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4" r:id="rId16"/>
    <p:sldId id="275" r:id="rId17"/>
    <p:sldId id="267" r:id="rId18"/>
    <p:sldId id="271" r:id="rId19"/>
    <p:sldId id="272" r:id="rId20"/>
    <p:sldId id="27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16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30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4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1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3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3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5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75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F610-040A-E048-9C54-5E1E34B95170}" type="datetimeFigureOut">
              <a:rPr lang="en-US" smtClean="0"/>
              <a:t>6/23/18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F3C2-ED6A-6342-A04D-A857AAC4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Preaching to the Converted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46" y="1470025"/>
            <a:ext cx="8802054" cy="5387975"/>
          </a:xfrm>
        </p:spPr>
        <p:txBody>
          <a:bodyPr/>
          <a:lstStyle/>
          <a:p>
            <a:pPr marL="457200" indent="-457200" algn="l">
              <a:buFont typeface="Wingdings" charset="2"/>
              <a:buChar char="v"/>
            </a:pPr>
            <a:r>
              <a:rPr lang="en-US" dirty="0" smtClean="0">
                <a:solidFill>
                  <a:schemeClr val="tx1"/>
                </a:solidFill>
              </a:rPr>
              <a:t>One of the things libertarians shouldn’t do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Feels good, but 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en-US" dirty="0">
                <a:solidFill>
                  <a:srgbClr val="000000"/>
                </a:solidFill>
              </a:rPr>
              <a:t>Doesn’t convince anyone who doesn’t already agree with you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Makes </a:t>
            </a:r>
            <a:r>
              <a:rPr lang="en-US" dirty="0">
                <a:solidFill>
                  <a:srgbClr val="000000"/>
                </a:solidFill>
              </a:rPr>
              <a:t>the audience less able to convince people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n-US" dirty="0" smtClean="0">
                <a:solidFill>
                  <a:srgbClr val="000000"/>
                </a:solidFill>
              </a:rPr>
              <a:t>I try to make my talks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Either something the audience doesn’t know</a:t>
            </a:r>
          </a:p>
          <a:p>
            <a:pPr marL="914400" lvl="1" indent="-457200" algn="l"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Or disagrees </a:t>
            </a:r>
            <a:r>
              <a:rPr lang="en-US" dirty="0">
                <a:solidFill>
                  <a:srgbClr val="000000"/>
                </a:solidFill>
              </a:rPr>
              <a:t>with</a:t>
            </a:r>
          </a:p>
          <a:p>
            <a:pPr marL="457200" indent="-457200" algn="l">
              <a:buFont typeface="Wingdings" charset="2"/>
              <a:buChar char="v"/>
            </a:pPr>
            <a:r>
              <a:rPr lang="en-US" dirty="0">
                <a:solidFill>
                  <a:srgbClr val="000000"/>
                </a:solidFill>
              </a:rPr>
              <a:t>This one is </a:t>
            </a:r>
            <a:r>
              <a:rPr lang="en-US" dirty="0" smtClean="0">
                <a:solidFill>
                  <a:srgbClr val="000000"/>
                </a:solidFill>
              </a:rPr>
              <a:t>intended to be the </a:t>
            </a:r>
            <a:r>
              <a:rPr lang="en-US" dirty="0">
                <a:solidFill>
                  <a:srgbClr val="000000"/>
                </a:solidFill>
              </a:rPr>
              <a:t>latter</a:t>
            </a:r>
          </a:p>
          <a:p>
            <a:pPr marL="457200" indent="-457200" algn="l">
              <a:buFont typeface="Wingdings" charset="2"/>
              <a:buChar char="v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7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Economist’s </a:t>
            </a:r>
            <a:r>
              <a:rPr lang="en-US" dirty="0" smtClean="0"/>
              <a:t>Case for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0270"/>
            <a:ext cx="9144000" cy="5707730"/>
          </a:xfrm>
        </p:spPr>
        <p:txBody>
          <a:bodyPr/>
          <a:lstStyle/>
          <a:p>
            <a:r>
              <a:rPr lang="en-US" dirty="0" smtClean="0"/>
              <a:t>It follows that a sufficiently wise and benevolent ruler</a:t>
            </a:r>
          </a:p>
          <a:p>
            <a:pPr lvl="1"/>
            <a:r>
              <a:rPr lang="en-US" dirty="0" smtClean="0"/>
              <a:t>Could keep us from doing things that on net harm us</a:t>
            </a:r>
          </a:p>
          <a:p>
            <a:pPr lvl="2"/>
            <a:r>
              <a:rPr lang="en-US" dirty="0" smtClean="0"/>
              <a:t>Regulate air pollution</a:t>
            </a:r>
          </a:p>
          <a:p>
            <a:pPr lvl="2"/>
            <a:r>
              <a:rPr lang="en-US" dirty="0" smtClean="0"/>
              <a:t>Charge for depletion of the aquifer</a:t>
            </a:r>
          </a:p>
          <a:p>
            <a:pPr lvl="1"/>
            <a:r>
              <a:rPr lang="en-US" dirty="0" smtClean="0"/>
              <a:t>Could get us to do things that on net benefit us</a:t>
            </a:r>
          </a:p>
          <a:p>
            <a:pPr lvl="2"/>
            <a:r>
              <a:rPr lang="en-US" dirty="0" smtClean="0"/>
              <a:t>Subsidize basic research</a:t>
            </a:r>
          </a:p>
          <a:p>
            <a:pPr lvl="2"/>
            <a:r>
              <a:rPr lang="en-US" dirty="0" smtClean="0"/>
              <a:t>Require vaccination against contagious diseases</a:t>
            </a:r>
          </a:p>
          <a:p>
            <a:r>
              <a:rPr lang="en-US" dirty="0" smtClean="0"/>
              <a:t>Which is why most economists are not anarchists</a:t>
            </a:r>
          </a:p>
          <a:p>
            <a:r>
              <a:rPr lang="en-US" dirty="0" smtClean="0"/>
              <a:t>Or even hard core libertarians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66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653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But 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2729"/>
            <a:ext cx="9144000" cy="61752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There is a striking shortage of wise, benevolent, and all powerful rulers</a:t>
            </a:r>
          </a:p>
          <a:p>
            <a:r>
              <a:rPr lang="en-US" dirty="0" smtClean="0"/>
              <a:t>Government is the outcome of a political market</a:t>
            </a:r>
          </a:p>
          <a:p>
            <a:r>
              <a:rPr lang="en-US" dirty="0" smtClean="0"/>
              <a:t>Market failure occurs when an actor does not bear the net cost of his action</a:t>
            </a:r>
          </a:p>
          <a:p>
            <a:r>
              <a:rPr lang="en-US" dirty="0" smtClean="0"/>
              <a:t>That is the exception on the private market—usually you pay for inputs, sell outputs</a:t>
            </a:r>
          </a:p>
          <a:p>
            <a:r>
              <a:rPr lang="en-US" dirty="0" smtClean="0"/>
              <a:t>It is the norm on the political market</a:t>
            </a:r>
          </a:p>
          <a:p>
            <a:pPr lvl="1"/>
            <a:r>
              <a:rPr lang="en-US" dirty="0" smtClean="0"/>
              <a:t>Actors on that market: Voter, legislator, judge, lobbyist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Almost never bear much of the cost or receive much of the benefit of their acts</a:t>
            </a:r>
          </a:p>
          <a:p>
            <a:r>
              <a:rPr lang="en-US" dirty="0" smtClean="0"/>
              <a:t>So shifting decisions from the private to the political market</a:t>
            </a:r>
          </a:p>
          <a:p>
            <a:r>
              <a:rPr lang="en-US" dirty="0" smtClean="0"/>
              <a:t>Is more likely to cause market failure than to prevent it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09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Climate Change: Bad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9473"/>
            <a:ext cx="9144000" cy="5888527"/>
          </a:xfrm>
        </p:spPr>
        <p:txBody>
          <a:bodyPr>
            <a:normAutofit/>
          </a:bodyPr>
          <a:lstStyle/>
          <a:p>
            <a:r>
              <a:rPr lang="en-US" dirty="0" smtClean="0"/>
              <a:t>It isn’t happening</a:t>
            </a:r>
          </a:p>
          <a:p>
            <a:pPr lvl="1"/>
            <a:r>
              <a:rPr lang="en-US" dirty="0" smtClean="0"/>
              <a:t>Exact amount is uncertain</a:t>
            </a:r>
          </a:p>
          <a:p>
            <a:pPr lvl="1"/>
            <a:r>
              <a:rPr lang="en-US" dirty="0" smtClean="0"/>
              <a:t>But both ground stations and satellites show some warming</a:t>
            </a:r>
          </a:p>
          <a:p>
            <a:pPr lvl="1"/>
            <a:r>
              <a:rPr lang="en-US" dirty="0" smtClean="0"/>
              <a:t>Nobody has successfully explained </a:t>
            </a:r>
            <a:r>
              <a:rPr lang="en-US" dirty="0" smtClean="0"/>
              <a:t>it all </a:t>
            </a:r>
            <a:r>
              <a:rPr lang="en-US" dirty="0" smtClean="0"/>
              <a:t>away</a:t>
            </a:r>
          </a:p>
          <a:p>
            <a:r>
              <a:rPr lang="en-US" dirty="0" smtClean="0"/>
              <a:t>It isn’t our fault</a:t>
            </a:r>
          </a:p>
          <a:p>
            <a:pPr lvl="1"/>
            <a:r>
              <a:rPr lang="en-US" dirty="0" smtClean="0"/>
              <a:t>Climate is very complicated, so exact attribution is hard</a:t>
            </a:r>
          </a:p>
          <a:p>
            <a:pPr lvl="1"/>
            <a:r>
              <a:rPr lang="en-US" dirty="0" smtClean="0"/>
              <a:t>But CO2 is up a lot</a:t>
            </a:r>
          </a:p>
          <a:p>
            <a:pPr lvl="1"/>
            <a:r>
              <a:rPr lang="en-US" dirty="0" smtClean="0"/>
              <a:t>Simple theory implies that should cause </a:t>
            </a:r>
            <a:r>
              <a:rPr lang="en-US" dirty="0" smtClean="0"/>
              <a:t>warming</a:t>
            </a:r>
            <a:endParaRPr lang="en-US" dirty="0" smtClean="0"/>
          </a:p>
          <a:p>
            <a:pPr lvl="1"/>
            <a:r>
              <a:rPr lang="en-US" dirty="0" smtClean="0"/>
              <a:t>And warming is happening</a:t>
            </a:r>
          </a:p>
          <a:p>
            <a:r>
              <a:rPr lang="en-US" dirty="0" smtClean="0"/>
              <a:t>And whose fault it is doesn’t really matter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48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75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Right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7547"/>
            <a:ext cx="9144000" cy="597045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a ton of CO</a:t>
            </a:r>
            <a:r>
              <a:rPr lang="en-US" baseline="-25000" dirty="0" smtClean="0"/>
              <a:t>2</a:t>
            </a:r>
            <a:r>
              <a:rPr lang="en-US" dirty="0" smtClean="0"/>
              <a:t> causes a net cost of $1000</a:t>
            </a:r>
          </a:p>
          <a:p>
            <a:pPr lvl="1"/>
            <a:r>
              <a:rPr lang="en-US" dirty="0" smtClean="0"/>
              <a:t>Standard economics implies a carbon tax of $1000/ton</a:t>
            </a:r>
          </a:p>
          <a:p>
            <a:pPr lvl="1"/>
            <a:r>
              <a:rPr lang="en-US" dirty="0" smtClean="0"/>
              <a:t>But that requires us to know the external cost</a:t>
            </a:r>
          </a:p>
          <a:p>
            <a:r>
              <a:rPr lang="en-US" dirty="0" smtClean="0"/>
              <a:t>Warming produces both positive and negative externalities</a:t>
            </a:r>
          </a:p>
          <a:p>
            <a:pPr lvl="1"/>
            <a:r>
              <a:rPr lang="en-US" dirty="0" smtClean="0"/>
              <a:t>More people die in hot summers, fewer in cold winters</a:t>
            </a:r>
          </a:p>
          <a:p>
            <a:pPr lvl="1"/>
            <a:r>
              <a:rPr lang="en-US" dirty="0" smtClean="0"/>
              <a:t>Lose a little land to sea level rise, gain a lot as climate contours shift towards the poles</a:t>
            </a:r>
          </a:p>
          <a:p>
            <a:pPr lvl="2"/>
            <a:r>
              <a:rPr lang="en-US" dirty="0" smtClean="0"/>
              <a:t>Human habitation is limited by cold, not heat</a:t>
            </a:r>
          </a:p>
          <a:p>
            <a:pPr lvl="2"/>
            <a:r>
              <a:rPr lang="en-US" dirty="0" smtClean="0"/>
              <a:t>The equator is populated, the poles are not</a:t>
            </a:r>
          </a:p>
          <a:p>
            <a:pPr lvl="2"/>
            <a:r>
              <a:rPr lang="en-US" dirty="0" smtClean="0"/>
              <a:t>Canada doubles its size</a:t>
            </a:r>
          </a:p>
          <a:p>
            <a:pPr lvl="1"/>
            <a:r>
              <a:rPr lang="en-US" dirty="0" smtClean="0"/>
              <a:t>Doubling CO</a:t>
            </a:r>
            <a:r>
              <a:rPr lang="en-US" baseline="-25000" dirty="0" smtClean="0"/>
              <a:t>2</a:t>
            </a:r>
            <a:r>
              <a:rPr lang="en-US" dirty="0" smtClean="0"/>
              <a:t> concentration increases yield of most (C3) crops by about 30%</a:t>
            </a:r>
          </a:p>
          <a:p>
            <a:pPr lvl="1"/>
            <a:r>
              <a:rPr lang="en-US" dirty="0" smtClean="0"/>
              <a:t>Climate change might do other things that increase or decrease food production</a:t>
            </a:r>
          </a:p>
        </p:txBody>
      </p:sp>
    </p:spTree>
    <p:extLst>
      <p:ext uri="{BB962C8B-B14F-4D97-AF65-F5344CB8AC3E}">
        <p14:creationId xmlns:p14="http://schemas.microsoft.com/office/powerpoint/2010/main" val="58647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511"/>
            <a:ext cx="9144000" cy="973489"/>
          </a:xfrm>
        </p:spPr>
        <p:txBody>
          <a:bodyPr>
            <a:noAutofit/>
          </a:bodyPr>
          <a:lstStyle/>
          <a:p>
            <a:r>
              <a:rPr lang="en-US" sz="3600" dirty="0" smtClean="0"/>
              <a:t>We don’t know </a:t>
            </a:r>
            <a:r>
              <a:rPr lang="en-US" sz="3600" dirty="0" smtClean="0"/>
              <a:t>the size </a:t>
            </a:r>
            <a:r>
              <a:rPr lang="en-US" sz="3600" dirty="0" smtClean="0"/>
              <a:t>or </a:t>
            </a:r>
            <a:r>
              <a:rPr lang="en-US" sz="3600" dirty="0" smtClean="0"/>
              <a:t>sign of the externality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512"/>
            <a:ext cx="9144000" cy="5546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effects are spread over an uncertain future</a:t>
            </a:r>
          </a:p>
          <a:p>
            <a:pPr marL="742950" lvl="2" indent="-342900"/>
            <a:r>
              <a:rPr lang="en-US" sz="2800" dirty="0" smtClean="0"/>
              <a:t>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output depends on future technology</a:t>
            </a:r>
          </a:p>
          <a:p>
            <a:pPr marL="742950" lvl="2" indent="-342900"/>
            <a:r>
              <a:rPr lang="en-US" sz="2800" dirty="0" smtClean="0"/>
              <a:t>Costs of effects depend on technology and economic development</a:t>
            </a:r>
          </a:p>
          <a:p>
            <a:r>
              <a:rPr lang="en-US" dirty="0" smtClean="0"/>
              <a:t>The climate science is uncertain</a:t>
            </a:r>
          </a:p>
          <a:p>
            <a:pPr lvl="1"/>
            <a:r>
              <a:rPr lang="en-US" dirty="0" smtClean="0"/>
              <a:t>Sensitivity estimates vary over a range of three</a:t>
            </a:r>
          </a:p>
          <a:p>
            <a:pPr lvl="1"/>
            <a:r>
              <a:rPr lang="en-US" dirty="0" smtClean="0"/>
              <a:t>Not clear if hurricanes and drought get worse</a:t>
            </a:r>
          </a:p>
          <a:p>
            <a:pPr lvl="1"/>
            <a:r>
              <a:rPr lang="en-US" dirty="0" smtClean="0"/>
              <a:t>So far they haven’t</a:t>
            </a:r>
          </a:p>
          <a:p>
            <a:r>
              <a:rPr lang="en-US" dirty="0" smtClean="0"/>
              <a:t>An uncertain positive plus an uncertain negative</a:t>
            </a:r>
          </a:p>
          <a:p>
            <a:pPr lvl="1"/>
            <a:r>
              <a:rPr lang="en-US" dirty="0" smtClean="0"/>
              <a:t>Could add up to a positive or negative net</a:t>
            </a:r>
          </a:p>
          <a:p>
            <a:pPr lvl="1"/>
            <a:r>
              <a:rPr lang="en-US" b="1" dirty="0" smtClean="0"/>
              <a:t>We don’t know if we should tax carbon or subsidize it</a:t>
            </a:r>
          </a:p>
        </p:txBody>
      </p:sp>
    </p:spTree>
    <p:extLst>
      <p:ext uri="{BB962C8B-B14F-4D97-AF65-F5344CB8AC3E}">
        <p14:creationId xmlns:p14="http://schemas.microsoft.com/office/powerpoint/2010/main" val="2434337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0733"/>
          </a:xfrm>
        </p:spPr>
        <p:txBody>
          <a:bodyPr/>
          <a:lstStyle/>
          <a:p>
            <a:r>
              <a:rPr lang="en-US" dirty="0" smtClean="0"/>
              <a:t>How to Get the Answer You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073" y="966402"/>
            <a:ext cx="8936927" cy="5891598"/>
          </a:xfrm>
        </p:spPr>
        <p:txBody>
          <a:bodyPr/>
          <a:lstStyle/>
          <a:p>
            <a:r>
              <a:rPr lang="en-US" dirty="0" smtClean="0"/>
              <a:t>If you want to restrict CO</a:t>
            </a:r>
            <a:r>
              <a:rPr lang="en-US" baseline="-25000" dirty="0" smtClean="0"/>
              <a:t>2</a:t>
            </a:r>
            <a:r>
              <a:rPr lang="en-US" dirty="0" smtClean="0"/>
              <a:t> output</a:t>
            </a:r>
          </a:p>
          <a:p>
            <a:pPr lvl="1"/>
            <a:r>
              <a:rPr lang="en-US" dirty="0" smtClean="0"/>
              <a:t>Accept a high estimate for climate sensitivity</a:t>
            </a:r>
          </a:p>
          <a:p>
            <a:pPr lvl="1"/>
            <a:r>
              <a:rPr lang="en-US" dirty="0" smtClean="0"/>
              <a:t>Make generous estimates for possible negative effects</a:t>
            </a:r>
          </a:p>
          <a:p>
            <a:pPr lvl="1"/>
            <a:r>
              <a:rPr lang="en-US" dirty="0" smtClean="0"/>
              <a:t>Make conservative estimates for positive effects</a:t>
            </a:r>
          </a:p>
          <a:p>
            <a:pPr lvl="1"/>
            <a:r>
              <a:rPr lang="en-US" dirty="0" smtClean="0"/>
              <a:t>Except for the ones you ignore because you aren’t looking for them</a:t>
            </a:r>
          </a:p>
          <a:p>
            <a:pPr lvl="1"/>
            <a:r>
              <a:rPr lang="en-US" dirty="0" smtClean="0"/>
              <a:t>Conclusion: Science proves we should restrict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If you don’t want to</a:t>
            </a:r>
          </a:p>
          <a:p>
            <a:pPr lvl="1"/>
            <a:r>
              <a:rPr lang="en-US" dirty="0" smtClean="0"/>
              <a:t>Reverse the policy</a:t>
            </a:r>
          </a:p>
          <a:p>
            <a:pPr lvl="1"/>
            <a:r>
              <a:rPr lang="en-US" dirty="0" smtClean="0"/>
              <a:t>Conclusion: Science proves CO</a:t>
            </a:r>
            <a:r>
              <a:rPr lang="en-US" baseline="-25000" dirty="0" smtClean="0"/>
              <a:t>2</a:t>
            </a:r>
            <a:r>
              <a:rPr lang="en-US" dirty="0" smtClean="0"/>
              <a:t> is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39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36467"/>
            <a:ext cx="8229600" cy="917180"/>
          </a:xfrm>
        </p:spPr>
        <p:txBody>
          <a:bodyPr/>
          <a:lstStyle/>
          <a:p>
            <a:r>
              <a:rPr lang="en-US" dirty="0" smtClean="0"/>
              <a:t>A Revealing Cartoon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890" b="8890"/>
          <a:stretch>
            <a:fillRect/>
          </a:stretch>
        </p:blipFill>
        <p:spPr>
          <a:xfrm>
            <a:off x="0" y="552229"/>
            <a:ext cx="9144000" cy="5505195"/>
          </a:xfrm>
        </p:spPr>
      </p:pic>
    </p:spTree>
    <p:extLst>
      <p:ext uri="{BB962C8B-B14F-4D97-AF65-F5344CB8AC3E}">
        <p14:creationId xmlns:p14="http://schemas.microsoft.com/office/powerpoint/2010/main" val="3525732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813355"/>
          </a:xfrm>
        </p:spPr>
        <p:txBody>
          <a:bodyPr/>
          <a:lstStyle/>
          <a:p>
            <a:r>
              <a:rPr lang="en-US" dirty="0" smtClean="0"/>
              <a:t>Prevention </a:t>
            </a:r>
            <a:r>
              <a:rPr lang="en-US" dirty="0" err="1" smtClean="0"/>
              <a:t>vs</a:t>
            </a:r>
            <a:r>
              <a:rPr lang="en-US" dirty="0" smtClean="0"/>
              <a:t>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16" y="842212"/>
            <a:ext cx="9023684" cy="60157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Preventing CO2 faces a public good problem</a:t>
            </a:r>
          </a:p>
          <a:p>
            <a:pPr lvl="1"/>
            <a:r>
              <a:rPr lang="en-US" dirty="0" smtClean="0"/>
              <a:t>An individual or a country bears the cost</a:t>
            </a:r>
          </a:p>
          <a:p>
            <a:pPr lvl="1"/>
            <a:r>
              <a:rPr lang="en-US" dirty="0" smtClean="0"/>
              <a:t>The benefit is shared with everyone</a:t>
            </a:r>
          </a:p>
          <a:p>
            <a:pPr lvl="1"/>
            <a:r>
              <a:rPr lang="en-US" dirty="0" smtClean="0"/>
              <a:t>Everybody’s business is nobody’s business</a:t>
            </a:r>
          </a:p>
          <a:p>
            <a:r>
              <a:rPr lang="en-US" dirty="0" smtClean="0"/>
              <a:t>Adaptation more nearly a private good</a:t>
            </a:r>
          </a:p>
          <a:p>
            <a:pPr lvl="1"/>
            <a:r>
              <a:rPr lang="en-US" dirty="0" smtClean="0"/>
              <a:t>If a farmer shifts crops, he gets the benefit</a:t>
            </a:r>
          </a:p>
          <a:p>
            <a:pPr lvl="1"/>
            <a:r>
              <a:rPr lang="en-US" dirty="0" smtClean="0"/>
              <a:t>If a city dikes against flooding, it gets the benefit</a:t>
            </a:r>
          </a:p>
          <a:p>
            <a:r>
              <a:rPr lang="en-US" dirty="0" smtClean="0"/>
              <a:t>We are much better at producing private goods than public goods</a:t>
            </a:r>
          </a:p>
          <a:p>
            <a:r>
              <a:rPr lang="en-US" dirty="0" smtClean="0"/>
              <a:t>Warming produces both good and bad effects</a:t>
            </a:r>
          </a:p>
          <a:p>
            <a:pPr lvl="1"/>
            <a:r>
              <a:rPr lang="en-US" dirty="0" smtClean="0"/>
              <a:t>Prevention eliminates both</a:t>
            </a:r>
          </a:p>
          <a:p>
            <a:pPr lvl="1"/>
            <a:r>
              <a:rPr lang="en-US" dirty="0" smtClean="0"/>
              <a:t>Adaptation lets you keep the good, minimize the 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7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21" y="34006"/>
            <a:ext cx="8229600" cy="781468"/>
          </a:xfrm>
        </p:spPr>
        <p:txBody>
          <a:bodyPr/>
          <a:lstStyle/>
          <a:p>
            <a:r>
              <a:rPr lang="en-US" dirty="0" smtClean="0"/>
              <a:t>Anarchy is Always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2421"/>
            <a:ext cx="9144000" cy="59355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at least two failure modes</a:t>
            </a:r>
          </a:p>
          <a:p>
            <a:pPr lvl="1"/>
            <a:r>
              <a:rPr lang="en-US" dirty="0" smtClean="0"/>
              <a:t>Conquest by a foreign state</a:t>
            </a:r>
          </a:p>
          <a:p>
            <a:pPr lvl="1"/>
            <a:r>
              <a:rPr lang="en-US" dirty="0" smtClean="0"/>
              <a:t>Reinvention of government</a:t>
            </a:r>
          </a:p>
          <a:p>
            <a:r>
              <a:rPr lang="en-US" dirty="0" smtClean="0"/>
              <a:t>Defense against nations is a public good</a:t>
            </a:r>
          </a:p>
          <a:p>
            <a:pPr lvl="1"/>
            <a:r>
              <a:rPr lang="en-US" dirty="0" smtClean="0"/>
              <a:t>We are not good at producing public goods</a:t>
            </a:r>
          </a:p>
          <a:p>
            <a:pPr lvl="1"/>
            <a:r>
              <a:rPr lang="en-US" dirty="0" smtClean="0"/>
              <a:t>There are imperfect ways of doing it</a:t>
            </a:r>
          </a:p>
          <a:p>
            <a:pPr lvl="1"/>
            <a:r>
              <a:rPr lang="en-US" dirty="0" smtClean="0"/>
              <a:t>Which might or might not be sufficient</a:t>
            </a:r>
          </a:p>
          <a:p>
            <a:r>
              <a:rPr lang="en-US" dirty="0" smtClean="0"/>
              <a:t>If there are only a few rights enforcement agencies</a:t>
            </a:r>
          </a:p>
          <a:p>
            <a:pPr lvl="1"/>
            <a:r>
              <a:rPr lang="en-US" dirty="0" smtClean="0"/>
              <a:t>They might decide that robbery is more profitable</a:t>
            </a:r>
          </a:p>
          <a:p>
            <a:pPr lvl="1"/>
            <a:r>
              <a:rPr lang="en-US" dirty="0" smtClean="0"/>
              <a:t>“We won’t accept your customers, you won’t accept ours”</a:t>
            </a:r>
          </a:p>
          <a:p>
            <a:pPr lvl="1"/>
            <a:r>
              <a:rPr lang="en-US" dirty="0" smtClean="0"/>
              <a:t>And we will set our own prices without competition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1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0"/>
            <a:ext cx="8229600" cy="861677"/>
          </a:xfrm>
        </p:spPr>
        <p:txBody>
          <a:bodyPr/>
          <a:lstStyle/>
          <a:p>
            <a:r>
              <a:rPr lang="en-US" dirty="0" smtClean="0"/>
              <a:t>A Better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5896"/>
            <a:ext cx="9037053" cy="58821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Market anarchy will work in some environments</a:t>
            </a:r>
          </a:p>
          <a:p>
            <a:pPr lvl="1"/>
            <a:r>
              <a:rPr lang="en-US" dirty="0" smtClean="0"/>
              <a:t>Where </a:t>
            </a:r>
          </a:p>
          <a:p>
            <a:pPr lvl="2"/>
            <a:r>
              <a:rPr lang="en-US" dirty="0" smtClean="0"/>
              <a:t>external threats are weak enough</a:t>
            </a:r>
          </a:p>
          <a:p>
            <a:pPr lvl="2"/>
            <a:r>
              <a:rPr lang="en-US" dirty="0" smtClean="0"/>
              <a:t>And imperfect solutions to defense strong enough</a:t>
            </a:r>
          </a:p>
          <a:p>
            <a:pPr lvl="2"/>
            <a:r>
              <a:rPr lang="en-US" dirty="0" smtClean="0"/>
              <a:t>So it probably won’t be conquered</a:t>
            </a:r>
          </a:p>
          <a:p>
            <a:pPr lvl="1"/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The market for rights protection is large enough</a:t>
            </a:r>
          </a:p>
          <a:p>
            <a:pPr lvl="2"/>
            <a:r>
              <a:rPr lang="en-US" dirty="0" smtClean="0"/>
              <a:t>And economies of scale small enough</a:t>
            </a:r>
          </a:p>
          <a:p>
            <a:pPr lvl="2"/>
            <a:r>
              <a:rPr lang="en-US" dirty="0" smtClean="0"/>
              <a:t>So that there are many rights enforcement agencies</a:t>
            </a:r>
          </a:p>
          <a:p>
            <a:r>
              <a:rPr lang="en-US" dirty="0" smtClean="0"/>
              <a:t>Where it works it will be better than alternatives</a:t>
            </a:r>
          </a:p>
          <a:p>
            <a:r>
              <a:rPr lang="en-US" dirty="0" smtClean="0"/>
              <a:t>For details on both, see </a:t>
            </a:r>
            <a:r>
              <a:rPr lang="en-US" i="1" dirty="0" smtClean="0"/>
              <a:t>Machinery of Freedom</a:t>
            </a:r>
            <a:r>
              <a:rPr lang="en-US" dirty="0" smtClean="0"/>
              <a:t>, 3d edition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10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Arguments Libertarians Shouldn’t Make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NAP: Never Initiate Coercion</a:t>
            </a:r>
          </a:p>
          <a:p>
            <a:r>
              <a:rPr lang="en-US" dirty="0" smtClean="0"/>
              <a:t>Property Rights are Easy</a:t>
            </a:r>
          </a:p>
          <a:p>
            <a:r>
              <a:rPr lang="en-US" dirty="0" smtClean="0"/>
              <a:t>Laissez-Faire solves everything</a:t>
            </a:r>
          </a:p>
          <a:p>
            <a:r>
              <a:rPr lang="en-US" dirty="0" smtClean="0"/>
              <a:t>Climate change isn’t happening/isn’t our fault</a:t>
            </a:r>
          </a:p>
          <a:p>
            <a:r>
              <a:rPr lang="en-US" dirty="0" smtClean="0"/>
              <a:t>Anarchy is always the right </a:t>
            </a:r>
            <a:r>
              <a:rPr lang="en-US" dirty="0" smtClean="0"/>
              <a:t>answer</a:t>
            </a:r>
          </a:p>
          <a:p>
            <a:r>
              <a:rPr lang="en-US" dirty="0" smtClean="0"/>
              <a:t>And for each the arguments they should make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7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7373"/>
          </a:xfrm>
        </p:spPr>
        <p:txBody>
          <a:bodyPr/>
          <a:lstStyle/>
          <a:p>
            <a:r>
              <a:rPr lang="en-US" dirty="0" smtClean="0"/>
              <a:t>In Defense of Modest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460"/>
            <a:ext cx="9144000" cy="5753540"/>
          </a:xfrm>
        </p:spPr>
        <p:txBody>
          <a:bodyPr/>
          <a:lstStyle/>
          <a:p>
            <a:r>
              <a:rPr lang="en-US" dirty="0" smtClean="0"/>
              <a:t>Not violating rights is important, but not infinitely important</a:t>
            </a:r>
          </a:p>
          <a:p>
            <a:r>
              <a:rPr lang="en-US" dirty="0" smtClean="0"/>
              <a:t>Property rights are a useful technology, but a complicated one</a:t>
            </a:r>
          </a:p>
          <a:p>
            <a:r>
              <a:rPr lang="en-US" dirty="0" smtClean="0"/>
              <a:t>Laissez-Faire is not perfect, but the alternatives are worse</a:t>
            </a:r>
          </a:p>
          <a:p>
            <a:r>
              <a:rPr lang="en-US" dirty="0" smtClean="0"/>
              <a:t>Climate change is real, very likely anthropogenic</a:t>
            </a:r>
          </a:p>
          <a:p>
            <a:pPr lvl="1"/>
            <a:r>
              <a:rPr lang="en-US" dirty="0" smtClean="0"/>
              <a:t>But there is no good reason to think it is catastrophic</a:t>
            </a:r>
          </a:p>
          <a:p>
            <a:pPr lvl="1"/>
            <a:r>
              <a:rPr lang="en-US" dirty="0" smtClean="0"/>
              <a:t>May turn out to be on net good or bad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149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4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We Shouldn’t Make Bad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Honesty is something we care about for its own sake</a:t>
            </a:r>
          </a:p>
          <a:p>
            <a:pPr lvl="1"/>
            <a:r>
              <a:rPr lang="en-US" dirty="0" smtClean="0"/>
              <a:t>Rather like liberty</a:t>
            </a:r>
          </a:p>
          <a:p>
            <a:pPr lvl="1"/>
            <a:r>
              <a:rPr lang="en-US" dirty="0" smtClean="0"/>
              <a:t>“Force or fraud”</a:t>
            </a:r>
          </a:p>
          <a:p>
            <a:r>
              <a:rPr lang="en-US" dirty="0" smtClean="0"/>
              <a:t>Bad arguments drive away smart people</a:t>
            </a:r>
          </a:p>
          <a:p>
            <a:r>
              <a:rPr lang="en-US" dirty="0" smtClean="0"/>
              <a:t>Who are the ones we most want on our side</a:t>
            </a:r>
          </a:p>
        </p:txBody>
      </p:sp>
    </p:spTree>
    <p:extLst>
      <p:ext uri="{BB962C8B-B14F-4D97-AF65-F5344CB8AC3E}">
        <p14:creationId xmlns:p14="http://schemas.microsoft.com/office/powerpoint/2010/main" val="265102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1344"/>
            <a:ext cx="8229600" cy="858690"/>
          </a:xfrm>
        </p:spPr>
        <p:txBody>
          <a:bodyPr/>
          <a:lstStyle/>
          <a:p>
            <a:r>
              <a:rPr lang="en-US" dirty="0" smtClean="0"/>
              <a:t>Against the NAP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7346"/>
            <a:ext cx="9144000" cy="61206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fall off the porch of your 9</a:t>
            </a:r>
            <a:r>
              <a:rPr lang="en-US" baseline="30000" dirty="0" smtClean="0"/>
              <a:t>th</a:t>
            </a:r>
            <a:r>
              <a:rPr lang="en-US" dirty="0" smtClean="0"/>
              <a:t> floor apartment</a:t>
            </a:r>
          </a:p>
          <a:p>
            <a:pPr lvl="1"/>
            <a:r>
              <a:rPr lang="en-US" dirty="0" smtClean="0"/>
              <a:t>You catch the flagpole of the 8</a:t>
            </a:r>
            <a:r>
              <a:rPr lang="en-US" baseline="30000" dirty="0" smtClean="0"/>
              <a:t>th</a:t>
            </a:r>
            <a:r>
              <a:rPr lang="en-US" dirty="0" smtClean="0"/>
              <a:t> floor apartment</a:t>
            </a:r>
          </a:p>
          <a:p>
            <a:pPr lvl="1"/>
            <a:r>
              <a:rPr lang="en-US" dirty="0" smtClean="0"/>
              <a:t>The owner tells you to let go</a:t>
            </a:r>
          </a:p>
          <a:p>
            <a:pPr lvl="1"/>
            <a:r>
              <a:rPr lang="en-US" dirty="0" smtClean="0"/>
              <a:t>Do you?</a:t>
            </a:r>
          </a:p>
          <a:p>
            <a:r>
              <a:rPr lang="en-US" dirty="0" smtClean="0"/>
              <a:t>A madman is murdering a crowd of people</a:t>
            </a:r>
          </a:p>
          <a:p>
            <a:pPr lvl="1"/>
            <a:r>
              <a:rPr lang="en-US" dirty="0" smtClean="0"/>
              <a:t>There is a rifle within your reach</a:t>
            </a:r>
          </a:p>
          <a:p>
            <a:pPr lvl="1"/>
            <a:r>
              <a:rPr lang="en-US" dirty="0" smtClean="0"/>
              <a:t>That belongs to someone who doesn’t want anyone to use it</a:t>
            </a:r>
          </a:p>
          <a:p>
            <a:pPr lvl="1"/>
            <a:r>
              <a:rPr lang="en-US" dirty="0" smtClean="0"/>
              <a:t>Do you grab it and save a dozen lives? Should you?</a:t>
            </a:r>
          </a:p>
          <a:p>
            <a:r>
              <a:rPr lang="en-US" dirty="0" smtClean="0"/>
              <a:t>An asteroid heading for Earth, will destroy all life</a:t>
            </a:r>
          </a:p>
          <a:p>
            <a:pPr lvl="1"/>
            <a:r>
              <a:rPr lang="en-US" dirty="0" smtClean="0"/>
              <a:t>You could stop it by stealing something worth a </a:t>
            </a:r>
            <a:r>
              <a:rPr lang="en-US" dirty="0" err="1" smtClean="0"/>
              <a:t>nickle</a:t>
            </a:r>
            <a:endParaRPr lang="en-US" dirty="0" smtClean="0"/>
          </a:p>
          <a:p>
            <a:pPr lvl="1"/>
            <a:r>
              <a:rPr lang="en-US" dirty="0" smtClean="0"/>
              <a:t> From its just owner, a curmudgeon who doesn’t care if everyone dies.</a:t>
            </a:r>
          </a:p>
          <a:p>
            <a:pPr lvl="1"/>
            <a:r>
              <a:rPr lang="en-US" dirty="0" smtClean="0"/>
              <a:t>Do you? Should you?</a:t>
            </a:r>
          </a:p>
          <a:p>
            <a:r>
              <a:rPr lang="en-US" dirty="0" smtClean="0"/>
              <a:t>All of these involve a tradeoff</a:t>
            </a:r>
          </a:p>
          <a:p>
            <a:pPr lvl="1"/>
            <a:r>
              <a:rPr lang="en-US" dirty="0" smtClean="0"/>
              <a:t>Between respecting rights, which is important</a:t>
            </a:r>
          </a:p>
          <a:p>
            <a:pPr lvl="1"/>
            <a:r>
              <a:rPr lang="en-US" dirty="0" smtClean="0"/>
              <a:t>And human life, which is also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9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 Better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4546"/>
            <a:ext cx="8686800" cy="5713453"/>
          </a:xfrm>
        </p:spPr>
        <p:txBody>
          <a:bodyPr/>
          <a:lstStyle/>
          <a:p>
            <a:r>
              <a:rPr lang="en-US" dirty="0" smtClean="0"/>
              <a:t>“Do not initiate coercion” is a good rule of thumb</a:t>
            </a:r>
          </a:p>
          <a:p>
            <a:pPr lvl="1"/>
            <a:r>
              <a:rPr lang="en-US" dirty="0" smtClean="0"/>
              <a:t>It allows transactions that benefit both parties</a:t>
            </a:r>
          </a:p>
          <a:p>
            <a:pPr lvl="1"/>
            <a:r>
              <a:rPr lang="en-US" dirty="0" smtClean="0"/>
              <a:t>And many that benefit one a lot, cost another a little, can be arranged through bargaining</a:t>
            </a:r>
          </a:p>
          <a:p>
            <a:pPr lvl="1"/>
            <a:r>
              <a:rPr lang="en-US" dirty="0" smtClean="0"/>
              <a:t>But not always—see my next argument</a:t>
            </a:r>
          </a:p>
          <a:p>
            <a:r>
              <a:rPr lang="en-US" dirty="0" smtClean="0"/>
              <a:t>It is also a legitimate moral rule</a:t>
            </a:r>
          </a:p>
          <a:p>
            <a:pPr lvl="1"/>
            <a:r>
              <a:rPr lang="en-US" dirty="0" smtClean="0"/>
              <a:t>All else being equal, compelling people is bad</a:t>
            </a:r>
          </a:p>
          <a:p>
            <a:pPr lvl="1"/>
            <a:r>
              <a:rPr lang="en-US" dirty="0" smtClean="0"/>
              <a:t>But there are other bad things as well</a:t>
            </a:r>
          </a:p>
          <a:p>
            <a:pPr lvl="1"/>
            <a:r>
              <a:rPr lang="en-US" dirty="0" smtClean="0"/>
              <a:t>So a little coercion to avoid a lot of other bad things might be the right choice</a:t>
            </a:r>
          </a:p>
          <a:p>
            <a:pPr lvl="1"/>
            <a:r>
              <a:rPr lang="en-US" dirty="0" smtClean="0"/>
              <a:t>As in my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1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270"/>
            <a:ext cx="9144000" cy="8750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Property Rights Are Simple and Sufficient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2316"/>
            <a:ext cx="9144000" cy="5975684"/>
          </a:xfrm>
        </p:spPr>
        <p:txBody>
          <a:bodyPr>
            <a:normAutofit/>
          </a:bodyPr>
          <a:lstStyle/>
          <a:p>
            <a:r>
              <a:rPr lang="en-US" dirty="0" smtClean="0"/>
              <a:t>It’s my land, so I get to make the rules</a:t>
            </a:r>
          </a:p>
          <a:p>
            <a:pPr lvl="1"/>
            <a:r>
              <a:rPr lang="en-US" dirty="0" smtClean="0"/>
              <a:t>I can do anything on my land</a:t>
            </a:r>
          </a:p>
          <a:p>
            <a:pPr lvl="1"/>
            <a:r>
              <a:rPr lang="en-US" dirty="0" smtClean="0"/>
              <a:t>You cannot do anything that affects my land</a:t>
            </a:r>
          </a:p>
          <a:p>
            <a:r>
              <a:rPr lang="en-US" dirty="0" smtClean="0"/>
              <a:t>When you turn on a light in your bedroom</a:t>
            </a:r>
          </a:p>
          <a:p>
            <a:pPr lvl="1"/>
            <a:r>
              <a:rPr lang="en-US" dirty="0" smtClean="0"/>
              <a:t>I can see it from my land</a:t>
            </a:r>
          </a:p>
          <a:p>
            <a:pPr lvl="1"/>
            <a:r>
              <a:rPr lang="en-US" dirty="0" smtClean="0"/>
              <a:t>Which means your photons are affecting my eyes on my land</a:t>
            </a:r>
          </a:p>
          <a:p>
            <a:pPr lvl="1"/>
            <a:r>
              <a:rPr lang="en-US" dirty="0" smtClean="0"/>
              <a:t>Do you need my permission?</a:t>
            </a:r>
          </a:p>
          <a:p>
            <a:r>
              <a:rPr lang="en-US" dirty="0" smtClean="0"/>
              <a:t>You dig a large hole at the edge of your land</a:t>
            </a:r>
          </a:p>
          <a:p>
            <a:pPr lvl="1"/>
            <a:r>
              <a:rPr lang="en-US" dirty="0" smtClean="0"/>
              <a:t>My house slides into it</a:t>
            </a:r>
          </a:p>
          <a:p>
            <a:pPr lvl="1"/>
            <a:r>
              <a:rPr lang="en-US" dirty="0" smtClean="0"/>
              <a:t>Which one of us has violated the other’s rights?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91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Only Violation that does Harm Counts?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dirty="0" smtClean="0"/>
              <a:t>As judged by whom?</a:t>
            </a:r>
          </a:p>
          <a:p>
            <a:pPr lvl="1"/>
            <a:r>
              <a:rPr lang="en-US" dirty="0" smtClean="0"/>
              <a:t>If by a court assessing damages</a:t>
            </a:r>
          </a:p>
          <a:p>
            <a:pPr lvl="1"/>
            <a:r>
              <a:rPr lang="en-US" dirty="0" smtClean="0"/>
              <a:t>That amounts to a forced sale</a:t>
            </a:r>
          </a:p>
          <a:p>
            <a:pPr lvl="1"/>
            <a:r>
              <a:rPr lang="en-US" dirty="0" smtClean="0"/>
              <a:t>Private eminent domain</a:t>
            </a:r>
          </a:p>
          <a:p>
            <a:r>
              <a:rPr lang="en-US" dirty="0" smtClean="0"/>
              <a:t>Libertarians like to claim that no external agent can judge or decide my values for me</a:t>
            </a:r>
          </a:p>
          <a:p>
            <a:pPr lvl="1"/>
            <a:r>
              <a:rPr lang="en-US" dirty="0" smtClean="0"/>
              <a:t>Which leads to other problems</a:t>
            </a:r>
          </a:p>
          <a:p>
            <a:pPr lvl="1"/>
            <a:r>
              <a:rPr lang="en-US" dirty="0" smtClean="0"/>
              <a:t>That I will pass over today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96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2526"/>
          </a:xfrm>
        </p:spPr>
        <p:txBody>
          <a:bodyPr/>
          <a:lstStyle/>
          <a:p>
            <a:r>
              <a:rPr lang="en-US" dirty="0" smtClean="0"/>
              <a:t>What You Own Isn’t the 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3053"/>
            <a:ext cx="9144000" cy="56949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a bundle of rights with regard to the land</a:t>
            </a:r>
          </a:p>
          <a:p>
            <a:r>
              <a:rPr lang="en-US" dirty="0" smtClean="0"/>
              <a:t>And it is not clear what belongs in the bundle</a:t>
            </a:r>
          </a:p>
          <a:p>
            <a:pPr lvl="1"/>
            <a:r>
              <a:rPr lang="en-US" dirty="0" smtClean="0"/>
              <a:t>The right to prohibit trespass—including harmless trespass?</a:t>
            </a:r>
          </a:p>
          <a:p>
            <a:pPr lvl="1"/>
            <a:r>
              <a:rPr lang="en-US" dirty="0" smtClean="0"/>
              <a:t>The right to lateral support (my house sliding into your hole)</a:t>
            </a:r>
          </a:p>
          <a:p>
            <a:pPr lvl="1"/>
            <a:r>
              <a:rPr lang="en-US" dirty="0" smtClean="0"/>
              <a:t>The right not to have my building shade your swimming pool</a:t>
            </a:r>
          </a:p>
          <a:p>
            <a:pPr lvl="1"/>
            <a:r>
              <a:rPr lang="en-US" dirty="0" smtClean="0"/>
              <a:t>Not to have my building keep your chimney from drawing</a:t>
            </a:r>
          </a:p>
          <a:p>
            <a:r>
              <a:rPr lang="en-US" dirty="0" smtClean="0"/>
              <a:t>Some rights relate to two different properties—as those demonstrate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3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511"/>
            <a:ext cx="8229600" cy="1143000"/>
          </a:xfrm>
        </p:spPr>
        <p:txBody>
          <a:bodyPr/>
          <a:lstStyle/>
          <a:p>
            <a:r>
              <a:rPr lang="en-US" i="1" dirty="0" smtClean="0"/>
              <a:t>Laissez-Faire Solves Everything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5512"/>
            <a:ext cx="8229600" cy="5672488"/>
          </a:xfrm>
        </p:spPr>
        <p:txBody>
          <a:bodyPr/>
          <a:lstStyle/>
          <a:p>
            <a:r>
              <a:rPr lang="en-US" dirty="0" smtClean="0"/>
              <a:t>The simple argument for laissez-faire</a:t>
            </a:r>
          </a:p>
          <a:p>
            <a:pPr lvl="1"/>
            <a:r>
              <a:rPr lang="en-US" dirty="0" smtClean="0"/>
              <a:t>Individuals are rational, make the right choice for themselves</a:t>
            </a:r>
          </a:p>
          <a:p>
            <a:pPr lvl="1"/>
            <a:r>
              <a:rPr lang="en-US" dirty="0" smtClean="0"/>
              <a:t>Add that up to get the right choice for everyone</a:t>
            </a:r>
          </a:p>
          <a:p>
            <a:pPr lvl="1"/>
            <a:r>
              <a:rPr lang="en-US" dirty="0" smtClean="0"/>
              <a:t>So there is never a good reason for government to interfere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56"/>
            <a:ext cx="8229600" cy="763108"/>
          </a:xfrm>
        </p:spPr>
        <p:txBody>
          <a:bodyPr>
            <a:normAutofit/>
          </a:bodyPr>
          <a:lstStyle/>
          <a:p>
            <a:r>
              <a:rPr lang="en-US" dirty="0" smtClean="0"/>
              <a:t>Why it is wrong: Market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1964"/>
            <a:ext cx="9144000" cy="60660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Individual </a:t>
            </a:r>
            <a:r>
              <a:rPr lang="en-US" dirty="0"/>
              <a:t>rationality need not produce group </a:t>
            </a:r>
            <a:r>
              <a:rPr lang="en-US" dirty="0" smtClean="0"/>
              <a:t>rationality</a:t>
            </a:r>
          </a:p>
          <a:p>
            <a:pPr lvl="1"/>
            <a:r>
              <a:rPr lang="en-US" dirty="0" smtClean="0"/>
              <a:t>Why </a:t>
            </a:r>
            <a:r>
              <a:rPr lang="en-US" dirty="0" smtClean="0"/>
              <a:t>armies run </a:t>
            </a:r>
            <a:r>
              <a:rPr lang="en-US" dirty="0" smtClean="0"/>
              <a:t>away</a:t>
            </a:r>
          </a:p>
          <a:p>
            <a:pPr lvl="1"/>
            <a:r>
              <a:rPr lang="en-US" dirty="0" smtClean="0"/>
              <a:t>traffic </a:t>
            </a:r>
            <a:r>
              <a:rPr lang="en-US" dirty="0" smtClean="0"/>
              <a:t>jams</a:t>
            </a:r>
          </a:p>
          <a:p>
            <a:pPr lvl="1"/>
            <a:r>
              <a:rPr lang="en-US" dirty="0" smtClean="0"/>
              <a:t>And you can’t hear yourself speak</a:t>
            </a:r>
          </a:p>
          <a:p>
            <a:r>
              <a:rPr lang="en-US" dirty="0" smtClean="0"/>
              <a:t>The general problem</a:t>
            </a:r>
          </a:p>
          <a:p>
            <a:pPr lvl="1"/>
            <a:r>
              <a:rPr lang="en-US" dirty="0" smtClean="0"/>
              <a:t>My act imposes costs on you, yours on me</a:t>
            </a:r>
          </a:p>
          <a:p>
            <a:pPr lvl="1"/>
            <a:r>
              <a:rPr lang="en-US" dirty="0" smtClean="0"/>
              <a:t>Each maximizes for himself</a:t>
            </a:r>
          </a:p>
          <a:p>
            <a:pPr lvl="1"/>
            <a:r>
              <a:rPr lang="en-US" dirty="0" smtClean="0"/>
              <a:t>Which might make all of us worse off</a:t>
            </a:r>
          </a:p>
          <a:p>
            <a:r>
              <a:rPr lang="en-US" dirty="0" smtClean="0"/>
              <a:t>Standard </a:t>
            </a:r>
            <a:r>
              <a:rPr lang="en-US" dirty="0" smtClean="0"/>
              <a:t>econ examples: Externalities, public goods</a:t>
            </a:r>
          </a:p>
          <a:p>
            <a:r>
              <a:rPr lang="en-US" dirty="0" smtClean="0"/>
              <a:t>There are sometimes ingenious solutions, but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No guarantee that there always will be</a:t>
            </a:r>
          </a:p>
          <a:p>
            <a:pPr lvl="1"/>
            <a:r>
              <a:rPr lang="en-US" dirty="0" smtClean="0"/>
              <a:t>Consider any case where my act produces small costs or small benefits for millions of other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316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1560</Words>
  <Application>Microsoft Macintosh PowerPoint</Application>
  <PresentationFormat>On-screen Show (4:3)</PresentationFormat>
  <Paragraphs>202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Preaching to the Converted</vt:lpstr>
      <vt:lpstr>Arguments Libertarians Shouldn’t Make</vt:lpstr>
      <vt:lpstr>Against the NAP</vt:lpstr>
      <vt:lpstr>A Better Argument</vt:lpstr>
      <vt:lpstr>Property Rights Are Simple and Sufficient</vt:lpstr>
      <vt:lpstr>Only Violation that does Harm Counts?</vt:lpstr>
      <vt:lpstr>What You Own Isn’t the Land</vt:lpstr>
      <vt:lpstr>Laissez-Faire Solves Everything</vt:lpstr>
      <vt:lpstr>Why it is wrong: Market Failure</vt:lpstr>
      <vt:lpstr>The Economist’s Case for Government</vt:lpstr>
      <vt:lpstr>But …</vt:lpstr>
      <vt:lpstr>Climate Change: Bad Arguments</vt:lpstr>
      <vt:lpstr>The Right Argument</vt:lpstr>
      <vt:lpstr>We don’t know the size or sign of the externality</vt:lpstr>
      <vt:lpstr>How to Get the Answer You Want</vt:lpstr>
      <vt:lpstr>A Revealing Cartoon</vt:lpstr>
      <vt:lpstr>Prevention vs Adaptation</vt:lpstr>
      <vt:lpstr>Anarchy is Always Better</vt:lpstr>
      <vt:lpstr>A Better Argument</vt:lpstr>
      <vt:lpstr>In Defense of Modest Arguments</vt:lpstr>
      <vt:lpstr>Why We Shouldn’t Make Bad Arguments</vt:lpstr>
    </vt:vector>
  </TitlesOfParts>
  <Company>School of Law, Santa Clara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Preaching to the Converted</dc:title>
  <dc:creator>David Friedman</dc:creator>
  <cp:lastModifiedBy>David Friedman</cp:lastModifiedBy>
  <cp:revision>22</cp:revision>
  <dcterms:created xsi:type="dcterms:W3CDTF">2018-06-22T15:29:22Z</dcterms:created>
  <dcterms:modified xsi:type="dcterms:W3CDTF">2018-06-23T18:10:09Z</dcterms:modified>
</cp:coreProperties>
</file>