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86418"/>
  </p:normalViewPr>
  <p:slideViewPr>
    <p:cSldViewPr snapToGrid="0" snapToObjects="1">
      <p:cViewPr varScale="1">
        <p:scale>
          <a:sx n="109" d="100"/>
          <a:sy n="109" d="100"/>
        </p:scale>
        <p:origin x="216" y="2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707718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966147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91274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50351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534028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851083-8B19-F843-9C6B-C54B2B02D18A}" type="datetimeFigureOut">
              <a:rPr lang="en-US" smtClean="0"/>
              <a:t>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869531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851083-8B19-F843-9C6B-C54B2B02D18A}" type="datetimeFigureOut">
              <a:rPr lang="en-US" smtClean="0"/>
              <a:t>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381790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851083-8B19-F843-9C6B-C54B2B02D18A}" type="datetimeFigureOut">
              <a:rPr lang="en-US" smtClean="0"/>
              <a:t>2/5/17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864304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851083-8B19-F843-9C6B-C54B2B02D18A}" type="datetimeFigureOut">
              <a:rPr lang="en-US" smtClean="0"/>
              <a:t>2/5/17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782074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51083-8B19-F843-9C6B-C54B2B02D18A}" type="datetimeFigureOut">
              <a:rPr lang="en-US" smtClean="0"/>
              <a:t>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72139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51083-8B19-F843-9C6B-C54B2B02D18A}" type="datetimeFigureOut">
              <a:rPr lang="en-US" smtClean="0"/>
              <a:t>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5870474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51083-8B19-F843-9C6B-C54B2B02D18A}" type="datetimeFigureOut">
              <a:rPr lang="en-US" smtClean="0"/>
              <a:t>2/5/17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7F469-9451-5740-B355-8AF90D463141}" type="slidenum">
              <a:rPr lang="en-US" smtClean="0"/>
              <a:t>‹#›</a:t>
            </a:fld>
            <a:endParaRPr lang="en-US"/>
          </a:p>
        </p:txBody>
      </p:sp>
    </p:spTree>
    <p:extLst>
      <p:ext uri="{BB962C8B-B14F-4D97-AF65-F5344CB8AC3E}">
        <p14:creationId xmlns:p14="http://schemas.microsoft.com/office/powerpoint/2010/main" val="1742799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 on Last Week</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53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2079137"/>
          </a:xfrm>
        </p:spPr>
        <p:txBody>
          <a:bodyPr/>
          <a:lstStyle/>
          <a:p>
            <a:pPr algn="ctr"/>
            <a:r>
              <a:rPr lang="en-US" dirty="0" smtClean="0"/>
              <a:t>Judge’s Basis for Deciding the Case </a:t>
            </a:r>
            <a:br>
              <a:rPr lang="en-US" dirty="0" smtClean="0"/>
            </a:br>
            <a:r>
              <a:rPr lang="en-US" dirty="0" smtClean="0"/>
              <a:t>May Seem Irrelevant to the Economist</a:t>
            </a:r>
            <a:br>
              <a:rPr lang="en-US" dirty="0" smtClean="0"/>
            </a:br>
            <a:r>
              <a:rPr lang="en-US" dirty="0" smtClean="0"/>
              <a:t>But</a:t>
            </a:r>
            <a:endParaRPr lang="en-US" dirty="0"/>
          </a:p>
        </p:txBody>
      </p:sp>
      <p:sp>
        <p:nvSpPr>
          <p:cNvPr id="3" name="Content Placeholder 2"/>
          <p:cNvSpPr>
            <a:spLocks noGrp="1"/>
          </p:cNvSpPr>
          <p:nvPr>
            <p:ph idx="1"/>
          </p:nvPr>
        </p:nvSpPr>
        <p:spPr>
          <a:xfrm>
            <a:off x="838200" y="2506662"/>
            <a:ext cx="10515600" cy="2118092"/>
          </a:xfrm>
        </p:spPr>
        <p:txBody>
          <a:bodyPr>
            <a:normAutofit/>
          </a:bodyPr>
          <a:lstStyle/>
          <a:p>
            <a:pPr>
              <a:lnSpc>
                <a:spcPct val="150000"/>
              </a:lnSpc>
            </a:pPr>
            <a:r>
              <a:rPr lang="en-US" sz="3600" dirty="0" smtClean="0"/>
              <a:t>It may be designed to give </a:t>
            </a:r>
            <a:r>
              <a:rPr lang="en-US" sz="3600" smtClean="0"/>
              <a:t>a predictable </a:t>
            </a:r>
            <a:r>
              <a:rPr lang="en-US" sz="3600" dirty="0" smtClean="0"/>
              <a:t>rule</a:t>
            </a:r>
          </a:p>
          <a:p>
            <a:pPr>
              <a:lnSpc>
                <a:spcPct val="150000"/>
              </a:lnSpc>
            </a:pPr>
            <a:r>
              <a:rPr lang="en-US" sz="3600" dirty="0" smtClean="0"/>
              <a:t>Or be a proxy for relevant considerations</a:t>
            </a:r>
            <a:endParaRPr lang="en-US" sz="3600" dirty="0"/>
          </a:p>
        </p:txBody>
      </p:sp>
    </p:spTree>
    <p:extLst>
      <p:ext uri="{BB962C8B-B14F-4D97-AF65-F5344CB8AC3E}">
        <p14:creationId xmlns:p14="http://schemas.microsoft.com/office/powerpoint/2010/main" val="187496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Firm as One Solution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17735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 Regulation as Another</a:t>
            </a:r>
            <a:endParaRPr lang="en-US" dirty="0"/>
          </a:p>
        </p:txBody>
      </p:sp>
      <p:sp>
        <p:nvSpPr>
          <p:cNvPr id="3" name="Content Placeholder 2"/>
          <p:cNvSpPr>
            <a:spLocks noGrp="1"/>
          </p:cNvSpPr>
          <p:nvPr>
            <p:ph idx="1"/>
          </p:nvPr>
        </p:nvSpPr>
        <p:spPr>
          <a:xfrm>
            <a:off x="1676400" y="2986210"/>
            <a:ext cx="8012723" cy="1163760"/>
          </a:xfrm>
        </p:spPr>
        <p:txBody>
          <a:bodyPr>
            <a:normAutofit/>
          </a:bodyPr>
          <a:lstStyle/>
          <a:p>
            <a:r>
              <a:rPr lang="en-US" sz="3600" dirty="0" smtClean="0"/>
              <a:t>Consider Air Pollution in Los Angeles</a:t>
            </a:r>
            <a:endParaRPr lang="en-US" sz="3600" dirty="0"/>
          </a:p>
        </p:txBody>
      </p:sp>
    </p:spTree>
    <p:extLst>
      <p:ext uri="{BB962C8B-B14F-4D97-AF65-F5344CB8AC3E}">
        <p14:creationId xmlns:p14="http://schemas.microsoft.com/office/powerpoint/2010/main" val="74084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 Best Solution Might Be To Do Nothing</a:t>
            </a:r>
            <a:endParaRPr lang="en-US" dirty="0"/>
          </a:p>
        </p:txBody>
      </p:sp>
      <p:sp>
        <p:nvSpPr>
          <p:cNvPr id="3" name="Content Placeholder 2"/>
          <p:cNvSpPr>
            <a:spLocks noGrp="1"/>
          </p:cNvSpPr>
          <p:nvPr>
            <p:ph idx="1"/>
          </p:nvPr>
        </p:nvSpPr>
        <p:spPr>
          <a:xfrm>
            <a:off x="838200" y="1825625"/>
            <a:ext cx="2836985" cy="1005498"/>
          </a:xfrm>
        </p:spPr>
        <p:txBody>
          <a:bodyPr>
            <a:normAutofit/>
          </a:bodyPr>
          <a:lstStyle/>
          <a:p>
            <a:r>
              <a:rPr lang="en-US" sz="3600" dirty="0" smtClean="0"/>
              <a:t>Examples?</a:t>
            </a:r>
            <a:endParaRPr lang="en-US" sz="3600" dirty="0"/>
          </a:p>
        </p:txBody>
      </p:sp>
    </p:spTree>
    <p:extLst>
      <p:ext uri="{BB962C8B-B14F-4D97-AF65-F5344CB8AC3E}">
        <p14:creationId xmlns:p14="http://schemas.microsoft.com/office/powerpoint/2010/main" val="169416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7015" y="224448"/>
            <a:ext cx="7197969" cy="1325563"/>
          </a:xfrm>
        </p:spPr>
        <p:txBody>
          <a:bodyPr/>
          <a:lstStyle/>
          <a:p>
            <a:r>
              <a:rPr lang="en-US" dirty="0" smtClean="0"/>
              <a:t>Coase’s Advice to Economists</a:t>
            </a:r>
            <a:endParaRPr lang="en-US" dirty="0"/>
          </a:p>
        </p:txBody>
      </p:sp>
      <p:sp>
        <p:nvSpPr>
          <p:cNvPr id="3" name="Content Placeholder 2"/>
          <p:cNvSpPr>
            <a:spLocks noGrp="1"/>
          </p:cNvSpPr>
          <p:nvPr>
            <p:ph idx="1"/>
          </p:nvPr>
        </p:nvSpPr>
        <p:spPr>
          <a:xfrm>
            <a:off x="1049215" y="2810364"/>
            <a:ext cx="10515600" cy="1638544"/>
          </a:xfrm>
        </p:spPr>
        <p:txBody>
          <a:bodyPr>
            <a:normAutofit/>
          </a:bodyPr>
          <a:lstStyle/>
          <a:p>
            <a:pPr marL="0" indent="0">
              <a:buNone/>
            </a:pPr>
            <a:r>
              <a:rPr lang="en-US" sz="3600" dirty="0" smtClean="0"/>
              <a:t>Gather data on how transactions are organized</a:t>
            </a:r>
            <a:endParaRPr lang="en-US" sz="3600" dirty="0"/>
          </a:p>
        </p:txBody>
      </p:sp>
    </p:spTree>
    <p:extLst>
      <p:ext uri="{BB962C8B-B14F-4D97-AF65-F5344CB8AC3E}">
        <p14:creationId xmlns:p14="http://schemas.microsoft.com/office/powerpoint/2010/main" val="285557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185" y="158262"/>
            <a:ext cx="11588261" cy="6699738"/>
          </a:xfrm>
        </p:spPr>
        <p:txBody>
          <a:bodyPr>
            <a:normAutofit/>
          </a:bodyPr>
          <a:lstStyle/>
          <a:p>
            <a:pPr algn="just"/>
            <a:r>
              <a:rPr lang="en-US" sz="3600" dirty="0"/>
              <a:t>Most economists seem to be unaware of all this. When they are prevented from sleeping at night by the roar of jet planes overhead (publicly authorized and perhaps publicly operated)' are unable to think ( or rest) in the day because of the noise and vibration from passing trains (publicly authorized and perhaps publicly operated), find it difficult to breathe because of the </a:t>
            </a:r>
            <a:r>
              <a:rPr lang="en-US" sz="3600" dirty="0" err="1"/>
              <a:t>odour</a:t>
            </a:r>
            <a:r>
              <a:rPr lang="en-US" sz="3600" dirty="0"/>
              <a:t> from a local sewage farm (publicly authorized and perhaps publicly operated) and are unable to escape because their driveways are blocked by a road obstruction (without any doubt, publicly devised), their nerves frayed and mental balance disturbed, they proceed to declaim about the disadvantages of private enterprise and the need for Government regulation.</a:t>
            </a:r>
          </a:p>
          <a:p>
            <a:endParaRPr lang="en-US" dirty="0"/>
          </a:p>
        </p:txBody>
      </p:sp>
    </p:spTree>
    <p:extLst>
      <p:ext uri="{BB962C8B-B14F-4D97-AF65-F5344CB8AC3E}">
        <p14:creationId xmlns:p14="http://schemas.microsoft.com/office/powerpoint/2010/main" val="13775036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Pigou and Railroads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49746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1924" y="2299433"/>
            <a:ext cx="8850922" cy="1325563"/>
          </a:xfrm>
        </p:spPr>
        <p:txBody>
          <a:bodyPr/>
          <a:lstStyle/>
          <a:p>
            <a:r>
              <a:rPr lang="en-US" dirty="0" smtClean="0"/>
              <a:t>What is Owned is a Right, not a Thing</a:t>
            </a:r>
            <a:endParaRPr lang="en-US" dirty="0"/>
          </a:p>
        </p:txBody>
      </p:sp>
    </p:spTree>
    <p:extLst>
      <p:ext uri="{BB962C8B-B14F-4D97-AF65-F5344CB8AC3E}">
        <p14:creationId xmlns:p14="http://schemas.microsoft.com/office/powerpoint/2010/main" val="1221635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109" y="2317017"/>
            <a:ext cx="11570676" cy="2571506"/>
          </a:xfrm>
        </p:spPr>
        <p:txBody>
          <a:bodyPr>
            <a:normAutofit/>
          </a:bodyPr>
          <a:lstStyle/>
          <a:p>
            <a:r>
              <a:rPr lang="en-US" sz="4800" dirty="0"/>
              <a:t>I will, although with reluctance, confine my discussion to rabbits.</a:t>
            </a:r>
            <a:r>
              <a:rPr lang="en-US" dirty="0"/>
              <a:t/>
            </a:r>
            <a:br>
              <a:rPr lang="en-US" dirty="0"/>
            </a:br>
            <a:endParaRPr lang="en-US" dirty="0"/>
          </a:p>
        </p:txBody>
      </p:sp>
    </p:spTree>
    <p:extLst>
      <p:ext uri="{BB962C8B-B14F-4D97-AF65-F5344CB8AC3E}">
        <p14:creationId xmlns:p14="http://schemas.microsoft.com/office/powerpoint/2010/main" val="1496286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Further Points</a:t>
            </a:r>
            <a:endParaRPr lang="en-US" dirty="0"/>
          </a:p>
        </p:txBody>
      </p:sp>
      <p:sp>
        <p:nvSpPr>
          <p:cNvPr id="3" name="Content Placeholder 2"/>
          <p:cNvSpPr>
            <a:spLocks noGrp="1"/>
          </p:cNvSpPr>
          <p:nvPr>
            <p:ph idx="1"/>
          </p:nvPr>
        </p:nvSpPr>
        <p:spPr/>
        <p:txBody>
          <a:bodyPr>
            <a:normAutofit/>
          </a:bodyPr>
          <a:lstStyle/>
          <a:p>
            <a:r>
              <a:rPr lang="en-US" sz="3200" dirty="0" smtClean="0"/>
              <a:t>The existence </a:t>
            </a:r>
            <a:r>
              <a:rPr lang="en-US" sz="3200" dirty="0"/>
              <a:t>of inefficiency relative to the outcome produced by a perfectly wise planner </a:t>
            </a:r>
            <a:r>
              <a:rPr lang="en-US" sz="3200" dirty="0" smtClean="0"/>
              <a:t>does not </a:t>
            </a:r>
            <a:r>
              <a:rPr lang="en-US" sz="3200" dirty="0"/>
              <a:t>necessarily mean you are doing anything wrong and government should step in</a:t>
            </a:r>
            <a:r>
              <a:rPr lang="en-US" sz="3200" dirty="0" smtClean="0">
                <a:effectLst/>
              </a:rPr>
              <a:t> </a:t>
            </a:r>
          </a:p>
          <a:p>
            <a:endParaRPr lang="en-US" sz="3200" dirty="0"/>
          </a:p>
          <a:p>
            <a:r>
              <a:rPr lang="en-US" sz="3200" dirty="0" smtClean="0"/>
              <a:t>And “government stepping in” is not well defined.</a:t>
            </a:r>
          </a:p>
          <a:p>
            <a:endParaRPr lang="en-US" sz="3200" dirty="0"/>
          </a:p>
          <a:p>
            <a:r>
              <a:rPr lang="en-US" sz="3200" dirty="0" smtClean="0"/>
              <a:t>Since the government defined the rights you start with</a:t>
            </a:r>
            <a:endParaRPr lang="en-US" sz="3200" dirty="0"/>
          </a:p>
        </p:txBody>
      </p:sp>
    </p:spTree>
    <p:extLst>
      <p:ext uri="{BB962C8B-B14F-4D97-AF65-F5344CB8AC3E}">
        <p14:creationId xmlns:p14="http://schemas.microsoft.com/office/powerpoint/2010/main" val="117586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446" y="2264264"/>
            <a:ext cx="10515600" cy="1325563"/>
          </a:xfrm>
        </p:spPr>
        <p:txBody>
          <a:bodyPr/>
          <a:lstStyle/>
          <a:p>
            <a:pPr algn="ctr"/>
            <a:r>
              <a:rPr lang="en-US" dirty="0" smtClean="0"/>
              <a:t>Questions on “The Problem of Social Cost”</a:t>
            </a:r>
            <a:endParaRPr lang="en-US" dirty="0"/>
          </a:p>
        </p:txBody>
      </p:sp>
    </p:spTree>
    <p:extLst>
      <p:ext uri="{BB962C8B-B14F-4D97-AF65-F5344CB8AC3E}">
        <p14:creationId xmlns:p14="http://schemas.microsoft.com/office/powerpoint/2010/main" val="986924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lgn="just">
              <a:buNone/>
            </a:pPr>
            <a:r>
              <a:rPr lang="en-US" sz="3600" dirty="0"/>
              <a:t>Actually very little analysis is required to show that an ideal world is better than a state of </a:t>
            </a:r>
            <a:r>
              <a:rPr lang="en-US" sz="3600" dirty="0" smtClean="0"/>
              <a:t>laissez faire</a:t>
            </a:r>
            <a:r>
              <a:rPr lang="en-US" sz="3600" dirty="0"/>
              <a:t>, unless the definitions of a state of laissez faire and an ideal world happen to be the same. But the whole discussion is largely irrelevant for questions of economic policy since whatever we may have in mind as </a:t>
            </a:r>
            <a:r>
              <a:rPr lang="en-US" sz="3600" dirty="0" smtClean="0"/>
              <a:t>our ideal </a:t>
            </a:r>
            <a:r>
              <a:rPr lang="en-US" sz="3600" dirty="0"/>
              <a:t>world, it is clear that we have not yet discovered how to get to it from where we are. A better approach would seem to be to start our analysis with a situation approximating that which actually exists, to examine the effects of a proposed policy change and to attempt to decide whether the new situation would be, in total, better or worse than the original one. In this way, conclusions for policy would have some relevance to the actual situation.</a:t>
            </a:r>
          </a:p>
          <a:p>
            <a:pPr algn="just"/>
            <a:endParaRPr lang="en-US" sz="3600" dirty="0"/>
          </a:p>
        </p:txBody>
      </p:sp>
    </p:spTree>
    <p:extLst>
      <p:ext uri="{BB962C8B-B14F-4D97-AF65-F5344CB8AC3E}">
        <p14:creationId xmlns:p14="http://schemas.microsoft.com/office/powerpoint/2010/main" val="1672114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861" y="2193925"/>
            <a:ext cx="10515600" cy="1325563"/>
          </a:xfrm>
        </p:spPr>
        <p:txBody>
          <a:bodyPr/>
          <a:lstStyle/>
          <a:p>
            <a:pPr algn="ctr"/>
            <a:r>
              <a:rPr lang="en-US" dirty="0" smtClean="0"/>
              <a:t>“Externalities” are Jointly Caused</a:t>
            </a:r>
            <a:endParaRPr lang="en-US" dirty="0"/>
          </a:p>
        </p:txBody>
      </p:sp>
    </p:spTree>
    <p:extLst>
      <p:ext uri="{BB962C8B-B14F-4D97-AF65-F5344CB8AC3E}">
        <p14:creationId xmlns:p14="http://schemas.microsoft.com/office/powerpoint/2010/main" val="764659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Price Theory Framework</a:t>
            </a:r>
            <a:endParaRPr lang="en-US" dirty="0"/>
          </a:p>
        </p:txBody>
      </p:sp>
      <p:sp>
        <p:nvSpPr>
          <p:cNvPr id="3" name="Content Placeholder 2"/>
          <p:cNvSpPr>
            <a:spLocks noGrp="1"/>
          </p:cNvSpPr>
          <p:nvPr>
            <p:ph idx="1"/>
          </p:nvPr>
        </p:nvSpPr>
        <p:spPr>
          <a:xfrm>
            <a:off x="2246871" y="2493877"/>
            <a:ext cx="8837141" cy="1807261"/>
          </a:xfrm>
        </p:spPr>
        <p:txBody>
          <a:bodyPr/>
          <a:lstStyle/>
          <a:p>
            <a:pPr>
              <a:spcAft>
                <a:spcPts val="1800"/>
              </a:spcAft>
            </a:pPr>
            <a:r>
              <a:rPr lang="en-US" dirty="0" smtClean="0"/>
              <a:t>Cost of inputs=their value in the best alternative use</a:t>
            </a:r>
          </a:p>
          <a:p>
            <a:pPr>
              <a:spcAft>
                <a:spcPts val="1800"/>
              </a:spcAft>
            </a:pPr>
            <a:r>
              <a:rPr lang="en-US" dirty="0" smtClean="0"/>
              <a:t>Price of outputs=their value to those who buy them</a:t>
            </a:r>
            <a:endParaRPr lang="en-US" dirty="0"/>
          </a:p>
        </p:txBody>
      </p:sp>
    </p:spTree>
    <p:extLst>
      <p:ext uri="{BB962C8B-B14F-4D97-AF65-F5344CB8AC3E}">
        <p14:creationId xmlns:p14="http://schemas.microsoft.com/office/powerpoint/2010/main" val="560925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Farmer and Rancher</a:t>
            </a:r>
            <a:endParaRPr lang="en-US" dirty="0"/>
          </a:p>
        </p:txBody>
      </p:sp>
      <p:sp>
        <p:nvSpPr>
          <p:cNvPr id="3" name="Content Placeholder 2"/>
          <p:cNvSpPr>
            <a:spLocks noGrp="1"/>
          </p:cNvSpPr>
          <p:nvPr>
            <p:ph idx="1"/>
          </p:nvPr>
        </p:nvSpPr>
        <p:spPr/>
        <p:txBody>
          <a:bodyPr>
            <a:normAutofit/>
          </a:bodyPr>
          <a:lstStyle/>
          <a:p>
            <a:pPr>
              <a:spcAft>
                <a:spcPts val="600"/>
              </a:spcAft>
            </a:pPr>
            <a:r>
              <a:rPr lang="en-US" sz="4000" dirty="0" smtClean="0"/>
              <a:t>If Rancher liable for damage to crops</a:t>
            </a:r>
          </a:p>
          <a:p>
            <a:pPr>
              <a:spcAft>
                <a:spcPts val="600"/>
              </a:spcAft>
            </a:pPr>
            <a:r>
              <a:rPr lang="en-US" sz="4000" dirty="0" smtClean="0"/>
              <a:t>If Rancher not liable</a:t>
            </a:r>
          </a:p>
          <a:p>
            <a:pPr>
              <a:spcAft>
                <a:spcPts val="600"/>
              </a:spcAft>
            </a:pPr>
            <a:r>
              <a:rPr lang="en-US" sz="4000" dirty="0" smtClean="0"/>
              <a:t>If no bargaining possible</a:t>
            </a:r>
            <a:endParaRPr lang="en-US" sz="4000" dirty="0"/>
          </a:p>
        </p:txBody>
      </p:sp>
    </p:spTree>
    <p:extLst>
      <p:ext uri="{BB962C8B-B14F-4D97-AF65-F5344CB8AC3E}">
        <p14:creationId xmlns:p14="http://schemas.microsoft.com/office/powerpoint/2010/main" val="78143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Argument</a:t>
            </a:r>
            <a:endParaRPr lang="en-US" dirty="0"/>
          </a:p>
        </p:txBody>
      </p:sp>
      <p:sp>
        <p:nvSpPr>
          <p:cNvPr id="3" name="Content Placeholder 2"/>
          <p:cNvSpPr>
            <a:spLocks noGrp="1"/>
          </p:cNvSpPr>
          <p:nvPr>
            <p:ph idx="1"/>
          </p:nvPr>
        </p:nvSpPr>
        <p:spPr/>
        <p:txBody>
          <a:bodyPr/>
          <a:lstStyle/>
          <a:p>
            <a:r>
              <a:rPr lang="en-US" dirty="0" smtClean="0"/>
              <a:t>With zero transaction costs, it never pays to leave money on the table.</a:t>
            </a:r>
            <a:endParaRPr lang="en-US" dirty="0"/>
          </a:p>
        </p:txBody>
      </p:sp>
    </p:spTree>
    <p:extLst>
      <p:ext uri="{BB962C8B-B14F-4D97-AF65-F5344CB8AC3E}">
        <p14:creationId xmlns:p14="http://schemas.microsoft.com/office/powerpoint/2010/main" val="1864813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Cases, the Same Logic</a:t>
            </a:r>
            <a:endParaRPr lang="en-US" dirty="0"/>
          </a:p>
        </p:txBody>
      </p:sp>
      <p:sp>
        <p:nvSpPr>
          <p:cNvPr id="3" name="Content Placeholder 2"/>
          <p:cNvSpPr>
            <a:spLocks noGrp="1"/>
          </p:cNvSpPr>
          <p:nvPr>
            <p:ph idx="1"/>
          </p:nvPr>
        </p:nvSpPr>
        <p:spPr>
          <a:xfrm>
            <a:off x="854676" y="3359465"/>
            <a:ext cx="10515600" cy="670440"/>
          </a:xfrm>
        </p:spPr>
        <p:txBody>
          <a:bodyPr/>
          <a:lstStyle/>
          <a:p>
            <a:r>
              <a:rPr lang="en-US" dirty="0" smtClean="0"/>
              <a:t>Blocking the draft of a chimney</a:t>
            </a:r>
            <a:endParaRPr lang="en-US" dirty="0"/>
          </a:p>
        </p:txBody>
      </p:sp>
      <p:sp>
        <p:nvSpPr>
          <p:cNvPr id="4" name="Content Placeholder 2"/>
          <p:cNvSpPr txBox="1">
            <a:spLocks/>
          </p:cNvSpPr>
          <p:nvPr/>
        </p:nvSpPr>
        <p:spPr>
          <a:xfrm>
            <a:off x="854676" y="2668745"/>
            <a:ext cx="10515600" cy="670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Bleaching Coconut Matting</a:t>
            </a:r>
            <a:endParaRPr lang="en-US" dirty="0"/>
          </a:p>
        </p:txBody>
      </p:sp>
      <p:sp>
        <p:nvSpPr>
          <p:cNvPr id="5" name="Content Placeholder 2"/>
          <p:cNvSpPr txBox="1">
            <a:spLocks/>
          </p:cNvSpPr>
          <p:nvPr/>
        </p:nvSpPr>
        <p:spPr>
          <a:xfrm>
            <a:off x="854676" y="1978025"/>
            <a:ext cx="10515600" cy="670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Confectioner vs Doctor</a:t>
            </a:r>
            <a:endParaRPr lang="en-US" dirty="0"/>
          </a:p>
        </p:txBody>
      </p:sp>
      <p:sp>
        <p:nvSpPr>
          <p:cNvPr id="6" name="Content Placeholder 2"/>
          <p:cNvSpPr txBox="1">
            <a:spLocks/>
          </p:cNvSpPr>
          <p:nvPr/>
        </p:nvSpPr>
        <p:spPr>
          <a:xfrm>
            <a:off x="854676" y="4050185"/>
            <a:ext cx="10515600" cy="670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Jolly Angler Brewing</a:t>
            </a:r>
            <a:endParaRPr lang="en-US" dirty="0"/>
          </a:p>
        </p:txBody>
      </p:sp>
    </p:spTree>
    <p:extLst>
      <p:ext uri="{BB962C8B-B14F-4D97-AF65-F5344CB8AC3E}">
        <p14:creationId xmlns:p14="http://schemas.microsoft.com/office/powerpoint/2010/main" val="1371229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8015" y="294786"/>
            <a:ext cx="5017477" cy="1325563"/>
          </a:xfrm>
        </p:spPr>
        <p:txBody>
          <a:bodyPr/>
          <a:lstStyle/>
          <a:p>
            <a:pPr algn="ctr"/>
            <a:r>
              <a:rPr lang="en-US" dirty="0" smtClean="0"/>
              <a:t>Judge Uke Story</a:t>
            </a:r>
            <a:endParaRPr lang="en-US" dirty="0"/>
          </a:p>
        </p:txBody>
      </p:sp>
      <p:sp>
        <p:nvSpPr>
          <p:cNvPr id="3" name="Content Placeholder 2"/>
          <p:cNvSpPr>
            <a:spLocks noGrp="1"/>
          </p:cNvSpPr>
          <p:nvPr>
            <p:ph idx="1"/>
          </p:nvPr>
        </p:nvSpPr>
        <p:spPr>
          <a:xfrm>
            <a:off x="785447" y="3056548"/>
            <a:ext cx="10515600" cy="952744"/>
          </a:xfrm>
        </p:spPr>
        <p:txBody>
          <a:bodyPr>
            <a:normAutofit/>
          </a:bodyPr>
          <a:lstStyle/>
          <a:p>
            <a:r>
              <a:rPr lang="en-US" sz="3600" dirty="0" smtClean="0"/>
              <a:t>The sound of the money pays for the smell of the food</a:t>
            </a:r>
            <a:endParaRPr lang="en-US" sz="3600" dirty="0"/>
          </a:p>
        </p:txBody>
      </p:sp>
    </p:spTree>
    <p:extLst>
      <p:ext uri="{BB962C8B-B14F-4D97-AF65-F5344CB8AC3E}">
        <p14:creationId xmlns:p14="http://schemas.microsoft.com/office/powerpoint/2010/main" val="42039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If Transaction Costs are Not Zero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66170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533</Words>
  <Application>Microsoft Macintosh PowerPoint</Application>
  <PresentationFormat>Widescreen</PresentationFormat>
  <Paragraphs>41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Questions on Last Week</vt:lpstr>
      <vt:lpstr>Questions on “The Problem of Social Cost”</vt:lpstr>
      <vt:lpstr>“Externalities” are Jointly Caused</vt:lpstr>
      <vt:lpstr>Price Theory Framework</vt:lpstr>
      <vt:lpstr>Farmer and Rancher</vt:lpstr>
      <vt:lpstr>Basic Argument</vt:lpstr>
      <vt:lpstr>More Cases, the Same Logic</vt:lpstr>
      <vt:lpstr>Judge Uke Story</vt:lpstr>
      <vt:lpstr>If Transaction Costs are Not Zero</vt:lpstr>
      <vt:lpstr>Judge’s Basis for Deciding the Case  May Seem Irrelevant to the Economist But</vt:lpstr>
      <vt:lpstr>A Firm as One Solution</vt:lpstr>
      <vt:lpstr>Government Regulation as Another</vt:lpstr>
      <vt:lpstr>And the Best Solution Might Be To Do Nothing</vt:lpstr>
      <vt:lpstr>Coase’s Advice to Economists</vt:lpstr>
      <vt:lpstr>PowerPoint Presentation</vt:lpstr>
      <vt:lpstr>Pigou and Railroads</vt:lpstr>
      <vt:lpstr>What is Owned is a Right, not a Thing</vt:lpstr>
      <vt:lpstr>I will, although with reluctance, confine my discussion to rabbits. </vt:lpstr>
      <vt:lpstr>Further Points</vt:lpstr>
      <vt:lpstr>PowerPoint Presentation</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Questions on Last Week</dc:title>
  <dc:creator>David Friedman</dc:creator>
  <cp:lastModifiedBy>David Friedman</cp:lastModifiedBy>
  <cp:revision>6</cp:revision>
  <dcterms:created xsi:type="dcterms:W3CDTF">2017-01-31T18:20:56Z</dcterms:created>
  <dcterms:modified xsi:type="dcterms:W3CDTF">2017-02-05T19:43:56Z</dcterms:modified>
</cp:coreProperties>
</file>