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90" r:id="rId2"/>
    <p:sldId id="314" r:id="rId3"/>
    <p:sldId id="315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42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27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418"/>
  </p:normalViewPr>
  <p:slideViewPr>
    <p:cSldViewPr snapToGrid="0" snapToObjects="1">
      <p:cViewPr varScale="1">
        <p:scale>
          <a:sx n="109" d="100"/>
          <a:sy n="109" d="100"/>
        </p:scale>
        <p:origin x="216" y="2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28898-E4DC-814D-AE51-6DF9EF0E0FC0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C5290-4348-664F-B3D0-590DD127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9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1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4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2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3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9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0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7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9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4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51083-8B19-F843-9C6B-C54B2B02D18A}" type="datetimeFigureOut">
              <a:rPr lang="en-US" smtClean="0"/>
              <a:t>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7F469-9451-5740-B355-8AF90D463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9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Game 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2069" y="1872517"/>
            <a:ext cx="8387862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Problem of Strategic Behavior</a:t>
            </a:r>
          </a:p>
          <a:p>
            <a:r>
              <a:rPr lang="en-US" sz="3600" dirty="0" smtClean="0"/>
              <a:t>What I do depends on what he does and </a:t>
            </a:r>
            <a:r>
              <a:rPr lang="mr-IN" sz="3600" dirty="0" smtClean="0"/>
              <a:t>…</a:t>
            </a:r>
            <a:endParaRPr lang="en-US" sz="3600" dirty="0" smtClean="0"/>
          </a:p>
          <a:p>
            <a:r>
              <a:rPr lang="en-US" sz="3600" dirty="0" smtClean="0"/>
              <a:t>Vice versa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0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Coward’s Solution: Evasion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220671"/>
            <a:ext cx="9349154" cy="252363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Doesn’t work for oligopoly</a:t>
            </a:r>
          </a:p>
          <a:p>
            <a:pPr lvl="1"/>
            <a:r>
              <a:rPr lang="en-US" sz="3200" dirty="0" smtClean="0"/>
              <a:t>When my firm expands output</a:t>
            </a:r>
          </a:p>
          <a:p>
            <a:pPr lvl="1"/>
            <a:r>
              <a:rPr lang="en-US" sz="3200" dirty="0" smtClean="0"/>
              <a:t>Will my competitors drop their price to compete</a:t>
            </a:r>
          </a:p>
          <a:p>
            <a:pPr lvl="1"/>
            <a:r>
              <a:rPr lang="en-US" sz="3200" dirty="0" smtClean="0"/>
              <a:t>Or hold price, accept fewer sales?</a:t>
            </a:r>
            <a:endParaRPr lang="en-US" sz="32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978026"/>
            <a:ext cx="10515600" cy="1242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Perfect competition</a:t>
            </a:r>
          </a:p>
          <a:p>
            <a:r>
              <a:rPr lang="en-US" sz="3600" dirty="0" smtClean="0"/>
              <a:t>Monopoly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1278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smtClean="0"/>
              <a:t>What Von Neumann Was Trying to Do</a:t>
            </a:r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1562"/>
            <a:ext cx="10515600" cy="483643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A general solution to strategic 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behavior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how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each player should play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And will play, being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rational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assuming the other players are</a:t>
            </a:r>
          </a:p>
          <a:p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A solution that 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would cover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Economics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Politics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foreign policy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poker, …</a:t>
            </a:r>
          </a:p>
          <a:p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But what he actually did was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51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 Party Fixed Sum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72582"/>
            <a:ext cx="11644993" cy="4885418"/>
          </a:xfrm>
        </p:spPr>
        <p:txBody>
          <a:bodyPr>
            <a:normAutofit/>
          </a:bodyPr>
          <a:lstStyle/>
          <a:p>
            <a:r>
              <a:rPr lang="en-US" dirty="0" smtClean="0"/>
              <a:t>Fixed Sum: What helps me hurts you</a:t>
            </a:r>
          </a:p>
          <a:p>
            <a:pPr lvl="1"/>
            <a:r>
              <a:rPr lang="en-US" dirty="0" smtClean="0"/>
              <a:t>So no room for bargaining, threats or bluffs</a:t>
            </a:r>
          </a:p>
          <a:p>
            <a:pPr lvl="1"/>
            <a:r>
              <a:rPr lang="en-US" dirty="0" smtClean="0"/>
              <a:t>I don’t have to do it to hurt you, since doing it helps me</a:t>
            </a:r>
          </a:p>
          <a:p>
            <a:r>
              <a:rPr lang="en-US" dirty="0" smtClean="0"/>
              <a:t>Strategy: A full description of what I will do in any situation</a:t>
            </a:r>
          </a:p>
          <a:p>
            <a:r>
              <a:rPr lang="en-US" dirty="0" smtClean="0"/>
              <a:t>Solution concept: A pair of strategies </a:t>
            </a:r>
          </a:p>
          <a:p>
            <a:pPr lvl="1"/>
            <a:r>
              <a:rPr lang="en-US" dirty="0" smtClean="0"/>
              <a:t>such that each is best against the other</a:t>
            </a:r>
          </a:p>
          <a:p>
            <a:pPr lvl="1"/>
            <a:r>
              <a:rPr lang="en-US" dirty="0" smtClean="0"/>
              <a:t>Does not include the benefit of stealing candy from babies</a:t>
            </a:r>
          </a:p>
          <a:p>
            <a:r>
              <a:rPr lang="en-US" dirty="0" smtClean="0"/>
              <a:t>Von Neumann demonstrated how to find the solution for any such game</a:t>
            </a:r>
          </a:p>
          <a:p>
            <a:r>
              <a:rPr lang="en-US" dirty="0" smtClean="0"/>
              <a:t>Provided, of course, that you have unlimited computing power to do it 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this standpoint, chess is trivial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r>
              <a:rPr lang="en-US" dirty="0" smtClean="0"/>
              <a:t>Given enough computing power</a:t>
            </a:r>
          </a:p>
          <a:p>
            <a:pPr lvl="1"/>
            <a:r>
              <a:rPr lang="en-US" dirty="0" smtClean="0"/>
              <a:t>All you have to do is to look at all possible games</a:t>
            </a:r>
          </a:p>
          <a:p>
            <a:pPr lvl="1"/>
            <a:r>
              <a:rPr lang="en-US" dirty="0" smtClean="0"/>
              <a:t>Assume each player makes the right last move</a:t>
            </a:r>
          </a:p>
          <a:p>
            <a:pPr lvl="1"/>
            <a:r>
              <a:rPr lang="en-US" dirty="0" smtClean="0"/>
              <a:t>The other player makes the right move before that, knowing what the last move will be</a:t>
            </a:r>
          </a:p>
          <a:p>
            <a:pPr lvl="1"/>
            <a:r>
              <a:rPr lang="en-US" dirty="0" smtClean="0"/>
              <a:t>And then work backwards</a:t>
            </a:r>
          </a:p>
          <a:p>
            <a:pPr lvl="1"/>
            <a:r>
              <a:rPr lang="en-US" dirty="0" smtClean="0"/>
              <a:t>Until you get to the first move. Select one for which at the end of the sequence white wins</a:t>
            </a:r>
          </a:p>
          <a:p>
            <a:pPr lvl="1"/>
            <a:r>
              <a:rPr lang="en-US" dirty="0" smtClean="0"/>
              <a:t>If there is no such, then black wins</a:t>
            </a:r>
          </a:p>
          <a:p>
            <a:pPr lvl="1"/>
            <a:r>
              <a:rPr lang="en-US" dirty="0" smtClean="0"/>
              <a:t>Or the solution is a stalemate</a:t>
            </a:r>
          </a:p>
          <a:p>
            <a:r>
              <a:rPr lang="en-US" dirty="0" smtClean="0"/>
              <a:t>The number of possible games is large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6"/>
          </a:xfrm>
        </p:spPr>
        <p:txBody>
          <a:bodyPr/>
          <a:lstStyle/>
          <a:p>
            <a:pPr algn="ctr"/>
            <a:r>
              <a:rPr lang="en-US" dirty="0" smtClean="0"/>
              <a:t>Many Player Not Fixed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243" y="1665515"/>
            <a:ext cx="11881757" cy="460465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VN Solution </a:t>
            </a:r>
            <a:r>
              <a:rPr lang="en-US" sz="3200" dirty="0" smtClean="0"/>
              <a:t>concept: A set of outcomes (who gets what)</a:t>
            </a:r>
          </a:p>
          <a:p>
            <a:r>
              <a:rPr lang="en-US" sz="3200" dirty="0" smtClean="0"/>
              <a:t>Such that any outcome not in the set is dominated by one in the set</a:t>
            </a:r>
          </a:p>
          <a:p>
            <a:r>
              <a:rPr lang="en-US" sz="3200" dirty="0" smtClean="0"/>
              <a:t>Where one outcome is dominated by another if</a:t>
            </a:r>
          </a:p>
          <a:p>
            <a:pPr lvl="1"/>
            <a:r>
              <a:rPr lang="en-US" sz="2800" dirty="0" smtClean="0"/>
              <a:t>The people who prefer it (get more in it)</a:t>
            </a:r>
          </a:p>
          <a:p>
            <a:pPr lvl="1"/>
            <a:r>
              <a:rPr lang="en-US" sz="2800" dirty="0" smtClean="0"/>
              <a:t>Are sufficient, working together, to get it</a:t>
            </a:r>
          </a:p>
          <a:p>
            <a:r>
              <a:rPr lang="en-US" sz="3200" dirty="0" smtClean="0"/>
              <a:t>There may be many different solutions</a:t>
            </a:r>
          </a:p>
          <a:p>
            <a:r>
              <a:rPr lang="en-US" sz="3200" dirty="0" smtClean="0"/>
              <a:t>Each containing many outcomes</a:t>
            </a:r>
          </a:p>
          <a:p>
            <a:r>
              <a:rPr lang="en-US" sz="3200" dirty="0" smtClean="0"/>
              <a:t>So a “solution” in a very weak sense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155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Player Majority Vote: Allocating $1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 smtClean="0"/>
              <a:t>Solution: (.5,.5,0), (0</a:t>
            </a:r>
            <a:r>
              <a:rPr lang="en-US" dirty="0" smtClean="0"/>
              <a:t>,.</a:t>
            </a:r>
            <a:r>
              <a:rPr lang="en-US" dirty="0" smtClean="0"/>
              <a:t>5</a:t>
            </a:r>
            <a:r>
              <a:rPr lang="en-US" dirty="0" smtClean="0"/>
              <a:t>,.</a:t>
            </a:r>
            <a:r>
              <a:rPr lang="en-US" dirty="0" smtClean="0"/>
              <a:t>5) (.</a:t>
            </a:r>
            <a:r>
              <a:rPr lang="en-US" dirty="0" smtClean="0"/>
              <a:t>5,0,.</a:t>
            </a:r>
            <a:r>
              <a:rPr lang="en-US" dirty="0" smtClean="0"/>
              <a:t>5)</a:t>
            </a:r>
          </a:p>
          <a:p>
            <a:pPr lvl="1"/>
            <a:r>
              <a:rPr lang="en-US" dirty="0" smtClean="0"/>
              <a:t>Consider any other allocation of the dollar</a:t>
            </a:r>
          </a:p>
          <a:p>
            <a:pPr lvl="1"/>
            <a:r>
              <a:rPr lang="en-US" dirty="0" smtClean="0"/>
              <a:t>There is always one of these that two people prefer</a:t>
            </a:r>
          </a:p>
          <a:p>
            <a:pPr lvl="1"/>
            <a:r>
              <a:rPr lang="en-US" dirty="0" smtClean="0"/>
              <a:t>So every other allocation is dominated by one of these</a:t>
            </a:r>
          </a:p>
          <a:p>
            <a:r>
              <a:rPr lang="en-US" dirty="0" smtClean="0"/>
              <a:t>Solution: (.1, x, .9-x) for all values of 0&gt;x&gt;.9</a:t>
            </a:r>
            <a:endParaRPr lang="en-US" dirty="0"/>
          </a:p>
          <a:p>
            <a:pPr lvl="1"/>
            <a:r>
              <a:rPr lang="en-US" dirty="0" smtClean="0"/>
              <a:t>Also a solution, but one that includes</a:t>
            </a:r>
          </a:p>
          <a:p>
            <a:pPr lvl="1"/>
            <a:r>
              <a:rPr lang="en-US" dirty="0" smtClean="0"/>
              <a:t>An infinite number of allocations</a:t>
            </a:r>
          </a:p>
          <a:p>
            <a:r>
              <a:rPr lang="en-US" dirty="0" smtClean="0"/>
              <a:t>Try to find an allocation that isn’t dominated by one member of either the first or the second set of allocations</a:t>
            </a:r>
          </a:p>
        </p:txBody>
      </p:sp>
    </p:spTree>
    <p:extLst>
      <p:ext uri="{BB962C8B-B14F-4D97-AF65-F5344CB8AC3E}">
        <p14:creationId xmlns:p14="http://schemas.microsoft.com/office/powerpoint/2010/main" val="19990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Bilateral Monopoly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9397"/>
            <a:ext cx="10515600" cy="222386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Selling an apple</a:t>
            </a:r>
          </a:p>
          <a:p>
            <a:r>
              <a:rPr lang="en-US" sz="4000" dirty="0" smtClean="0"/>
              <a:t>Putting a child to bed</a:t>
            </a:r>
          </a:p>
          <a:p>
            <a:r>
              <a:rPr lang="en-US" sz="4000" dirty="0" smtClean="0"/>
              <a:t>A Doomsday Machine</a:t>
            </a:r>
          </a:p>
        </p:txBody>
      </p:sp>
    </p:spTree>
    <p:extLst>
      <p:ext uri="{BB962C8B-B14F-4D97-AF65-F5344CB8AC3E}">
        <p14:creationId xmlns:p14="http://schemas.microsoft.com/office/powerpoint/2010/main" val="15917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Doomsday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4840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Dr. Strangelove</a:t>
            </a:r>
          </a:p>
          <a:p>
            <a:r>
              <a:rPr lang="en-US" sz="3600" dirty="0" smtClean="0"/>
              <a:t>The two we built</a:t>
            </a:r>
          </a:p>
          <a:p>
            <a:r>
              <a:rPr lang="en-US" sz="3600" dirty="0" smtClean="0"/>
              <a:t>If you are the last one out of the vault</a:t>
            </a:r>
          </a:p>
          <a:p>
            <a:pPr lvl="1"/>
            <a:r>
              <a:rPr lang="en-US" sz="3200" dirty="0" smtClean="0"/>
              <a:t>What is the last thing you do?</a:t>
            </a:r>
          </a:p>
          <a:p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4216057"/>
            <a:ext cx="10515600" cy="622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3200" smtClean="0">
                <a:solidFill>
                  <a:srgbClr val="FF0000"/>
                </a:solidFill>
              </a:rPr>
              <a:t>Cut the wire</a:t>
            </a:r>
            <a:endParaRPr lang="en-US" sz="3200" dirty="0" smtClean="0">
              <a:solidFill>
                <a:srgbClr val="FF0000"/>
              </a:solidFill>
            </a:endParaRPr>
          </a:p>
          <a:p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5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Human Doomsday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Defer to me or I beat you up</a:t>
            </a:r>
          </a:p>
          <a:p>
            <a:pPr lvl="1"/>
            <a:r>
              <a:rPr lang="en-US" sz="3200" dirty="0" smtClean="0"/>
              <a:t>A fight hurts both of us, but </a:t>
            </a:r>
            <a:r>
              <a:rPr lang="mr-IN" sz="3200" dirty="0" smtClean="0"/>
              <a:t>…</a:t>
            </a:r>
            <a:endParaRPr lang="en-US" sz="3200" dirty="0" smtClean="0"/>
          </a:p>
          <a:p>
            <a:pPr lvl="1"/>
            <a:r>
              <a:rPr lang="en-US" sz="3200" dirty="0" smtClean="0"/>
              <a:t>You don’t want to be hurt, so I don’t have to beat you up</a:t>
            </a:r>
          </a:p>
          <a:p>
            <a:r>
              <a:rPr lang="en-US" sz="3600" dirty="0" smtClean="0"/>
              <a:t>Hawk/Dove game</a:t>
            </a:r>
          </a:p>
          <a:p>
            <a:r>
              <a:rPr lang="en-US" sz="3600" dirty="0" smtClean="0"/>
              <a:t>Equilibrium number of hawks</a:t>
            </a:r>
          </a:p>
          <a:p>
            <a:r>
              <a:rPr lang="en-US" sz="3600" dirty="0" smtClean="0"/>
              <a:t>Why crimes of passion can be deterred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5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Ex Post/Ex Ante</a:t>
            </a:r>
            <a:r>
              <a:rPr lang="en-US" dirty="0" smtClean="0"/>
              <a:t>: The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5380"/>
            <a:ext cx="10515600" cy="15217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 Ordinary Life</a:t>
            </a:r>
          </a:p>
          <a:p>
            <a:pPr lvl="1"/>
            <a:r>
              <a:rPr lang="en-US" sz="2800" dirty="0" smtClean="0"/>
              <a:t>Should I go home by 880 or local streets?</a:t>
            </a:r>
          </a:p>
          <a:p>
            <a:pPr lvl="1"/>
            <a:r>
              <a:rPr lang="en-US" sz="2800" dirty="0" smtClean="0"/>
              <a:t>Should I have bought that lottery ticket?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955466"/>
            <a:ext cx="10515600" cy="587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800" dirty="0" smtClean="0"/>
              <a:t>Should you have gone to law </a:t>
            </a:r>
            <a:r>
              <a:rPr lang="en-US" sz="2800" smtClean="0"/>
              <a:t>school?</a:t>
            </a:r>
            <a:endParaRPr lang="en-US" sz="2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5085658"/>
            <a:ext cx="10515600" cy="152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In The Context of Law and incentives</a:t>
            </a:r>
          </a:p>
          <a:p>
            <a:pPr lvl="1"/>
            <a:r>
              <a:rPr lang="en-US" sz="2800" dirty="0" smtClean="0"/>
              <a:t>Do we punish bad outcomes, or</a:t>
            </a:r>
          </a:p>
          <a:p>
            <a:pPr lvl="1"/>
            <a:r>
              <a:rPr lang="en-US" sz="2800" dirty="0" smtClean="0"/>
              <a:t>Inputs that produce them?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3563926"/>
            <a:ext cx="10515600" cy="152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In Employment</a:t>
            </a:r>
          </a:p>
          <a:p>
            <a:pPr lvl="1"/>
            <a:r>
              <a:rPr lang="en-US" sz="2800" dirty="0" smtClean="0"/>
              <a:t>Do we pay salesmen by the hour?</a:t>
            </a:r>
          </a:p>
          <a:p>
            <a:pPr lvl="1"/>
            <a:r>
              <a:rPr lang="en-US" sz="2800" dirty="0" smtClean="0"/>
              <a:t>Or by a commission on each sale?</a:t>
            </a:r>
          </a:p>
        </p:txBody>
      </p:sp>
    </p:spTree>
    <p:extLst>
      <p:ext uri="{BB962C8B-B14F-4D97-AF65-F5344CB8AC3E}">
        <p14:creationId xmlns:p14="http://schemas.microsoft.com/office/powerpoint/2010/main" val="153893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1325563"/>
          </a:xfrm>
        </p:spPr>
        <p:txBody>
          <a:bodyPr/>
          <a:lstStyle/>
          <a:p>
            <a:pPr algn="ctr"/>
            <a:r>
              <a:rPr lang="en-US" sz="4800" dirty="0" smtClean="0"/>
              <a:t>Economics of Vice and Virtue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877" y="1325563"/>
            <a:ext cx="11740243" cy="3334205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Economics of vice: The bully strategy</a:t>
            </a:r>
          </a:p>
          <a:p>
            <a:r>
              <a:rPr lang="en-US" sz="3200" dirty="0"/>
              <a:t>Economics of </a:t>
            </a:r>
            <a:r>
              <a:rPr lang="en-US" sz="3200" dirty="0" smtClean="0"/>
              <a:t>virtue</a:t>
            </a:r>
          </a:p>
          <a:p>
            <a:pPr lvl="1"/>
            <a:r>
              <a:rPr lang="en-US" sz="2800" dirty="0" smtClean="0"/>
              <a:t>Why are there people who won’t steal</a:t>
            </a:r>
          </a:p>
          <a:p>
            <a:pPr lvl="1"/>
            <a:r>
              <a:rPr lang="en-US" sz="2800" dirty="0" smtClean="0"/>
              <a:t>Even if they are sure nobody is looking?</a:t>
            </a:r>
          </a:p>
          <a:p>
            <a:r>
              <a:rPr lang="en-US" sz="3200" dirty="0" smtClean="0"/>
              <a:t>What if your utility function was written on your forehead?</a:t>
            </a:r>
          </a:p>
          <a:p>
            <a:pPr lvl="1"/>
            <a:r>
              <a:rPr lang="en-US" sz="2800" dirty="0" smtClean="0"/>
              <a:t>The cost to me of hiring someone who will steal from me</a:t>
            </a:r>
          </a:p>
          <a:p>
            <a:pPr lvl="1"/>
            <a:r>
              <a:rPr lang="en-US" sz="2800" dirty="0" smtClean="0"/>
              <a:t>Is greater than the benefit to him of stealing from me</a:t>
            </a:r>
          </a:p>
          <a:p>
            <a:pPr lvl="1"/>
            <a:r>
              <a:rPr lang="en-US" sz="2800" dirty="0" smtClean="0"/>
              <a:t>So I will pay the honest man more than enough more so that honesty pays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5877" y="4441372"/>
            <a:ext cx="11740243" cy="18124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Your utility function is written on your forehead</a:t>
            </a:r>
          </a:p>
          <a:p>
            <a:pPr lvl="1"/>
            <a:r>
              <a:rPr lang="en-US" sz="2800" dirty="0" smtClean="0"/>
              <a:t>With a fuzzy pencil</a:t>
            </a:r>
          </a:p>
          <a:p>
            <a:pPr lvl="1"/>
            <a:r>
              <a:rPr lang="en-US" sz="2800" dirty="0" smtClean="0"/>
              <a:t>So honesty pays</a:t>
            </a:r>
          </a:p>
          <a:p>
            <a:pPr lvl="1"/>
            <a:r>
              <a:rPr lang="en-US" sz="2800" dirty="0" smtClean="0"/>
              <a:t>Unless you are a very talented con man</a:t>
            </a:r>
          </a:p>
        </p:txBody>
      </p:sp>
    </p:spTree>
    <p:extLst>
      <p:ext uri="{BB962C8B-B14F-4D97-AF65-F5344CB8AC3E}">
        <p14:creationId xmlns:p14="http://schemas.microsoft.com/office/powerpoint/2010/main" val="161921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728" y="120196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Implication of the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57" y="1690688"/>
            <a:ext cx="11168743" cy="493871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bully strategy only works for involuntary interactions</a:t>
            </a:r>
          </a:p>
          <a:p>
            <a:pPr lvl="1"/>
            <a:r>
              <a:rPr lang="en-US" sz="2800" dirty="0" smtClean="0"/>
              <a:t>If you announce at the employment interview that you beat people up if they don’t do what you want</a:t>
            </a:r>
          </a:p>
          <a:p>
            <a:pPr lvl="1"/>
            <a:r>
              <a:rPr lang="en-US" sz="2800" dirty="0" smtClean="0"/>
              <a:t>You don’t get the job</a:t>
            </a:r>
          </a:p>
          <a:p>
            <a:r>
              <a:rPr lang="en-US" sz="3200" dirty="0" smtClean="0"/>
              <a:t>The virtue strategy only works for voluntary interactions</a:t>
            </a:r>
          </a:p>
          <a:p>
            <a:r>
              <a:rPr lang="en-US" sz="3200" dirty="0" smtClean="0"/>
              <a:t>So a society where more interaction is voluntary will have less vice and more virtue.</a:t>
            </a:r>
          </a:p>
          <a:p>
            <a:r>
              <a:rPr lang="en-US" sz="3200" dirty="0" smtClean="0"/>
              <a:t>Nicer people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66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smtClean="0"/>
              <a:t>Prisoner’s Dilemma</a:t>
            </a:r>
            <a:endParaRPr lang="en-US" sz="48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298"/>
              </p:ext>
            </p:extLst>
          </p:nvPr>
        </p:nvGraphicFramePr>
        <p:xfrm>
          <a:off x="838200" y="1325563"/>
          <a:ext cx="10515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929"/>
                <a:gridCol w="2253342"/>
                <a:gridCol w="3739243"/>
                <a:gridCol w="3516086"/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Mike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  <a:tr h="350792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Confess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Say Nothing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Joe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Confess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 years, 2 years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 months, 5 years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Say Nothing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 years, 3 months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 months, 6 months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065814"/>
            <a:ext cx="1051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n-US" sz="2800" dirty="0" smtClean="0"/>
              <a:t>Dominance as a solution concept</a:t>
            </a:r>
          </a:p>
          <a:p>
            <a:pPr marL="742950" lvl="1" indent="-285750">
              <a:buFont typeface="Wingdings" charset="2"/>
              <a:buChar char="v"/>
            </a:pPr>
            <a:r>
              <a:rPr lang="en-US" sz="2800" dirty="0" smtClean="0"/>
              <a:t>if choice A is better for me than choice B</a:t>
            </a:r>
          </a:p>
          <a:p>
            <a:pPr marL="742950" lvl="1" indent="-285750">
              <a:buFont typeface="Wingdings" charset="2"/>
              <a:buChar char="v"/>
            </a:pPr>
            <a:r>
              <a:rPr lang="en-US" sz="2800" dirty="0" smtClean="0"/>
              <a:t>Whatever the other player does</a:t>
            </a:r>
          </a:p>
          <a:p>
            <a:pPr marL="742950" lvl="1" indent="-285750">
              <a:buFont typeface="Wingdings" charset="2"/>
              <a:buChar char="v"/>
            </a:pPr>
            <a:r>
              <a:rPr lang="en-US" sz="2800" dirty="0" smtClean="0"/>
              <a:t>Then A dominates B</a:t>
            </a:r>
          </a:p>
          <a:p>
            <a:pPr marL="285750" indent="-285750">
              <a:buFont typeface="Wingdings" charset="2"/>
              <a:buChar char="v"/>
            </a:pPr>
            <a:r>
              <a:rPr lang="en-US" sz="2800" dirty="0" smtClean="0"/>
              <a:t>“Confess” dominates “Say Nothing” for both criminals</a:t>
            </a:r>
          </a:p>
          <a:p>
            <a:pPr marL="285750" indent="-285750">
              <a:buFont typeface="Wingdings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So they get 2 years each instead of 6 months each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Repeated Prisoner’s Dilemma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With a fixed number of plays</a:t>
            </a:r>
          </a:p>
          <a:p>
            <a:r>
              <a:rPr lang="en-US" sz="3600" dirty="0" smtClean="0"/>
              <a:t>Both Criminals know they will betray on the last round</a:t>
            </a:r>
          </a:p>
          <a:p>
            <a:r>
              <a:rPr lang="en-US" sz="3600" dirty="0" smtClean="0"/>
              <a:t>So </a:t>
            </a:r>
            <a:r>
              <a:rPr lang="mr-IN" sz="3600" dirty="0" smtClean="0"/>
              <a:t>…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A good reason not to get into that game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5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14" y="365125"/>
            <a:ext cx="11887199" cy="1325563"/>
          </a:xfrm>
        </p:spPr>
        <p:txBody>
          <a:bodyPr/>
          <a:lstStyle/>
          <a:p>
            <a:pPr algn="ctr"/>
            <a:r>
              <a:rPr lang="en-US" dirty="0" smtClean="0"/>
              <a:t>Consider Plea Bargaining as a Real Prisoner’s 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2119538"/>
            <a:ext cx="11674927" cy="47384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If most defendants cop a plea</a:t>
            </a:r>
          </a:p>
          <a:p>
            <a:r>
              <a:rPr lang="en-US" sz="3600" dirty="0" smtClean="0"/>
              <a:t>The D.A. can spend lots of resources on those who don’t</a:t>
            </a:r>
          </a:p>
          <a:p>
            <a:r>
              <a:rPr lang="en-US" sz="3600" dirty="0" smtClean="0"/>
              <a:t>Which raises the risk to those who don’t</a:t>
            </a:r>
          </a:p>
          <a:p>
            <a:r>
              <a:rPr lang="en-US" sz="3600" dirty="0" smtClean="0"/>
              <a:t>Which makes those who do willing to accept worse terms</a:t>
            </a:r>
          </a:p>
          <a:p>
            <a:r>
              <a:rPr lang="en-US" sz="3600" dirty="0" smtClean="0"/>
              <a:t>They might all be better off going to trial</a:t>
            </a:r>
          </a:p>
          <a:p>
            <a:r>
              <a:rPr lang="en-US" sz="3600" dirty="0" smtClean="0"/>
              <a:t>Since the D.A. doesn’t have the resources to convict them all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40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Commitment strategies </a:t>
            </a:r>
            <a:r>
              <a:rPr lang="en-US" sz="3600" dirty="0" smtClean="0"/>
              <a:t>matter</a:t>
            </a:r>
            <a:endParaRPr lang="en-US" sz="3600" dirty="0"/>
          </a:p>
          <a:p>
            <a:r>
              <a:rPr lang="en-US" sz="3600" dirty="0" smtClean="0"/>
              <a:t>Bilateral monopoly with a wide range</a:t>
            </a:r>
          </a:p>
          <a:p>
            <a:pPr lvl="1"/>
            <a:r>
              <a:rPr lang="en-US" sz="3200" dirty="0" smtClean="0"/>
              <a:t>Makes it in each party’s interest to spend a lot on winning</a:t>
            </a:r>
          </a:p>
          <a:p>
            <a:pPr lvl="1"/>
            <a:r>
              <a:rPr lang="en-US" sz="3200" dirty="0" smtClean="0"/>
              <a:t>Think of it as an example of rent seeking</a:t>
            </a:r>
          </a:p>
          <a:p>
            <a:pPr lvl="1"/>
            <a:r>
              <a:rPr lang="en-US" sz="3200" dirty="0" smtClean="0"/>
              <a:t>So avoid legal rules that create that game</a:t>
            </a:r>
          </a:p>
          <a:p>
            <a:pPr lvl="1"/>
            <a:r>
              <a:rPr lang="en-US" sz="3200" dirty="0" smtClean="0"/>
              <a:t>Such as specific performance</a:t>
            </a:r>
          </a:p>
          <a:p>
            <a:pPr lvl="1"/>
            <a:r>
              <a:rPr lang="en-US" sz="3200" dirty="0" smtClean="0"/>
              <a:t>Or injunctions</a:t>
            </a:r>
          </a:p>
          <a:p>
            <a:r>
              <a:rPr lang="en-US" sz="3600" dirty="0" smtClean="0"/>
              <a:t>Crimes of passion are to some degree </a:t>
            </a:r>
            <a:r>
              <a:rPr lang="en-US" sz="3600" dirty="0" err="1" smtClean="0"/>
              <a:t>deterrable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5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Approaches to Solving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9570"/>
            <a:ext cx="10515600" cy="5388429"/>
          </a:xfrm>
        </p:spPr>
        <p:txBody>
          <a:bodyPr/>
          <a:lstStyle/>
          <a:p>
            <a:r>
              <a:rPr lang="en-US" dirty="0" smtClean="0"/>
              <a:t>Nash Equilibrium</a:t>
            </a:r>
          </a:p>
          <a:p>
            <a:pPr lvl="1"/>
            <a:r>
              <a:rPr lang="en-US" dirty="0" smtClean="0"/>
              <a:t>Each player is acting optimally, given what every other player is doing</a:t>
            </a:r>
          </a:p>
          <a:p>
            <a:pPr lvl="1"/>
            <a:r>
              <a:rPr lang="en-US" dirty="0" smtClean="0"/>
              <a:t>This assumes we can freeze the other players while I adjust my strategy</a:t>
            </a:r>
          </a:p>
          <a:p>
            <a:pPr lvl="1"/>
            <a:r>
              <a:rPr lang="en-US" dirty="0" smtClean="0"/>
              <a:t>But what does “freeze” mean?</a:t>
            </a:r>
          </a:p>
          <a:p>
            <a:r>
              <a:rPr lang="en-US" dirty="0" smtClean="0"/>
              <a:t>Consider Oligopoly: A few firms in competition</a:t>
            </a:r>
          </a:p>
          <a:p>
            <a:pPr lvl="1"/>
            <a:r>
              <a:rPr lang="en-US" dirty="0" smtClean="0"/>
              <a:t>When I increase my output</a:t>
            </a:r>
          </a:p>
          <a:p>
            <a:pPr lvl="1"/>
            <a:r>
              <a:rPr lang="en-US" dirty="0" smtClean="0"/>
              <a:t>The other firms cannot keep both price and quantity fixed</a:t>
            </a:r>
          </a:p>
          <a:p>
            <a:pPr lvl="1"/>
            <a:r>
              <a:rPr lang="en-US" dirty="0" smtClean="0"/>
              <a:t>Because a larger quantity (due to my increase) implies a lower price</a:t>
            </a:r>
          </a:p>
          <a:p>
            <a:pPr lvl="1"/>
            <a:r>
              <a:rPr lang="en-US" dirty="0" smtClean="0"/>
              <a:t>If we assume they hold quantity fixed we get one equilibrium</a:t>
            </a:r>
          </a:p>
          <a:p>
            <a:pPr lvl="1"/>
            <a:r>
              <a:rPr lang="en-US" dirty="0" smtClean="0"/>
              <a:t>If we assume </a:t>
            </a:r>
            <a:r>
              <a:rPr lang="en-US" dirty="0" smtClean="0"/>
              <a:t>they </a:t>
            </a:r>
            <a:r>
              <a:rPr lang="en-US" dirty="0" smtClean="0"/>
              <a:t>hold price fixed, a different equilibrium</a:t>
            </a:r>
          </a:p>
          <a:p>
            <a:r>
              <a:rPr lang="en-US" dirty="0" smtClean="0"/>
              <a:t>So the outcome depends on how we define a strategy</a:t>
            </a:r>
          </a:p>
        </p:txBody>
      </p:sp>
    </p:spTree>
    <p:extLst>
      <p:ext uri="{BB962C8B-B14F-4D97-AF65-F5344CB8AC3E}">
        <p14:creationId xmlns:p14="http://schemas.microsoft.com/office/powerpoint/2010/main" val="16992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9569"/>
          </a:xfrm>
        </p:spPr>
        <p:txBody>
          <a:bodyPr/>
          <a:lstStyle/>
          <a:p>
            <a:r>
              <a:rPr lang="en-US" dirty="0" smtClean="0"/>
              <a:t>Subgame Perfect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9568"/>
            <a:ext cx="12192000" cy="5908431"/>
          </a:xfrm>
        </p:spPr>
        <p:txBody>
          <a:bodyPr>
            <a:normAutofit/>
          </a:bodyPr>
          <a:lstStyle/>
          <a:p>
            <a:r>
              <a:rPr lang="en-US" dirty="0" smtClean="0"/>
              <a:t>A two player sequential game</a:t>
            </a:r>
          </a:p>
          <a:p>
            <a:pPr lvl="1"/>
            <a:r>
              <a:rPr lang="en-US" dirty="0" smtClean="0"/>
              <a:t>First I make a choice</a:t>
            </a:r>
          </a:p>
          <a:p>
            <a:pPr lvl="1"/>
            <a:r>
              <a:rPr lang="en-US" dirty="0" smtClean="0"/>
              <a:t>Then you make a choice</a:t>
            </a:r>
          </a:p>
          <a:p>
            <a:pPr lvl="1"/>
            <a:r>
              <a:rPr lang="en-US" dirty="0" smtClean="0"/>
              <a:t>Then I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And each sequence of choices ends with a payoff for each of us</a:t>
            </a:r>
          </a:p>
          <a:p>
            <a:r>
              <a:rPr lang="en-US" dirty="0" smtClean="0"/>
              <a:t>Go to the last choice, assume the chooser takes the branch that gives him the higher payoff. Cross off the other branch</a:t>
            </a:r>
          </a:p>
          <a:p>
            <a:r>
              <a:rPr lang="en-US" dirty="0" smtClean="0"/>
              <a:t>Repeat as you go back up the tree diagram</a:t>
            </a:r>
          </a:p>
          <a:p>
            <a:pPr lvl="1"/>
            <a:r>
              <a:rPr lang="en-US" dirty="0" smtClean="0"/>
              <a:t>But this assumes that each player will make the choice that maximizes his return then</a:t>
            </a:r>
          </a:p>
          <a:p>
            <a:pPr lvl="1"/>
            <a:r>
              <a:rPr lang="en-US" dirty="0" smtClean="0"/>
              <a:t>Instead of committing himself to the other choice, so as to influence the other player’s decision</a:t>
            </a:r>
          </a:p>
          <a:p>
            <a:pPr lvl="1"/>
            <a:r>
              <a:rPr lang="en-US" dirty="0" smtClean="0"/>
              <a:t>“If you do that I won’t do what gives me the best payoff but what gives you the worst”</a:t>
            </a:r>
          </a:p>
          <a:p>
            <a:pPr lvl="1"/>
            <a:r>
              <a:rPr lang="en-US" dirty="0" smtClean="0"/>
              <a:t>“So don’t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Looks like my chess solution, but this time not a fixed sum game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560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Tantrum Game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2261394"/>
            <a:ext cx="5029200" cy="3479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61394"/>
            <a:ext cx="5842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Kids Have Commitment Strategies Too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Punish Attempts?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6007"/>
            <a:ext cx="10515600" cy="1946275"/>
          </a:xfrm>
        </p:spPr>
        <p:txBody>
          <a:bodyPr>
            <a:normAutofit/>
          </a:bodyPr>
          <a:lstStyle/>
          <a:p>
            <a:r>
              <a:rPr lang="en-US" sz="3600" dirty="0"/>
              <a:t>Why are you arresting me? The bullet hit the tree.</a:t>
            </a:r>
          </a:p>
          <a:p>
            <a:r>
              <a:rPr lang="en-US" sz="3600" dirty="0" smtClean="0"/>
              <a:t>The man I was shooting at is fine</a:t>
            </a:r>
          </a:p>
          <a:p>
            <a:r>
              <a:rPr lang="en-US" sz="3600" dirty="0" smtClean="0"/>
              <a:t>The tree is fine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678231"/>
            <a:ext cx="10515600" cy="194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To stack an ex ante punishment on an ex post punishment</a:t>
            </a:r>
          </a:p>
          <a:p>
            <a:r>
              <a:rPr lang="en-US" sz="3600" dirty="0" smtClean="0"/>
              <a:t>Why?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5664641"/>
            <a:ext cx="10515600" cy="1193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Because we are not willing to impose an adequate ex </a:t>
            </a:r>
            <a:r>
              <a:rPr lang="en-US" sz="3600" smtClean="0"/>
              <a:t>post punishment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3160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To Think About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769" y="1690688"/>
            <a:ext cx="11553093" cy="488595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Why is Marriage Different?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Why are patent law and copyright law so different?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Why are some torts strict liability, some negligence?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How, in principle, do you set the punishment for a crime?</a:t>
            </a:r>
          </a:p>
          <a:p>
            <a:pPr>
              <a:spcAft>
                <a:spcPts val="600"/>
              </a:spcAft>
            </a:pPr>
            <a:r>
              <a:rPr lang="en-US" sz="3600" dirty="0" smtClean="0"/>
              <a:t>Why do we have both criminal law and tort law?</a:t>
            </a:r>
          </a:p>
        </p:txBody>
      </p:sp>
    </p:spTree>
    <p:extLst>
      <p:ext uri="{BB962C8B-B14F-4D97-AF65-F5344CB8AC3E}">
        <p14:creationId xmlns:p14="http://schemas.microsoft.com/office/powerpoint/2010/main" val="39673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</a:t>
            </a:r>
            <a:r>
              <a:rPr lang="en-US" i="1" dirty="0" smtClean="0"/>
              <a:t>Ex-Post</a:t>
            </a:r>
            <a:r>
              <a:rPr lang="en-US" dirty="0" smtClean="0"/>
              <a:t> Punishment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6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Exploits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actor’s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private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information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I can monitor myself at no cost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And can see and know things the external regulator cannot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Rather like the advantage of an effluent fee over regulation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Which is also an ex-post punishment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Court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can observe damage instead of guesstimating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probability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and damage</a:t>
            </a:r>
          </a:p>
          <a:p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Probably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lower enforcement costs</a:t>
            </a:r>
          </a:p>
          <a:p>
            <a:pPr lvl="1"/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easier to spot crashes than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speeders</a:t>
            </a:r>
          </a:p>
          <a:p>
            <a:pPr lvl="1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a lot fewer of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them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</a:t>
            </a:r>
            <a:r>
              <a:rPr lang="en-US" i="1" dirty="0" smtClean="0"/>
              <a:t>Ex-Post</a:t>
            </a:r>
            <a:r>
              <a:rPr lang="en-US" dirty="0" smtClean="0"/>
              <a:t> Punishment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216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We want to prevent, </a:t>
            </a:r>
            <a:r>
              <a:rPr lang="en-US" sz="3600" smtClean="0"/>
              <a:t>not punish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62589"/>
            <a:ext cx="10515600" cy="721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/>
              <a:t>Wrong. </a:t>
            </a:r>
            <a:r>
              <a:rPr lang="en-US" sz="3600" dirty="0" smtClean="0"/>
              <a:t>Punishment prevents by deterrence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102764"/>
            <a:ext cx="10869386" cy="2183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Ex-post requires large punishment with low probability</a:t>
            </a:r>
          </a:p>
          <a:p>
            <a:pPr lvl="1"/>
            <a:r>
              <a:rPr lang="en-US" sz="3200" dirty="0" smtClean="0"/>
              <a:t>People are risk averse</a:t>
            </a:r>
          </a:p>
          <a:p>
            <a:pPr lvl="1"/>
            <a:r>
              <a:rPr lang="en-US" sz="3200" dirty="0" smtClean="0"/>
              <a:t>And may be judgement proof</a:t>
            </a:r>
          </a:p>
          <a:p>
            <a:pPr lvl="1"/>
            <a:r>
              <a:rPr lang="en-US" sz="3200" dirty="0" smtClean="0"/>
              <a:t>And non-monetary payments are inefficient</a:t>
            </a:r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5805257"/>
            <a:ext cx="10706100" cy="893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But there is an organ shortage </a:t>
            </a:r>
            <a:r>
              <a:rPr lang="mr-IN" sz="3600" dirty="0" smtClean="0"/>
              <a:t>…</a:t>
            </a:r>
            <a:r>
              <a:rPr lang="en-US" sz="3600" dirty="0" smtClean="0"/>
              <a:t> (We will return to this)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180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29" y="365125"/>
            <a:ext cx="11005457" cy="1325563"/>
          </a:xfrm>
        </p:spPr>
        <p:txBody>
          <a:bodyPr/>
          <a:lstStyle/>
          <a:p>
            <a:r>
              <a:rPr lang="en-US" dirty="0" smtClean="0"/>
              <a:t>Why There Should Not Be Pure </a:t>
            </a:r>
            <a:r>
              <a:rPr lang="en-US" i="1" dirty="0" smtClean="0"/>
              <a:t>Ex-Ante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Small ex-post punishment does not have the problems of ex-post</a:t>
            </a:r>
          </a:p>
          <a:p>
            <a:r>
              <a:rPr lang="en-US" sz="3600" dirty="0" smtClean="0"/>
              <a:t>Does have the advantages</a:t>
            </a:r>
          </a:p>
          <a:p>
            <a:r>
              <a:rPr lang="en-US" sz="3600" dirty="0" smtClean="0"/>
              <a:t>So why not always supplement ex-ante with ex-post?</a:t>
            </a:r>
          </a:p>
          <a:p>
            <a:r>
              <a:rPr lang="en-US" sz="3600" dirty="0" smtClean="0"/>
              <a:t>Are there any counter-examples?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4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Ex Post </a:t>
            </a:r>
            <a:r>
              <a:rPr lang="en-US" dirty="0" smtClean="0"/>
              <a:t>+ Insurance Could Provide a Market Mechanism to Generate </a:t>
            </a:r>
            <a:r>
              <a:rPr lang="en-US" i="1" dirty="0" smtClean="0"/>
              <a:t>Ex-Ante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2582"/>
            <a:ext cx="11000014" cy="4885418"/>
          </a:xfrm>
        </p:spPr>
        <p:txBody>
          <a:bodyPr>
            <a:noAutofit/>
          </a:bodyPr>
          <a:lstStyle/>
          <a:p>
            <a:r>
              <a:rPr lang="en-US" sz="3200" dirty="0" smtClean="0"/>
              <a:t>To drive, I require adequate liability insurance</a:t>
            </a:r>
          </a:p>
          <a:p>
            <a:r>
              <a:rPr lang="en-US" sz="3200" dirty="0" smtClean="0"/>
              <a:t>The insurance company can set any rules it wants as a condition</a:t>
            </a:r>
          </a:p>
          <a:p>
            <a:r>
              <a:rPr lang="en-US" sz="3200" dirty="0" smtClean="0"/>
              <a:t>So makes the optimal tradeoff between risk aversion and moral hazard</a:t>
            </a:r>
          </a:p>
          <a:p>
            <a:r>
              <a:rPr lang="en-US" sz="3200" dirty="0" smtClean="0"/>
              <a:t>How do we enforce the rules?</a:t>
            </a:r>
          </a:p>
          <a:p>
            <a:r>
              <a:rPr lang="en-US" sz="3200" dirty="0" smtClean="0"/>
              <a:t>Convert traffic cops into private contractors enforcing the contract</a:t>
            </a:r>
          </a:p>
          <a:p>
            <a:r>
              <a:rPr lang="en-US" sz="3200" dirty="0" smtClean="0"/>
              <a:t>Uber for (private) speeding fines?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87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We Punish Voodoo Killers?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34700" cy="112984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More generally, should we </a:t>
            </a:r>
            <a:r>
              <a:rPr lang="en-US" sz="3600" smtClean="0"/>
              <a:t>punish impossible attempts?</a:t>
            </a:r>
            <a:endParaRPr lang="en-US" sz="360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333296"/>
            <a:ext cx="10934700" cy="1304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In some sense, all failed attempts were impossible</a:t>
            </a:r>
          </a:p>
          <a:p>
            <a:r>
              <a:rPr lang="en-US" sz="3600" dirty="0" smtClean="0"/>
              <a:t>So this brings us back to “should we punish attempts.”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339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Moral Argument for Punishing Attempts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7274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Punish on the basis of moral guilt</a:t>
            </a:r>
          </a:p>
          <a:p>
            <a:r>
              <a:rPr lang="en-US" sz="3600" dirty="0" smtClean="0"/>
              <a:t>Being a bad shot is not a moral virtue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2271" y="3725182"/>
            <a:ext cx="11838215" cy="2855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Which brings us to the problem of moral luck</a:t>
            </a:r>
          </a:p>
          <a:p>
            <a:r>
              <a:rPr lang="en-US" sz="3600" dirty="0" smtClean="0"/>
              <a:t>Should you think worse of an ex-Nazi concentration camp guard than of someone who would have been one</a:t>
            </a:r>
          </a:p>
          <a:p>
            <a:r>
              <a:rPr lang="en-US" sz="3600" dirty="0" smtClean="0"/>
              <a:t>If he happened to be born in that time and place?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872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1723</Words>
  <Application>Microsoft Macintosh PowerPoint</Application>
  <PresentationFormat>Widescreen</PresentationFormat>
  <Paragraphs>227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Calibri</vt:lpstr>
      <vt:lpstr>Calibri Light</vt:lpstr>
      <vt:lpstr>Mangal</vt:lpstr>
      <vt:lpstr>Times New Roman</vt:lpstr>
      <vt:lpstr>Wingdings</vt:lpstr>
      <vt:lpstr>Arial</vt:lpstr>
      <vt:lpstr>Office Theme</vt:lpstr>
      <vt:lpstr>PowerPoint Presentation</vt:lpstr>
      <vt:lpstr>Ex Post/Ex Ante: The Idea</vt:lpstr>
      <vt:lpstr>Why Punish Attempts?</vt:lpstr>
      <vt:lpstr>Advantages of Ex-Post Punishment</vt:lpstr>
      <vt:lpstr>Disadvantages of Ex-Post Punishment</vt:lpstr>
      <vt:lpstr>Why There Should Not Be Pure Ex-Ante Systems</vt:lpstr>
      <vt:lpstr>Ex Post + Insurance Could Provide a Market Mechanism to Generate Ex-Ante Rules</vt:lpstr>
      <vt:lpstr>Should We Punish Voodoo Killers?</vt:lpstr>
      <vt:lpstr>The Moral Argument for Punishing Attempts</vt:lpstr>
      <vt:lpstr>Game Theory</vt:lpstr>
      <vt:lpstr>The Coward’s Solution: Evasion</vt:lpstr>
      <vt:lpstr>What Von Neumann Was Trying to Do</vt:lpstr>
      <vt:lpstr>Two Party Fixed Sum Game</vt:lpstr>
      <vt:lpstr>From this standpoint, chess is trivial</vt:lpstr>
      <vt:lpstr>Many Player Not Fixed Sum</vt:lpstr>
      <vt:lpstr>Three Player Majority Vote: Allocating $1</vt:lpstr>
      <vt:lpstr>Bilateral Monopoly</vt:lpstr>
      <vt:lpstr>A Doomsday Machine</vt:lpstr>
      <vt:lpstr>The Human Doomsday Machine</vt:lpstr>
      <vt:lpstr>Economics of Vice and Virtue</vt:lpstr>
      <vt:lpstr>Implication of the economics</vt:lpstr>
      <vt:lpstr>Prisoner’s Dilemma</vt:lpstr>
      <vt:lpstr>Repeated Prisoner’s Dilemma</vt:lpstr>
      <vt:lpstr>Consider Plea Bargaining as a Real Prisoner’s Dilemma</vt:lpstr>
      <vt:lpstr>Implications</vt:lpstr>
      <vt:lpstr>Some More Approaches to Solving Games</vt:lpstr>
      <vt:lpstr>Subgame Perfect Equilibrium</vt:lpstr>
      <vt:lpstr>The Tantrum Game</vt:lpstr>
      <vt:lpstr>Kids Have Commitment Strategies Too</vt:lpstr>
      <vt:lpstr>To Think About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on Last Week</dc:title>
  <dc:creator>David Friedman</dc:creator>
  <cp:lastModifiedBy>David Friedman</cp:lastModifiedBy>
  <cp:revision>49</cp:revision>
  <dcterms:created xsi:type="dcterms:W3CDTF">2017-01-31T18:20:56Z</dcterms:created>
  <dcterms:modified xsi:type="dcterms:W3CDTF">2017-02-14T17:44:06Z</dcterms:modified>
</cp:coreProperties>
</file>