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90" r:id="rId2"/>
    <p:sldId id="323" r:id="rId3"/>
    <p:sldId id="325" r:id="rId4"/>
    <p:sldId id="326" r:id="rId5"/>
    <p:sldId id="342" r:id="rId6"/>
    <p:sldId id="327" r:id="rId7"/>
    <p:sldId id="328" r:id="rId8"/>
    <p:sldId id="329" r:id="rId9"/>
    <p:sldId id="331" r:id="rId10"/>
    <p:sldId id="332" r:id="rId11"/>
    <p:sldId id="333" r:id="rId12"/>
    <p:sldId id="334" r:id="rId13"/>
    <p:sldId id="335" r:id="rId14"/>
    <p:sldId id="336" r:id="rId15"/>
    <p:sldId id="338" r:id="rId16"/>
    <p:sldId id="339" r:id="rId17"/>
    <p:sldId id="340" r:id="rId18"/>
    <p:sldId id="341" r:id="rId19"/>
    <p:sldId id="337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0" r:id="rId28"/>
    <p:sldId id="351" r:id="rId29"/>
    <p:sldId id="352" r:id="rId30"/>
    <p:sldId id="276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86418"/>
  </p:normalViewPr>
  <p:slideViewPr>
    <p:cSldViewPr snapToGrid="0" snapToObjects="1">
      <p:cViewPr varScale="1">
        <p:scale>
          <a:sx n="78" d="100"/>
          <a:sy n="78" d="100"/>
        </p:scale>
        <p:origin x="192" y="9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28898-E4DC-814D-AE51-6DF9EF0E0FC0}" type="datetimeFigureOut">
              <a:rPr lang="en-US" smtClean="0"/>
              <a:t>2/16/17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C5290-4348-664F-B3D0-590DD1274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9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18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4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4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1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02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31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9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0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7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9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4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51083-8B19-F843-9C6B-C54B2B02D18A}" type="datetimeFigureOut">
              <a:rPr lang="en-US" smtClean="0"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7F469-9451-5740-B355-8AF90D463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9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8" y="0"/>
            <a:ext cx="10515600" cy="1325563"/>
          </a:xfrm>
        </p:spPr>
        <p:txBody>
          <a:bodyPr/>
          <a:lstStyle/>
          <a:p>
            <a:pPr algn="ctr"/>
            <a:r>
              <a:rPr lang="en-US" sz="4800" dirty="0" smtClean="0"/>
              <a:t>Economics of Vice and Virtue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877" y="1325563"/>
            <a:ext cx="11740243" cy="5532437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Economics of vice: The bully strategy</a:t>
            </a:r>
          </a:p>
          <a:p>
            <a:r>
              <a:rPr lang="en-US" sz="3200" dirty="0"/>
              <a:t>Economics of </a:t>
            </a:r>
            <a:r>
              <a:rPr lang="en-US" sz="3200" dirty="0" smtClean="0"/>
              <a:t>virtue</a:t>
            </a:r>
          </a:p>
          <a:p>
            <a:pPr lvl="1"/>
            <a:r>
              <a:rPr lang="en-US" sz="2800" dirty="0" smtClean="0"/>
              <a:t>Why are there people who won’t steal</a:t>
            </a:r>
          </a:p>
          <a:p>
            <a:pPr lvl="1"/>
            <a:r>
              <a:rPr lang="en-US" sz="2800" dirty="0" smtClean="0"/>
              <a:t>Even if they are sure nobody is looking?</a:t>
            </a:r>
          </a:p>
          <a:p>
            <a:r>
              <a:rPr lang="en-US" sz="3200" dirty="0" smtClean="0"/>
              <a:t>What if your utility function was written on your forehead?</a:t>
            </a:r>
          </a:p>
          <a:p>
            <a:pPr lvl="1"/>
            <a:r>
              <a:rPr lang="en-US" sz="2800" dirty="0" smtClean="0"/>
              <a:t>The cost to me of hiring someone who will steal from me</a:t>
            </a:r>
          </a:p>
          <a:p>
            <a:pPr lvl="1"/>
            <a:r>
              <a:rPr lang="en-US" sz="2800" dirty="0" smtClean="0"/>
              <a:t>Is greater than the benefit to him of stealing from me</a:t>
            </a:r>
          </a:p>
          <a:p>
            <a:pPr lvl="1"/>
            <a:r>
              <a:rPr lang="en-US" sz="2800" dirty="0" smtClean="0"/>
              <a:t>So I will pay the honest man more than enough more so that honesty </a:t>
            </a:r>
            <a:r>
              <a:rPr lang="en-US" sz="2800" dirty="0" smtClean="0"/>
              <a:t>pays</a:t>
            </a:r>
          </a:p>
          <a:p>
            <a:r>
              <a:rPr lang="en-US" sz="3200" dirty="0"/>
              <a:t>Your utility function is written on your forehead</a:t>
            </a:r>
          </a:p>
          <a:p>
            <a:pPr lvl="1"/>
            <a:r>
              <a:rPr lang="en-US" sz="2800" dirty="0"/>
              <a:t>With a fuzzy pencil</a:t>
            </a:r>
          </a:p>
          <a:p>
            <a:pPr lvl="1"/>
            <a:r>
              <a:rPr lang="en-US" sz="2800" dirty="0"/>
              <a:t>So honesty pays</a:t>
            </a:r>
          </a:p>
          <a:p>
            <a:pPr lvl="1"/>
            <a:r>
              <a:rPr lang="en-US" sz="2800" dirty="0"/>
              <a:t>Unless you are a very talented con man</a:t>
            </a:r>
          </a:p>
          <a:p>
            <a:pPr lvl="1"/>
            <a:endParaRPr lang="en-US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5877" y="4441372"/>
            <a:ext cx="11740243" cy="18124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1921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728" y="120196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Implication of the economics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157" y="1690688"/>
            <a:ext cx="11168743" cy="493871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bully strategy only works for involuntary interactions</a:t>
            </a:r>
          </a:p>
          <a:p>
            <a:pPr lvl="1"/>
            <a:r>
              <a:rPr lang="en-US" sz="2800" dirty="0" smtClean="0"/>
              <a:t>If you announce at the employment interview that you beat people up if they don’t do what you want</a:t>
            </a:r>
          </a:p>
          <a:p>
            <a:pPr lvl="1"/>
            <a:r>
              <a:rPr lang="en-US" sz="2800" dirty="0" smtClean="0"/>
              <a:t>You don’t get the job</a:t>
            </a:r>
          </a:p>
          <a:p>
            <a:r>
              <a:rPr lang="en-US" sz="3200" dirty="0" smtClean="0"/>
              <a:t>The virtue strategy only works for voluntary interactions</a:t>
            </a:r>
          </a:p>
          <a:p>
            <a:r>
              <a:rPr lang="en-US" sz="3200" dirty="0" smtClean="0"/>
              <a:t>So a society where more interaction is voluntary will have less vice and more virtue.</a:t>
            </a:r>
          </a:p>
          <a:p>
            <a:r>
              <a:rPr lang="en-US" sz="3200" dirty="0" smtClean="0"/>
              <a:t>Nicer people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3661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smtClean="0"/>
              <a:t>Prisoner’s Dilemma</a:t>
            </a:r>
            <a:endParaRPr lang="en-US" sz="4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298"/>
              </p:ext>
            </p:extLst>
          </p:nvPr>
        </p:nvGraphicFramePr>
        <p:xfrm>
          <a:off x="838200" y="1325563"/>
          <a:ext cx="105156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929"/>
                <a:gridCol w="2253342"/>
                <a:gridCol w="3739243"/>
                <a:gridCol w="3516086"/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Mike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</a:tr>
              <a:tr h="350792"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Confess</a:t>
                      </a:r>
                      <a:endParaRPr lang="en-US" sz="3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Say Nothing</a:t>
                      </a:r>
                      <a:endParaRPr lang="en-US" sz="3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Joe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Confess</a:t>
                      </a:r>
                      <a:endParaRPr lang="en-US" sz="3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 years, 2 years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 months, 5 years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Say Nothing</a:t>
                      </a:r>
                      <a:endParaRPr lang="en-US" sz="3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5 years, 3 months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 months, 6 months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4065814"/>
            <a:ext cx="10515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v"/>
            </a:pPr>
            <a:r>
              <a:rPr lang="en-US" sz="2800" dirty="0" smtClean="0"/>
              <a:t>Dominance as a solution concept</a:t>
            </a:r>
          </a:p>
          <a:p>
            <a:pPr marL="742950" lvl="1" indent="-285750">
              <a:buFont typeface="Wingdings" charset="2"/>
              <a:buChar char="v"/>
            </a:pPr>
            <a:r>
              <a:rPr lang="en-US" sz="2800" dirty="0" smtClean="0"/>
              <a:t>if choice A is better for me than choice B</a:t>
            </a:r>
          </a:p>
          <a:p>
            <a:pPr marL="742950" lvl="1" indent="-285750">
              <a:buFont typeface="Wingdings" charset="2"/>
              <a:buChar char="v"/>
            </a:pPr>
            <a:r>
              <a:rPr lang="en-US" sz="2800" dirty="0" smtClean="0"/>
              <a:t>Whatever the other player does</a:t>
            </a:r>
          </a:p>
          <a:p>
            <a:pPr marL="742950" lvl="1" indent="-285750">
              <a:buFont typeface="Wingdings" charset="2"/>
              <a:buChar char="v"/>
            </a:pPr>
            <a:r>
              <a:rPr lang="en-US" sz="2800" dirty="0" smtClean="0"/>
              <a:t>Then A dominates B</a:t>
            </a:r>
          </a:p>
          <a:p>
            <a:pPr marL="285750" indent="-285750">
              <a:buFont typeface="Wingdings" charset="2"/>
              <a:buChar char="v"/>
            </a:pPr>
            <a:r>
              <a:rPr lang="en-US" sz="2800" dirty="0" smtClean="0"/>
              <a:t>“Confess” dominates “Say Nothing” for both criminals</a:t>
            </a:r>
          </a:p>
          <a:p>
            <a:pPr marL="285750" indent="-285750">
              <a:buFont typeface="Wingdings" charset="2"/>
              <a:buChar char="v"/>
            </a:pPr>
            <a:r>
              <a:rPr lang="en-US" sz="2800" dirty="0"/>
              <a:t> </a:t>
            </a:r>
            <a:r>
              <a:rPr lang="en-US" sz="2800" dirty="0" smtClean="0"/>
              <a:t>So they get 2 years each instead of 6 months each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99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Repeated Prisoner’s Dilemma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With a fixed number of plays</a:t>
            </a:r>
          </a:p>
          <a:p>
            <a:r>
              <a:rPr lang="en-US" sz="3600" dirty="0" smtClean="0"/>
              <a:t>Both Criminals know they will betray on the last round</a:t>
            </a:r>
          </a:p>
          <a:p>
            <a:r>
              <a:rPr lang="en-US" sz="3600" dirty="0" smtClean="0"/>
              <a:t>So </a:t>
            </a:r>
            <a:r>
              <a:rPr lang="mr-IN" sz="3600" dirty="0" smtClean="0"/>
              <a:t>…</a:t>
            </a:r>
            <a:endParaRPr lang="en-US" sz="3600" dirty="0" smtClean="0"/>
          </a:p>
          <a:p>
            <a:endParaRPr lang="en-US" sz="3600" dirty="0"/>
          </a:p>
          <a:p>
            <a:r>
              <a:rPr lang="en-US" sz="3600" dirty="0" smtClean="0"/>
              <a:t>A good reason not to get into that game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54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14" y="365125"/>
            <a:ext cx="11887199" cy="1325563"/>
          </a:xfrm>
        </p:spPr>
        <p:txBody>
          <a:bodyPr/>
          <a:lstStyle/>
          <a:p>
            <a:pPr algn="ctr"/>
            <a:r>
              <a:rPr lang="en-US" dirty="0" smtClean="0"/>
              <a:t>Consider Plea Bargaining as a Real Prisoner’s Dilemma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2119538"/>
            <a:ext cx="11674927" cy="47384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If most defendants cop a plea</a:t>
            </a:r>
          </a:p>
          <a:p>
            <a:r>
              <a:rPr lang="en-US" sz="3600" dirty="0" smtClean="0"/>
              <a:t>The D.A. can spend lots of resources on those who don’t</a:t>
            </a:r>
          </a:p>
          <a:p>
            <a:r>
              <a:rPr lang="en-US" sz="3600" dirty="0" smtClean="0"/>
              <a:t>Which raises the risk to those who don’t</a:t>
            </a:r>
          </a:p>
          <a:p>
            <a:r>
              <a:rPr lang="en-US" sz="3600" dirty="0" smtClean="0"/>
              <a:t>Which makes those who do willing to accept worse terms</a:t>
            </a:r>
          </a:p>
          <a:p>
            <a:r>
              <a:rPr lang="en-US" sz="3600" dirty="0" smtClean="0"/>
              <a:t>They might all be better off going to trial</a:t>
            </a:r>
          </a:p>
          <a:p>
            <a:r>
              <a:rPr lang="en-US" sz="3600" dirty="0" smtClean="0"/>
              <a:t>Since the D.A. doesn’t have the resources to convict them all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4400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More Approaches to Solving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9570"/>
            <a:ext cx="10515600" cy="5388429"/>
          </a:xfrm>
        </p:spPr>
        <p:txBody>
          <a:bodyPr/>
          <a:lstStyle/>
          <a:p>
            <a:r>
              <a:rPr lang="en-US" dirty="0" smtClean="0"/>
              <a:t>Nash Equilibrium</a:t>
            </a:r>
          </a:p>
          <a:p>
            <a:pPr lvl="1"/>
            <a:r>
              <a:rPr lang="en-US" dirty="0" smtClean="0"/>
              <a:t>Each player is acting optimally, given what every other player is doing</a:t>
            </a:r>
          </a:p>
          <a:p>
            <a:pPr lvl="1"/>
            <a:r>
              <a:rPr lang="en-US" dirty="0" smtClean="0"/>
              <a:t>This assumes we can freeze the other players while I adjust my strategy</a:t>
            </a:r>
          </a:p>
          <a:p>
            <a:pPr lvl="1"/>
            <a:r>
              <a:rPr lang="en-US" dirty="0" smtClean="0"/>
              <a:t>But what does “freeze” mean?</a:t>
            </a:r>
          </a:p>
          <a:p>
            <a:r>
              <a:rPr lang="en-US" dirty="0" smtClean="0"/>
              <a:t>Consider Oligopoly: A few firms in competition</a:t>
            </a:r>
          </a:p>
          <a:p>
            <a:pPr lvl="1"/>
            <a:r>
              <a:rPr lang="en-US" dirty="0" smtClean="0"/>
              <a:t>When I increase my output</a:t>
            </a:r>
          </a:p>
          <a:p>
            <a:pPr lvl="1"/>
            <a:r>
              <a:rPr lang="en-US" dirty="0" smtClean="0"/>
              <a:t>The other firms cannot keep both price and quantity fixed</a:t>
            </a:r>
          </a:p>
          <a:p>
            <a:pPr lvl="1"/>
            <a:r>
              <a:rPr lang="en-US" dirty="0" smtClean="0"/>
              <a:t>Because a larger quantity (due to my increase) implies a lower price</a:t>
            </a:r>
          </a:p>
          <a:p>
            <a:pPr lvl="1"/>
            <a:r>
              <a:rPr lang="en-US" dirty="0" smtClean="0"/>
              <a:t>If we assume they hold quantity fixed we get one equilibrium</a:t>
            </a:r>
          </a:p>
          <a:p>
            <a:pPr lvl="1"/>
            <a:r>
              <a:rPr lang="en-US" dirty="0" smtClean="0"/>
              <a:t>If we assume they hold price fixed, a different equilibrium</a:t>
            </a:r>
          </a:p>
          <a:p>
            <a:r>
              <a:rPr lang="en-US" dirty="0" smtClean="0"/>
              <a:t>So the outcome depends on how we define a strategy</a:t>
            </a:r>
          </a:p>
        </p:txBody>
      </p:sp>
    </p:spTree>
    <p:extLst>
      <p:ext uri="{BB962C8B-B14F-4D97-AF65-F5344CB8AC3E}">
        <p14:creationId xmlns:p14="http://schemas.microsoft.com/office/powerpoint/2010/main" val="169925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49569"/>
          </a:xfrm>
        </p:spPr>
        <p:txBody>
          <a:bodyPr/>
          <a:lstStyle/>
          <a:p>
            <a:pPr algn="ctr"/>
            <a:r>
              <a:rPr lang="en-US" dirty="0" smtClean="0"/>
              <a:t>Subgame Perfect 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06286"/>
            <a:ext cx="12192000" cy="555171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 </a:t>
            </a:r>
            <a:r>
              <a:rPr lang="en-US" sz="3200" dirty="0" smtClean="0"/>
              <a:t>sequential </a:t>
            </a:r>
            <a:r>
              <a:rPr lang="en-US" sz="3200" dirty="0" smtClean="0"/>
              <a:t>game</a:t>
            </a:r>
          </a:p>
          <a:p>
            <a:pPr lvl="1"/>
            <a:r>
              <a:rPr lang="en-US" sz="2800" dirty="0" smtClean="0"/>
              <a:t>First I make a </a:t>
            </a:r>
            <a:r>
              <a:rPr lang="en-US" sz="2800" dirty="0" smtClean="0"/>
              <a:t>choice then </a:t>
            </a:r>
            <a:r>
              <a:rPr lang="en-US" sz="2800" dirty="0" smtClean="0"/>
              <a:t>you make a </a:t>
            </a:r>
            <a:r>
              <a:rPr lang="en-US" sz="2800" dirty="0" smtClean="0"/>
              <a:t>choice then</a:t>
            </a:r>
            <a:endParaRPr lang="en-US" sz="2800" dirty="0" smtClean="0"/>
          </a:p>
          <a:p>
            <a:pPr lvl="1"/>
            <a:r>
              <a:rPr lang="en-US" sz="2800" dirty="0" smtClean="0"/>
              <a:t>Could be more than two players</a:t>
            </a:r>
            <a:endParaRPr lang="en-US" sz="2800" dirty="0" smtClean="0"/>
          </a:p>
          <a:p>
            <a:pPr lvl="1"/>
            <a:r>
              <a:rPr lang="en-US" sz="2800" dirty="0" smtClean="0"/>
              <a:t>And each sequence of choices ends with a payoff for each </a:t>
            </a:r>
            <a:r>
              <a:rPr lang="en-US" sz="2800" dirty="0" smtClean="0"/>
              <a:t>player</a:t>
            </a:r>
            <a:endParaRPr lang="en-US" sz="2800" dirty="0" smtClean="0"/>
          </a:p>
          <a:p>
            <a:r>
              <a:rPr lang="en-US" sz="3200" dirty="0" smtClean="0"/>
              <a:t>Go to the last choice, assume the chooser takes the branch that gives him the higher payoff. Cross off the other </a:t>
            </a:r>
            <a:r>
              <a:rPr lang="en-US" sz="3200" dirty="0" smtClean="0"/>
              <a:t>branch. Now the game is one step shorter</a:t>
            </a:r>
            <a:endParaRPr lang="en-US" sz="3200" dirty="0" smtClean="0"/>
          </a:p>
          <a:p>
            <a:r>
              <a:rPr lang="en-US" sz="3200" dirty="0" smtClean="0"/>
              <a:t>Repeat as you go back up the </a:t>
            </a:r>
            <a:r>
              <a:rPr lang="en-US" sz="3200" dirty="0" smtClean="0"/>
              <a:t>diagram</a:t>
            </a:r>
            <a:endParaRPr lang="en-US" sz="3200" dirty="0" smtClean="0"/>
          </a:p>
          <a:p>
            <a:r>
              <a:rPr lang="en-US" sz="3200" dirty="0" smtClean="0"/>
              <a:t>But </a:t>
            </a:r>
            <a:r>
              <a:rPr lang="mr-IN" sz="3200" dirty="0" smtClean="0"/>
              <a:t>…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7560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Tantrum Game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1400" y="2261394"/>
            <a:ext cx="5029200" cy="3479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261394"/>
            <a:ext cx="584200" cy="26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Commitment Strategies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4357"/>
            <a:ext cx="10515600" cy="39726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smtClean="0"/>
              <a:t>And kids have them too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14776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187" y="1690688"/>
            <a:ext cx="11478984" cy="516731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We have solved nothing harder than scissors paper stone</a:t>
            </a:r>
          </a:p>
          <a:p>
            <a:r>
              <a:rPr lang="en-US" sz="3600" dirty="0" smtClean="0"/>
              <a:t>But learned some useful ways of thinking about strategic behavior</a:t>
            </a:r>
          </a:p>
          <a:p>
            <a:pPr lvl="1"/>
            <a:r>
              <a:rPr lang="en-US" sz="3200" dirty="0" smtClean="0"/>
              <a:t>Commitment </a:t>
            </a:r>
            <a:r>
              <a:rPr lang="en-US" sz="3200" dirty="0"/>
              <a:t>strategies </a:t>
            </a:r>
            <a:r>
              <a:rPr lang="en-US" sz="3200" dirty="0" smtClean="0"/>
              <a:t>matter</a:t>
            </a:r>
            <a:endParaRPr lang="en-US" sz="3200" dirty="0"/>
          </a:p>
          <a:p>
            <a:pPr lvl="1"/>
            <a:r>
              <a:rPr lang="en-US" sz="3200" dirty="0" smtClean="0"/>
              <a:t>Bilateral monopoly with a wide </a:t>
            </a:r>
            <a:r>
              <a:rPr lang="en-US" sz="3200" dirty="0" smtClean="0"/>
              <a:t>range may be expensive</a:t>
            </a:r>
            <a:endParaRPr lang="en-US" sz="3200" dirty="0" smtClean="0"/>
          </a:p>
          <a:p>
            <a:pPr lvl="1"/>
            <a:r>
              <a:rPr lang="en-US" sz="3200" dirty="0" smtClean="0"/>
              <a:t>Crimes </a:t>
            </a:r>
            <a:r>
              <a:rPr lang="en-US" sz="3200" dirty="0" smtClean="0"/>
              <a:t>of passion are to some degree </a:t>
            </a:r>
            <a:r>
              <a:rPr lang="en-US" sz="3200" dirty="0" err="1" smtClean="0"/>
              <a:t>deterable</a:t>
            </a:r>
            <a:endParaRPr lang="en-US" sz="3200" dirty="0" smtClean="0"/>
          </a:p>
          <a:p>
            <a:pPr lvl="1"/>
            <a:r>
              <a:rPr lang="en-US" sz="3200" dirty="0" smtClean="0"/>
              <a:t>Plea bargaining may make average sentences higher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559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Game Theory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2069" y="1872517"/>
            <a:ext cx="8387862" cy="43513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Problem of Strategic Behavior</a:t>
            </a:r>
          </a:p>
          <a:p>
            <a:r>
              <a:rPr lang="en-US" sz="3600" dirty="0" smtClean="0"/>
              <a:t>What I do depends on what he does and </a:t>
            </a:r>
            <a:r>
              <a:rPr lang="mr-IN" sz="3600" dirty="0" smtClean="0"/>
              <a:t>…</a:t>
            </a:r>
            <a:endParaRPr lang="en-US" sz="3600" dirty="0" smtClean="0"/>
          </a:p>
          <a:p>
            <a:r>
              <a:rPr lang="en-US" sz="3600" dirty="0" smtClean="0"/>
              <a:t>Vice versa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80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Value of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1214"/>
            <a:ext cx="10515600" cy="530678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We measure value to you by our choices</a:t>
            </a:r>
          </a:p>
          <a:p>
            <a:r>
              <a:rPr lang="en-US" sz="3600" dirty="0" smtClean="0"/>
              <a:t>You would not sell your heart for a million dollars</a:t>
            </a:r>
          </a:p>
          <a:p>
            <a:r>
              <a:rPr lang="en-US" sz="3600" dirty="0" smtClean="0"/>
              <a:t>Not even a billion</a:t>
            </a:r>
          </a:p>
          <a:p>
            <a:r>
              <a:rPr lang="en-US" sz="3600" dirty="0" smtClean="0"/>
              <a:t>Does that mean that the value of life is infinite?</a:t>
            </a:r>
          </a:p>
          <a:p>
            <a:r>
              <a:rPr lang="en-US" sz="3600" dirty="0" smtClean="0"/>
              <a:t>If so, or not, what are the implications?</a:t>
            </a:r>
          </a:p>
          <a:p>
            <a:pPr lvl="1"/>
            <a:r>
              <a:rPr lang="en-US" sz="3200" dirty="0" smtClean="0"/>
              <a:t>For building bridges and highways</a:t>
            </a:r>
          </a:p>
          <a:p>
            <a:pPr lvl="1"/>
            <a:r>
              <a:rPr lang="en-US" sz="3200" dirty="0" smtClean="0"/>
              <a:t>Paying for medical procedures</a:t>
            </a:r>
          </a:p>
          <a:p>
            <a:pPr lvl="1"/>
            <a:r>
              <a:rPr lang="en-US" sz="3200" dirty="0" smtClean="0"/>
              <a:t>Awarding damages for tortious loss of life</a:t>
            </a:r>
          </a:p>
          <a:p>
            <a:pPr lvl="1"/>
            <a:r>
              <a:rPr lang="en-US" sz="3200" dirty="0" smtClean="0"/>
              <a:t>And living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2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Infinite Relative to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673443" cy="207690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Relative to something of value,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no</a:t>
            </a:r>
          </a:p>
          <a:p>
            <a:pPr lvl="1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Or we would all have much safer lives than we do</a:t>
            </a:r>
          </a:p>
          <a:p>
            <a:pPr lvl="1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Also more boring</a:t>
            </a:r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Relative to dollars to a dead man,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yes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4117069"/>
            <a:ext cx="10515600" cy="2185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The issue is not multiplying by infinity</a:t>
            </a: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But dividing by zero</a:t>
            </a: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1,000,000/0 = </a:t>
            </a:r>
            <a:r>
              <a:rPr lang="en-US" sz="4000" dirty="0"/>
              <a:t>∞</a:t>
            </a:r>
            <a:r>
              <a:rPr lang="en-US" sz="3200" dirty="0"/>
              <a:t>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3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Might We Measure the Value of Life?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7814" y="3184071"/>
            <a:ext cx="10515600" cy="2237015"/>
          </a:xfrm>
        </p:spPr>
        <p:txBody>
          <a:bodyPr>
            <a:noAutofit/>
          </a:bodyPr>
          <a:lstStyle/>
          <a:p>
            <a:r>
              <a:rPr lang="en-US" sz="3600" dirty="0" smtClean="0"/>
              <a:t>Income premium for a risk of profession</a:t>
            </a:r>
          </a:p>
          <a:p>
            <a:r>
              <a:rPr lang="en-US" sz="3600" dirty="0" smtClean="0"/>
              <a:t>Price people will pay for additional safety</a:t>
            </a:r>
          </a:p>
          <a:p>
            <a:r>
              <a:rPr lang="en-US" sz="3600" dirty="0" smtClean="0"/>
              <a:t>What if the best surgeon costs more than the good surgeon?</a:t>
            </a:r>
            <a:endParaRPr lang="en-US" sz="3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17814" y="1831068"/>
            <a:ext cx="10515600" cy="13530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/>
              <a:t>Measured by revealed preference</a:t>
            </a:r>
          </a:p>
          <a:p>
            <a:r>
              <a:rPr lang="en-US" sz="3600" dirty="0" smtClean="0"/>
              <a:t>The choices we make</a:t>
            </a:r>
          </a:p>
        </p:txBody>
      </p:sp>
    </p:spTree>
    <p:extLst>
      <p:ext uri="{BB962C8B-B14F-4D97-AF65-F5344CB8AC3E}">
        <p14:creationId xmlns:p14="http://schemas.microsoft.com/office/powerpoint/2010/main" val="213390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Might We Use the Information?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852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Highway design</a:t>
            </a: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Death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panels–What Medicare will pay for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FDA drug approval? Tradeoffs: More life, less money, risks</a:t>
            </a: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Tort damages for tort loss of life</a:t>
            </a:r>
          </a:p>
          <a:p>
            <a:pPr lvl="1"/>
            <a:r>
              <a:rPr lang="en-US" sz="2800" dirty="0" smtClean="0"/>
              <a:t>How we </a:t>
            </a:r>
            <a:r>
              <a:rPr lang="en-US" sz="2800" dirty="0"/>
              <a:t>now do it</a:t>
            </a:r>
          </a:p>
          <a:p>
            <a:pPr lvl="1"/>
            <a:r>
              <a:rPr lang="en-US" sz="2800" dirty="0" smtClean="0"/>
              <a:t>Based on the value of your life to everyone but you</a:t>
            </a:r>
            <a:endParaRPr lang="en-US" sz="2800" dirty="0"/>
          </a:p>
          <a:p>
            <a:pPr lvl="1"/>
            <a:r>
              <a:rPr lang="en-US" sz="2800" dirty="0" smtClean="0"/>
              <a:t>How </a:t>
            </a:r>
            <a:r>
              <a:rPr lang="en-US" sz="2800" dirty="0"/>
              <a:t>we should do it—standard </a:t>
            </a:r>
            <a:r>
              <a:rPr lang="en-US" sz="2800" dirty="0" err="1"/>
              <a:t>Pigouvian</a:t>
            </a:r>
            <a:r>
              <a:rPr lang="en-US" sz="2800" dirty="0"/>
              <a:t> </a:t>
            </a:r>
            <a:r>
              <a:rPr lang="en-US" sz="2800" dirty="0" smtClean="0"/>
              <a:t>argument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547188" y="5376408"/>
            <a:ext cx="62252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H</a:t>
            </a:r>
            <a:r>
              <a:rPr lang="en-US" sz="2800" b="1" dirty="0" smtClean="0"/>
              <a:t>edonic </a:t>
            </a:r>
            <a:r>
              <a:rPr lang="en-US" sz="2800" b="1" dirty="0"/>
              <a:t>damages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7372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Tort Damages for Loss of Life: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529" y="1143001"/>
            <a:ext cx="11228614" cy="3135086"/>
          </a:xfrm>
        </p:spPr>
        <p:txBody>
          <a:bodyPr/>
          <a:lstStyle/>
          <a:p>
            <a:r>
              <a:rPr lang="en-US" dirty="0" smtClean="0"/>
              <a:t>A damage payment plays two roles</a:t>
            </a:r>
          </a:p>
          <a:p>
            <a:pPr lvl="1"/>
            <a:r>
              <a:rPr lang="en-US" dirty="0" smtClean="0"/>
              <a:t>The disincentive to the injurer</a:t>
            </a:r>
          </a:p>
          <a:p>
            <a:pPr lvl="1"/>
            <a:r>
              <a:rPr lang="en-US" dirty="0" smtClean="0"/>
              <a:t>Compensation to the victim</a:t>
            </a:r>
          </a:p>
          <a:p>
            <a:r>
              <a:rPr lang="en-US" dirty="0" smtClean="0"/>
              <a:t>There is no reason to expect the optimal sum to be the same for both</a:t>
            </a:r>
          </a:p>
          <a:p>
            <a:r>
              <a:rPr lang="en-US" dirty="0" smtClean="0"/>
              <a:t>In the case of loss of life, “compensation” is life insurance</a:t>
            </a:r>
          </a:p>
          <a:p>
            <a:pPr lvl="1"/>
            <a:r>
              <a:rPr lang="en-US" dirty="0" smtClean="0"/>
              <a:t>The fact that I don’t want any (no wife or children, or I am already wealthy)</a:t>
            </a:r>
          </a:p>
          <a:p>
            <a:pPr lvl="1"/>
            <a:r>
              <a:rPr lang="en-US" dirty="0" smtClean="0"/>
              <a:t>Does not mean that my life is of no value to me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3529" y="4318909"/>
            <a:ext cx="10515600" cy="22043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The solution</a:t>
            </a:r>
          </a:p>
          <a:p>
            <a:pPr lvl="1"/>
            <a:r>
              <a:rPr lang="en-US" sz="2800" dirty="0" smtClean="0"/>
              <a:t>Base damages on the value of my life to me and</a:t>
            </a:r>
          </a:p>
          <a:p>
            <a:pPr lvl="1"/>
            <a:r>
              <a:rPr lang="en-US" sz="2800" dirty="0" smtClean="0"/>
              <a:t>Let me sell life insurance on myself</a:t>
            </a:r>
          </a:p>
          <a:p>
            <a:pPr lvl="1"/>
            <a:r>
              <a:rPr lang="en-US" sz="2800" dirty="0" smtClean="0"/>
              <a:t>I can then spend the money in the future where I am not killed</a:t>
            </a:r>
          </a:p>
          <a:p>
            <a:pPr lvl="1"/>
            <a:r>
              <a:rPr lang="en-US" sz="2800" dirty="0" smtClean="0"/>
              <a:t>So the value is measured in dollars when I am alive, and finite</a:t>
            </a:r>
          </a:p>
        </p:txBody>
      </p:sp>
    </p:spTree>
    <p:extLst>
      <p:ext uri="{BB962C8B-B14F-4D97-AF65-F5344CB8AC3E}">
        <p14:creationId xmlns:p14="http://schemas.microsoft.com/office/powerpoint/2010/main" val="163283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A Market </a:t>
            </a:r>
            <a:r>
              <a:rPr lang="en-US" smtClean="0"/>
              <a:t>in Inchoate </a:t>
            </a:r>
            <a:r>
              <a:rPr lang="en-US" dirty="0" smtClean="0"/>
              <a:t>Torts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843" y="1502229"/>
            <a:ext cx="11283043" cy="5061856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I am selling is only life insurance if I am tortuously killed</a:t>
            </a:r>
          </a:p>
          <a:p>
            <a:r>
              <a:rPr lang="en-US" sz="3200" dirty="0" smtClean="0"/>
              <a:t>So it is really my tort claim for a tort that has not yet happened</a:t>
            </a:r>
          </a:p>
          <a:p>
            <a:r>
              <a:rPr lang="en-US" sz="3200" dirty="0" smtClean="0"/>
              <a:t>There are two reasons why this can’t be done at present</a:t>
            </a:r>
          </a:p>
          <a:p>
            <a:pPr lvl="1"/>
            <a:r>
              <a:rPr lang="en-US" sz="2800" dirty="0" smtClean="0"/>
              <a:t>Damages awarded are not based on the value of my life to me</a:t>
            </a:r>
          </a:p>
          <a:p>
            <a:pPr lvl="1"/>
            <a:r>
              <a:rPr lang="en-US" sz="2800" dirty="0" smtClean="0"/>
              <a:t>And tort claims cannot be sold in advance</a:t>
            </a:r>
          </a:p>
          <a:p>
            <a:pPr lvl="1"/>
            <a:r>
              <a:rPr lang="en-US" sz="2800" dirty="0" smtClean="0"/>
              <a:t>Or sold at all, save in a few limited cases</a:t>
            </a:r>
          </a:p>
          <a:p>
            <a:pPr lvl="2"/>
            <a:r>
              <a:rPr lang="en-US" sz="2400" dirty="0" smtClean="0"/>
              <a:t>Contingency fee for a lawyer</a:t>
            </a:r>
          </a:p>
          <a:p>
            <a:pPr lvl="2"/>
            <a:r>
              <a:rPr lang="en-US" sz="2400" dirty="0" smtClean="0"/>
              <a:t>Selling the claim to the defendant—an out of court settlement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875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29" y="365125"/>
            <a:ext cx="11576957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Other Advantages </a:t>
            </a:r>
            <a:r>
              <a:rPr lang="en-US" sz="4000" smtClean="0"/>
              <a:t>to Making Tort Claims Marketable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Protecting the poor—who cannot afford a lawyer</a:t>
            </a:r>
          </a:p>
          <a:p>
            <a:pPr lvl="1"/>
            <a:r>
              <a:rPr lang="en-US" dirty="0" smtClean="0"/>
              <a:t>That was the system in saga period Iceland</a:t>
            </a:r>
          </a:p>
          <a:p>
            <a:pPr lvl="1"/>
            <a:r>
              <a:rPr lang="en-US" dirty="0" smtClean="0"/>
              <a:t>Where all prosecution and enforcement were private</a:t>
            </a:r>
          </a:p>
          <a:p>
            <a:pPr lvl="1"/>
            <a:r>
              <a:rPr lang="en-US" dirty="0" smtClean="0"/>
              <a:t>Kill someone, his relatives sue you</a:t>
            </a:r>
          </a:p>
          <a:p>
            <a:pPr lvl="1"/>
            <a:r>
              <a:rPr lang="en-US" dirty="0" smtClean="0"/>
              <a:t>Our legal system is only a thousand years behind theirs</a:t>
            </a:r>
          </a:p>
          <a:p>
            <a:r>
              <a:rPr lang="en-US" dirty="0" smtClean="0"/>
              <a:t>Finding the right lawyer</a:t>
            </a:r>
          </a:p>
          <a:p>
            <a:pPr lvl="1"/>
            <a:r>
              <a:rPr lang="en-US" dirty="0" smtClean="0"/>
              <a:t>The poor plaintiff might find a firm to take the case on a contingency basis</a:t>
            </a:r>
          </a:p>
          <a:p>
            <a:pPr lvl="1"/>
            <a:r>
              <a:rPr lang="en-US" dirty="0" smtClean="0"/>
              <a:t>But how does he know which firm will do the best job?</a:t>
            </a:r>
          </a:p>
          <a:p>
            <a:pPr lvl="1"/>
            <a:r>
              <a:rPr lang="en-US" dirty="0" smtClean="0"/>
              <a:t>The one that offers the highest price for his claim</a:t>
            </a:r>
          </a:p>
          <a:p>
            <a:r>
              <a:rPr lang="en-US" dirty="0" smtClean="0"/>
              <a:t>More advantages to be discussed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41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Damages for Injury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7544"/>
            <a:ext cx="10515600" cy="529045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Losing your vision lowers both</a:t>
            </a: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Your utility and</a:t>
            </a: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Your ability to turn dollars into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utiles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Fully compensating you ex post</a:t>
            </a: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May be impossible</a:t>
            </a: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And transfers from high MUI to low MUI</a:t>
            </a: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The blind billionaire problem</a:t>
            </a: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But we could fully compensate </a:t>
            </a:r>
            <a:r>
              <a:rPr lang="en-US" i="1" dirty="0">
                <a:latin typeface="Times New Roman" charset="0"/>
                <a:ea typeface="Times New Roman" charset="0"/>
                <a:cs typeface="Times New Roman" charset="0"/>
              </a:rPr>
              <a:t>ex ante</a:t>
            </a: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Just as with loss of life</a:t>
            </a:r>
          </a:p>
          <a:p>
            <a:pPr lvl="1"/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By letting you sell as much of the damages as you want in advance</a:t>
            </a:r>
          </a:p>
          <a:p>
            <a:pPr lvl="1"/>
            <a:r>
              <a:rPr lang="en-US" dirty="0"/>
              <a:t>Keep the rest as insurance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277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Damages for Injury in Jewish and Islamic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dirty="0" smtClean="0"/>
              <a:t>How much is your right arm worth?</a:t>
            </a:r>
          </a:p>
          <a:p>
            <a:pPr lvl="1"/>
            <a:r>
              <a:rPr lang="en-US" dirty="0" smtClean="0"/>
              <a:t>What we need is a market</a:t>
            </a:r>
          </a:p>
          <a:p>
            <a:pPr lvl="1"/>
            <a:r>
              <a:rPr lang="en-US" dirty="0" smtClean="0"/>
              <a:t>And they had one</a:t>
            </a:r>
          </a:p>
          <a:p>
            <a:r>
              <a:rPr lang="en-US" dirty="0" smtClean="0"/>
              <a:t>How much would you be worth if sold as a slave with both arms?</a:t>
            </a:r>
          </a:p>
          <a:p>
            <a:r>
              <a:rPr lang="en-US" dirty="0" smtClean="0"/>
              <a:t>How much less with only one arm?</a:t>
            </a:r>
          </a:p>
          <a:p>
            <a:r>
              <a:rPr lang="en-US" dirty="0" smtClean="0"/>
              <a:t>The difference is the damage for the loss to you of the arm</a:t>
            </a:r>
          </a:p>
          <a:p>
            <a:r>
              <a:rPr lang="en-US" dirty="0" smtClean="0"/>
              <a:t>Maimonides included a term for pain and suffering</a:t>
            </a:r>
          </a:p>
          <a:p>
            <a:pPr lvl="1"/>
            <a:r>
              <a:rPr lang="en-US" dirty="0" smtClean="0"/>
              <a:t>If condemned to have your hand cut off</a:t>
            </a:r>
          </a:p>
          <a:p>
            <a:pPr lvl="1"/>
            <a:r>
              <a:rPr lang="en-US" dirty="0" smtClean="0"/>
              <a:t>How much would you pay to have it done under drugs (opium?)</a:t>
            </a:r>
          </a:p>
          <a:p>
            <a:pPr lvl="1"/>
            <a:r>
              <a:rPr lang="en-US" dirty="0" smtClean="0"/>
              <a:t>That’s how much more the person who cut your hand owes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16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Thinking About the Unthinkable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5" y="1825624"/>
            <a:ext cx="11691257" cy="50323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People don’t like the idea of setting a value on life</a:t>
            </a:r>
          </a:p>
          <a:p>
            <a:r>
              <a:rPr lang="en-US" dirty="0" smtClean="0"/>
              <a:t>A car company that could make the car safer and doesn’t</a:t>
            </a:r>
          </a:p>
          <a:p>
            <a:pPr lvl="1"/>
            <a:r>
              <a:rPr lang="en-US" dirty="0" smtClean="0"/>
              <a:t>Because it costs $100,000,000 per life saved</a:t>
            </a:r>
          </a:p>
          <a:p>
            <a:pPr lvl="1"/>
            <a:r>
              <a:rPr lang="en-US" dirty="0" smtClean="0"/>
              <a:t>And it doesn’t think the customers value their lives that high</a:t>
            </a:r>
          </a:p>
          <a:p>
            <a:pPr lvl="1"/>
            <a:r>
              <a:rPr lang="en-US" dirty="0" smtClean="0"/>
              <a:t>Would be wise not to leave evidence that it made that decision</a:t>
            </a:r>
          </a:p>
          <a:p>
            <a:r>
              <a:rPr lang="en-US" dirty="0" smtClean="0"/>
              <a:t>Lots of government decisions have an implicit value of life</a:t>
            </a:r>
          </a:p>
          <a:p>
            <a:pPr lvl="1"/>
            <a:r>
              <a:rPr lang="en-US" dirty="0" smtClean="0"/>
              <a:t>When is it worth banking a curve on a highway, for example</a:t>
            </a:r>
          </a:p>
          <a:p>
            <a:pPr lvl="1"/>
            <a:r>
              <a:rPr lang="en-US" dirty="0" smtClean="0"/>
              <a:t>What medical care will Medicaid fund</a:t>
            </a:r>
          </a:p>
          <a:p>
            <a:pPr lvl="1"/>
            <a:r>
              <a:rPr lang="en-US" dirty="0" smtClean="0"/>
              <a:t>If you calculate the implicit value, it varies enormously from one decision to another</a:t>
            </a:r>
          </a:p>
          <a:p>
            <a:pPr lvl="1"/>
            <a:r>
              <a:rPr lang="en-US" dirty="0" smtClean="0"/>
              <a:t>Possibly because politicians and bureaucrats also find it prudent not to be too explicit that that is what they are doing</a:t>
            </a:r>
          </a:p>
          <a:p>
            <a:r>
              <a:rPr lang="en-US" dirty="0" smtClean="0"/>
              <a:t>Why “Death Panels” was effective rhetoric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2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smtClean="0"/>
              <a:t>What Von Neumann Was Trying to Do</a:t>
            </a:r>
            <a:endParaRPr 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1562"/>
            <a:ext cx="10515600" cy="483643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charset="0"/>
                <a:ea typeface="Times New Roman" charset="0"/>
                <a:cs typeface="Times New Roman" charset="0"/>
              </a:rPr>
              <a:t>A general solution to strategic </a:t>
            </a:r>
            <a:r>
              <a:rPr lang="en-US" sz="3600" dirty="0" smtClean="0">
                <a:latin typeface="Times New Roman" charset="0"/>
                <a:ea typeface="Times New Roman" charset="0"/>
                <a:cs typeface="Times New Roman" charset="0"/>
              </a:rPr>
              <a:t>behavior</a:t>
            </a:r>
          </a:p>
          <a:p>
            <a:pPr lvl="1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how </a:t>
            </a: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each player should play</a:t>
            </a:r>
          </a:p>
          <a:p>
            <a:pPr lvl="1"/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And will play, being </a:t>
            </a:r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rational</a:t>
            </a:r>
          </a:p>
          <a:p>
            <a:pPr lvl="1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And </a:t>
            </a: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assuming the other players are</a:t>
            </a:r>
          </a:p>
          <a:p>
            <a:r>
              <a:rPr lang="en-US" sz="3600" dirty="0">
                <a:latin typeface="Times New Roman" charset="0"/>
                <a:ea typeface="Times New Roman" charset="0"/>
                <a:cs typeface="Times New Roman" charset="0"/>
              </a:rPr>
              <a:t>A solution that </a:t>
            </a:r>
            <a:r>
              <a:rPr lang="en-US" sz="3600" dirty="0" smtClean="0">
                <a:latin typeface="Times New Roman" charset="0"/>
                <a:ea typeface="Times New Roman" charset="0"/>
                <a:cs typeface="Times New Roman" charset="0"/>
              </a:rPr>
              <a:t>would cover</a:t>
            </a:r>
          </a:p>
          <a:p>
            <a:pPr lvl="1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Economics</a:t>
            </a:r>
          </a:p>
          <a:p>
            <a:pPr lvl="1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Politics</a:t>
            </a:r>
          </a:p>
          <a:p>
            <a:pPr lvl="1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foreign policy</a:t>
            </a:r>
          </a:p>
          <a:p>
            <a:pPr lvl="1"/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poker, …</a:t>
            </a:r>
          </a:p>
          <a:p>
            <a:r>
              <a:rPr lang="en-US" sz="3600" dirty="0">
                <a:latin typeface="Times New Roman" charset="0"/>
                <a:ea typeface="Times New Roman" charset="0"/>
                <a:cs typeface="Times New Roman" charset="0"/>
              </a:rPr>
              <a:t>But what he actually did was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514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To Think About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769" y="1690688"/>
            <a:ext cx="11553093" cy="488595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600" dirty="0" smtClean="0"/>
              <a:t>Why is Marriage Different?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Why are patent law and copyright law so different?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Why are some torts strict liability, some negligence?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How, in principle, do you set the punishment for a crime?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Why do we have both criminal law and tort law?</a:t>
            </a:r>
          </a:p>
        </p:txBody>
      </p:sp>
    </p:spTree>
    <p:extLst>
      <p:ext uri="{BB962C8B-B14F-4D97-AF65-F5344CB8AC3E}">
        <p14:creationId xmlns:p14="http://schemas.microsoft.com/office/powerpoint/2010/main" val="396735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646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Two </a:t>
            </a:r>
            <a:r>
              <a:rPr lang="en-US" dirty="0" smtClean="0"/>
              <a:t>Player </a:t>
            </a:r>
            <a:r>
              <a:rPr lang="en-US" dirty="0" smtClean="0"/>
              <a:t>Fixed Sum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2985"/>
            <a:ext cx="11644993" cy="554501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Fixed Sum: What helps me hurts you</a:t>
            </a:r>
          </a:p>
          <a:p>
            <a:r>
              <a:rPr lang="en-US" sz="3200" dirty="0" smtClean="0"/>
              <a:t>Strategy</a:t>
            </a:r>
            <a:r>
              <a:rPr lang="en-US" sz="3200" dirty="0" smtClean="0"/>
              <a:t>: A full description of what I will do in any </a:t>
            </a:r>
            <a:r>
              <a:rPr lang="en-US" sz="3200" dirty="0" smtClean="0"/>
              <a:t>situation</a:t>
            </a:r>
          </a:p>
          <a:p>
            <a:pPr lvl="1"/>
            <a:r>
              <a:rPr lang="en-US" sz="2800" dirty="0" smtClean="0"/>
              <a:t>Including “flip a coin, if heads do A, if tails do B”</a:t>
            </a:r>
          </a:p>
          <a:p>
            <a:pPr lvl="1"/>
            <a:r>
              <a:rPr lang="en-US" sz="2800" dirty="0" smtClean="0"/>
              <a:t>Consider ”scissors paper stone” where being predictable loses</a:t>
            </a:r>
            <a:endParaRPr lang="en-US" sz="2800" dirty="0" smtClean="0"/>
          </a:p>
          <a:p>
            <a:r>
              <a:rPr lang="en-US" sz="3200" dirty="0" smtClean="0"/>
              <a:t>Solution concept: A pair of strategies </a:t>
            </a:r>
          </a:p>
          <a:p>
            <a:pPr lvl="1"/>
            <a:r>
              <a:rPr lang="en-US" sz="2800" dirty="0" smtClean="0"/>
              <a:t>such that each is best against the other</a:t>
            </a:r>
          </a:p>
          <a:p>
            <a:pPr lvl="1"/>
            <a:r>
              <a:rPr lang="en-US" sz="2800" dirty="0" smtClean="0"/>
              <a:t>Does not include the benefit of stealing candy from babies</a:t>
            </a:r>
          </a:p>
          <a:p>
            <a:r>
              <a:rPr lang="en-US" sz="3200" dirty="0" smtClean="0"/>
              <a:t>Von Neumann demonstrated how to find the solution for any such game</a:t>
            </a:r>
          </a:p>
          <a:p>
            <a:r>
              <a:rPr lang="en-US" sz="3200" dirty="0" smtClean="0"/>
              <a:t>Provided, of course, that you have unlimited computing power to do it with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968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Scissors Paper Stone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5046"/>
            <a:ext cx="10515600" cy="5310553"/>
          </a:xfrm>
        </p:spPr>
        <p:txBody>
          <a:bodyPr>
            <a:normAutofit/>
          </a:bodyPr>
          <a:lstStyle/>
          <a:p>
            <a:r>
              <a:rPr lang="en-US" dirty="0" smtClean="0"/>
              <a:t>The solution:</a:t>
            </a:r>
            <a:endParaRPr lang="en-US" dirty="0" smtClean="0"/>
          </a:p>
          <a:p>
            <a:pPr lvl="1"/>
            <a:r>
              <a:rPr lang="en-US" dirty="0" smtClean="0"/>
              <a:t>Roll a die out of sight of your opponent</a:t>
            </a:r>
          </a:p>
          <a:p>
            <a:pPr lvl="1"/>
            <a:r>
              <a:rPr lang="en-US" dirty="0" smtClean="0"/>
              <a:t>1-2 scissors, 3-4 paper, 5-6 stone</a:t>
            </a:r>
            <a:endParaRPr lang="en-US" dirty="0" smtClean="0"/>
          </a:p>
          <a:p>
            <a:pPr lvl="1"/>
            <a:r>
              <a:rPr lang="en-US" dirty="0" smtClean="0"/>
              <a:t>Whatever your strategy, I win 1/3rd, lose 1/3rd, tie 1/3</a:t>
            </a:r>
            <a:r>
              <a:rPr lang="en-US" baseline="30000" dirty="0" smtClean="0"/>
              <a:t>rd</a:t>
            </a:r>
            <a:endParaRPr lang="en-US" dirty="0" smtClean="0"/>
          </a:p>
          <a:p>
            <a:pPr lvl="1"/>
            <a:r>
              <a:rPr lang="en-US" dirty="0" smtClean="0"/>
              <a:t>Average payout zero</a:t>
            </a:r>
            <a:endParaRPr lang="en-US" dirty="0" smtClean="0"/>
          </a:p>
          <a:p>
            <a:pPr lvl="1"/>
            <a:r>
              <a:rPr lang="en-US" dirty="0" smtClean="0"/>
              <a:t>If you follow the same strategy, whatever I do gets the same average payout</a:t>
            </a:r>
            <a:endParaRPr lang="en-US" dirty="0" smtClean="0"/>
          </a:p>
          <a:p>
            <a:pPr lvl="1"/>
            <a:r>
              <a:rPr lang="en-US" dirty="0" smtClean="0"/>
              <a:t>So a Von Neumann solution</a:t>
            </a:r>
            <a:endParaRPr lang="en-US" dirty="0" smtClean="0"/>
          </a:p>
          <a:p>
            <a:r>
              <a:rPr lang="en-US" dirty="0" smtClean="0"/>
              <a:t>And it does not matter if you know my strategy</a:t>
            </a:r>
          </a:p>
          <a:p>
            <a:pPr lvl="1"/>
            <a:r>
              <a:rPr lang="en-US" dirty="0" smtClean="0"/>
              <a:t>As long as you can’t see the die</a:t>
            </a:r>
          </a:p>
          <a:p>
            <a:pPr lvl="1"/>
            <a:r>
              <a:rPr lang="en-US" dirty="0" smtClean="0"/>
              <a:t>And similarly if I know yours</a:t>
            </a:r>
          </a:p>
          <a:p>
            <a:r>
              <a:rPr lang="en-US" dirty="0" smtClean="0"/>
              <a:t>Which is true in general of a VN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35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546"/>
          </a:xfrm>
        </p:spPr>
        <p:txBody>
          <a:bodyPr/>
          <a:lstStyle/>
          <a:p>
            <a:pPr algn="ctr"/>
            <a:r>
              <a:rPr lang="en-US" dirty="0" smtClean="0"/>
              <a:t>Many Player Not Fixed 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243" y="1665515"/>
            <a:ext cx="11881757" cy="460465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VN Solution concept: A set of outcomes (who gets what)</a:t>
            </a:r>
          </a:p>
          <a:p>
            <a:r>
              <a:rPr lang="en-US" sz="3200" dirty="0" smtClean="0"/>
              <a:t>Such that any outcome not in the set is dominated by one in the set</a:t>
            </a:r>
          </a:p>
          <a:p>
            <a:r>
              <a:rPr lang="en-US" sz="3200" dirty="0" smtClean="0"/>
              <a:t>Where one outcome is dominated by another if</a:t>
            </a:r>
          </a:p>
          <a:p>
            <a:pPr lvl="1"/>
            <a:r>
              <a:rPr lang="en-US" sz="2800" dirty="0" smtClean="0"/>
              <a:t>The people who prefer it (get more in it)</a:t>
            </a:r>
          </a:p>
          <a:p>
            <a:pPr lvl="1"/>
            <a:r>
              <a:rPr lang="en-US" sz="2800" dirty="0" smtClean="0"/>
              <a:t>Are sufficient, working together, to get it</a:t>
            </a:r>
          </a:p>
          <a:p>
            <a:r>
              <a:rPr lang="en-US" sz="3200" dirty="0" smtClean="0"/>
              <a:t>There may be many different solutions</a:t>
            </a:r>
          </a:p>
          <a:p>
            <a:r>
              <a:rPr lang="en-US" sz="3200" dirty="0" smtClean="0"/>
              <a:t>Each containing many outcomes</a:t>
            </a:r>
          </a:p>
          <a:p>
            <a:r>
              <a:rPr lang="en-US" sz="3200" dirty="0" smtClean="0"/>
              <a:t>So a “solution” in a very weak sense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155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Player Majority Vote: Allocating $1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dirty="0" smtClean="0"/>
              <a:t>Solution: (.5,.5,0), (0,.5,.5) (.5,0,.5)</a:t>
            </a:r>
          </a:p>
          <a:p>
            <a:pPr lvl="1"/>
            <a:r>
              <a:rPr lang="en-US" dirty="0" smtClean="0"/>
              <a:t>Consider any other allocation of the dollar</a:t>
            </a:r>
          </a:p>
          <a:p>
            <a:pPr lvl="1"/>
            <a:r>
              <a:rPr lang="en-US" dirty="0" smtClean="0"/>
              <a:t>There is always one of these that two people prefer</a:t>
            </a:r>
          </a:p>
          <a:p>
            <a:pPr lvl="1"/>
            <a:r>
              <a:rPr lang="en-US" dirty="0" smtClean="0"/>
              <a:t>So every other allocation is dominated by one of these</a:t>
            </a:r>
          </a:p>
          <a:p>
            <a:r>
              <a:rPr lang="en-US" dirty="0" smtClean="0"/>
              <a:t>Solution: (.1, x, .9-x) for all values of 0&gt;x&gt;.9</a:t>
            </a:r>
            <a:endParaRPr lang="en-US" dirty="0"/>
          </a:p>
          <a:p>
            <a:pPr lvl="1"/>
            <a:r>
              <a:rPr lang="en-US" dirty="0" smtClean="0"/>
              <a:t>Also a solution, but one that includes</a:t>
            </a:r>
          </a:p>
          <a:p>
            <a:pPr lvl="1"/>
            <a:r>
              <a:rPr lang="en-US" dirty="0" smtClean="0"/>
              <a:t>An infinite number of allocations</a:t>
            </a:r>
          </a:p>
          <a:p>
            <a:r>
              <a:rPr lang="en-US" dirty="0" smtClean="0"/>
              <a:t>Try to find an allocation that isn’t dominated by one member of either the first or the second set of allocations</a:t>
            </a:r>
          </a:p>
        </p:txBody>
      </p:sp>
    </p:spTree>
    <p:extLst>
      <p:ext uri="{BB962C8B-B14F-4D97-AF65-F5344CB8AC3E}">
        <p14:creationId xmlns:p14="http://schemas.microsoft.com/office/powerpoint/2010/main" val="199905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Bilateral Monopoly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09397"/>
            <a:ext cx="10515600" cy="222386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Selling an apple</a:t>
            </a:r>
          </a:p>
          <a:p>
            <a:r>
              <a:rPr lang="en-US" sz="4000" dirty="0" smtClean="0"/>
              <a:t>Putting a child to bed</a:t>
            </a:r>
          </a:p>
          <a:p>
            <a:r>
              <a:rPr lang="en-US" sz="4000" dirty="0" smtClean="0"/>
              <a:t>A Doomsday Machine</a:t>
            </a:r>
          </a:p>
        </p:txBody>
      </p:sp>
    </p:spTree>
    <p:extLst>
      <p:ext uri="{BB962C8B-B14F-4D97-AF65-F5344CB8AC3E}">
        <p14:creationId xmlns:p14="http://schemas.microsoft.com/office/powerpoint/2010/main" val="159171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Human Doomsday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Defer to me or I beat you up</a:t>
            </a:r>
          </a:p>
          <a:p>
            <a:pPr lvl="1"/>
            <a:r>
              <a:rPr lang="en-US" sz="3200" dirty="0" smtClean="0"/>
              <a:t>A fight hurts both of us, but </a:t>
            </a:r>
            <a:r>
              <a:rPr lang="mr-IN" sz="3200" dirty="0" smtClean="0"/>
              <a:t>…</a:t>
            </a:r>
            <a:endParaRPr lang="en-US" sz="3200" dirty="0" smtClean="0"/>
          </a:p>
          <a:p>
            <a:pPr lvl="1"/>
            <a:r>
              <a:rPr lang="en-US" sz="3200" dirty="0" smtClean="0"/>
              <a:t>You don’t want to be hurt, so I don’t have to beat you up</a:t>
            </a:r>
          </a:p>
          <a:p>
            <a:r>
              <a:rPr lang="en-US" sz="3600" dirty="0" smtClean="0"/>
              <a:t>Hawk/Dove game</a:t>
            </a:r>
          </a:p>
          <a:p>
            <a:r>
              <a:rPr lang="en-US" sz="3600" dirty="0" smtClean="0"/>
              <a:t>Equilibrium number of hawks</a:t>
            </a:r>
          </a:p>
          <a:p>
            <a:r>
              <a:rPr lang="en-US" sz="3600" dirty="0" smtClean="0"/>
              <a:t>Why crimes of passion can be deterred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250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1987</Words>
  <Application>Microsoft Macintosh PowerPoint</Application>
  <PresentationFormat>Widescreen</PresentationFormat>
  <Paragraphs>253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Calibri</vt:lpstr>
      <vt:lpstr>Calibri Light</vt:lpstr>
      <vt:lpstr>Mangal</vt:lpstr>
      <vt:lpstr>Times New Roman</vt:lpstr>
      <vt:lpstr>Wingdings</vt:lpstr>
      <vt:lpstr>Arial</vt:lpstr>
      <vt:lpstr>Office Theme</vt:lpstr>
      <vt:lpstr>PowerPoint Presentation</vt:lpstr>
      <vt:lpstr>Game Theory</vt:lpstr>
      <vt:lpstr>What Von Neumann Was Trying to Do</vt:lpstr>
      <vt:lpstr>Two Player Fixed Sum Game</vt:lpstr>
      <vt:lpstr>Scissors Paper Stone</vt:lpstr>
      <vt:lpstr>Many Player Not Fixed Sum</vt:lpstr>
      <vt:lpstr>Three Player Majority Vote: Allocating $1</vt:lpstr>
      <vt:lpstr>Bilateral Monopoly</vt:lpstr>
      <vt:lpstr>The Human Doomsday Machine</vt:lpstr>
      <vt:lpstr>Economics of Vice and Virtue</vt:lpstr>
      <vt:lpstr>Implication of the economics</vt:lpstr>
      <vt:lpstr>Prisoner’s Dilemma</vt:lpstr>
      <vt:lpstr>Repeated Prisoner’s Dilemma</vt:lpstr>
      <vt:lpstr>Consider Plea Bargaining as a Real Prisoner’s Dilemma</vt:lpstr>
      <vt:lpstr>Some More Approaches to Solving Games</vt:lpstr>
      <vt:lpstr>Subgame Perfect Equilibrium</vt:lpstr>
      <vt:lpstr>The Tantrum Game</vt:lpstr>
      <vt:lpstr>Commitment Strategies Matter</vt:lpstr>
      <vt:lpstr>Implications</vt:lpstr>
      <vt:lpstr>The Value of Life</vt:lpstr>
      <vt:lpstr>Infinite Relative to What?</vt:lpstr>
      <vt:lpstr>How Might We Measure the Value of Life? </vt:lpstr>
      <vt:lpstr>How Might We Use the Information?</vt:lpstr>
      <vt:lpstr>Tort Damages for Loss of Life: The Problem</vt:lpstr>
      <vt:lpstr>A Market in Inchoate Torts</vt:lpstr>
      <vt:lpstr>Other Advantages to Making Tort Claims Marketable</vt:lpstr>
      <vt:lpstr>Damages for Injury</vt:lpstr>
      <vt:lpstr>Damages for Injury in Jewish and Islamic Law</vt:lpstr>
      <vt:lpstr>Thinking About the Unthinkable</vt:lpstr>
      <vt:lpstr>To Think About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on Last Week</dc:title>
  <dc:creator>David Friedman</dc:creator>
  <cp:lastModifiedBy>David Friedman</cp:lastModifiedBy>
  <cp:revision>57</cp:revision>
  <dcterms:created xsi:type="dcterms:W3CDTF">2017-01-31T18:20:56Z</dcterms:created>
  <dcterms:modified xsi:type="dcterms:W3CDTF">2017-02-16T18:52:15Z</dcterms:modified>
</cp:coreProperties>
</file>