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77" r:id="rId3"/>
    <p:sldId id="278" r:id="rId4"/>
    <p:sldId id="258" r:id="rId5"/>
    <p:sldId id="259" r:id="rId6"/>
    <p:sldId id="260" r:id="rId7"/>
    <p:sldId id="261" r:id="rId8"/>
    <p:sldId id="262" r:id="rId9"/>
    <p:sldId id="265" r:id="rId10"/>
    <p:sldId id="279" r:id="rId11"/>
    <p:sldId id="266" r:id="rId12"/>
    <p:sldId id="269" r:id="rId13"/>
    <p:sldId id="280" r:id="rId14"/>
    <p:sldId id="281" r:id="rId15"/>
    <p:sldId id="271" r:id="rId16"/>
    <p:sldId id="272" r:id="rId17"/>
    <p:sldId id="274" r:id="rId18"/>
    <p:sldId id="275" r:id="rId19"/>
    <p:sldId id="282" r:id="rId20"/>
    <p:sldId id="283" r:id="rId21"/>
    <p:sldId id="284" r:id="rId22"/>
    <p:sldId id="285" r:id="rId23"/>
    <p:sldId id="286" r:id="rId24"/>
    <p:sldId id="288" r:id="rId25"/>
    <p:sldId id="287" r:id="rId26"/>
    <p:sldId id="28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441"/>
    <p:restoredTop sz="86401"/>
  </p:normalViewPr>
  <p:slideViewPr>
    <p:cSldViewPr snapToGrid="0" snapToObjects="1">
      <p:cViewPr varScale="1">
        <p:scale>
          <a:sx n="126" d="100"/>
          <a:sy n="126" d="100"/>
        </p:scale>
        <p:origin x="232" y="10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28898-E4DC-814D-AE51-6DF9EF0E0FC0}" type="datetimeFigureOut">
              <a:rPr lang="en-US" smtClean="0"/>
              <a:t>2/5/17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AC5290-4348-664F-B3D0-590DD12745F0}" type="slidenum">
              <a:rPr lang="en-US" smtClean="0"/>
              <a:t>‹#›</a:t>
            </a:fld>
            <a:endParaRPr lang="en-US"/>
          </a:p>
        </p:txBody>
      </p:sp>
    </p:spTree>
    <p:extLst>
      <p:ext uri="{BB962C8B-B14F-4D97-AF65-F5344CB8AC3E}">
        <p14:creationId xmlns:p14="http://schemas.microsoft.com/office/powerpoint/2010/main" val="248869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AC5290-4348-664F-B3D0-590DD12745F0}" type="slidenum">
              <a:rPr lang="en-US" smtClean="0"/>
              <a:t>25</a:t>
            </a:fld>
            <a:endParaRPr lang="en-US"/>
          </a:p>
        </p:txBody>
      </p:sp>
    </p:spTree>
    <p:extLst>
      <p:ext uri="{BB962C8B-B14F-4D97-AF65-F5344CB8AC3E}">
        <p14:creationId xmlns:p14="http://schemas.microsoft.com/office/powerpoint/2010/main" val="1594908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70771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96614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91274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50351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851083-8B19-F843-9C6B-C54B2B02D18A}" type="datetimeFigureOut">
              <a:rPr lang="en-US" smtClean="0"/>
              <a:t>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534028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869531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851083-8B19-F843-9C6B-C54B2B02D18A}" type="datetimeFigureOut">
              <a:rPr lang="en-US" smtClean="0"/>
              <a:t>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38179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851083-8B19-F843-9C6B-C54B2B02D18A}" type="datetimeFigureOut">
              <a:rPr lang="en-US" smtClean="0"/>
              <a:t>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86430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51083-8B19-F843-9C6B-C54B2B02D18A}" type="datetimeFigureOut">
              <a:rPr lang="en-US" smtClean="0"/>
              <a:t>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78207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172139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51083-8B19-F843-9C6B-C54B2B02D18A}" type="datetimeFigureOut">
              <a:rPr lang="en-US" smtClean="0"/>
              <a:t>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7F469-9451-5740-B355-8AF90D463141}" type="slidenum">
              <a:rPr lang="en-US" smtClean="0"/>
              <a:t>‹#›</a:t>
            </a:fld>
            <a:endParaRPr lang="en-US"/>
          </a:p>
        </p:txBody>
      </p:sp>
    </p:spTree>
    <p:extLst>
      <p:ext uri="{BB962C8B-B14F-4D97-AF65-F5344CB8AC3E}">
        <p14:creationId xmlns:p14="http://schemas.microsoft.com/office/powerpoint/2010/main" val="5870474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51083-8B19-F843-9C6B-C54B2B02D18A}" type="datetimeFigureOut">
              <a:rPr lang="en-US" smtClean="0"/>
              <a:t>2/5/17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7F469-9451-5740-B355-8AF90D463141}" type="slidenum">
              <a:rPr lang="en-US" smtClean="0"/>
              <a:t>‹#›</a:t>
            </a:fld>
            <a:endParaRPr lang="en-US"/>
          </a:p>
        </p:txBody>
      </p:sp>
    </p:spTree>
    <p:extLst>
      <p:ext uri="{BB962C8B-B14F-4D97-AF65-F5344CB8AC3E}">
        <p14:creationId xmlns:p14="http://schemas.microsoft.com/office/powerpoint/2010/main" val="1742799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446" y="2264264"/>
            <a:ext cx="10515600" cy="1325563"/>
          </a:xfrm>
        </p:spPr>
        <p:txBody>
          <a:bodyPr/>
          <a:lstStyle/>
          <a:p>
            <a:pPr algn="ctr"/>
            <a:r>
              <a:rPr lang="en-US" dirty="0" smtClean="0"/>
              <a:t>Questions on “The Problem of Social Cost”</a:t>
            </a:r>
            <a:endParaRPr lang="en-US" dirty="0"/>
          </a:p>
        </p:txBody>
      </p:sp>
    </p:spTree>
    <p:extLst>
      <p:ext uri="{BB962C8B-B14F-4D97-AF65-F5344CB8AC3E}">
        <p14:creationId xmlns:p14="http://schemas.microsoft.com/office/powerpoint/2010/main" val="986924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Alternative Approaches</a:t>
            </a:r>
            <a:endParaRPr lang="en-US" dirty="0"/>
          </a:p>
        </p:txBody>
      </p:sp>
      <p:sp>
        <p:nvSpPr>
          <p:cNvPr id="3" name="Content Placeholder 2"/>
          <p:cNvSpPr>
            <a:spLocks noGrp="1"/>
          </p:cNvSpPr>
          <p:nvPr>
            <p:ph idx="1"/>
          </p:nvPr>
        </p:nvSpPr>
        <p:spPr>
          <a:xfrm>
            <a:off x="838200" y="1825625"/>
            <a:ext cx="10515600" cy="3301546"/>
          </a:xfrm>
        </p:spPr>
        <p:txBody>
          <a:bodyPr/>
          <a:lstStyle/>
          <a:p>
            <a:r>
              <a:rPr lang="en-US" dirty="0"/>
              <a:t>Two alternatives: </a:t>
            </a:r>
            <a:endParaRPr lang="en-US" dirty="0" smtClean="0"/>
          </a:p>
          <a:p>
            <a:pPr lvl="1"/>
            <a:r>
              <a:rPr lang="en-US" dirty="0" smtClean="0"/>
              <a:t>Court </a:t>
            </a:r>
            <a:r>
              <a:rPr lang="en-US" dirty="0"/>
              <a:t>find least cost avoider each </a:t>
            </a:r>
            <a:r>
              <a:rPr lang="en-US" dirty="0" smtClean="0"/>
              <a:t>time </a:t>
            </a:r>
          </a:p>
          <a:p>
            <a:pPr lvl="1"/>
            <a:r>
              <a:rPr lang="en-US" dirty="0" smtClean="0"/>
              <a:t>Or court or </a:t>
            </a:r>
            <a:r>
              <a:rPr lang="en-US" dirty="0"/>
              <a:t>legislature makes </a:t>
            </a:r>
            <a:r>
              <a:rPr lang="en-US" dirty="0" smtClean="0"/>
              <a:t>rules</a:t>
            </a:r>
          </a:p>
          <a:p>
            <a:pPr lvl="1"/>
            <a:r>
              <a:rPr lang="en-US" dirty="0" smtClean="0"/>
              <a:t>Designed to usually make the lower cost avoider liable</a:t>
            </a:r>
            <a:endParaRPr lang="en-US" dirty="0"/>
          </a:p>
          <a:p>
            <a:r>
              <a:rPr lang="en-US" dirty="0"/>
              <a:t>The first alternative can give results better fitted to cases, but …</a:t>
            </a:r>
          </a:p>
          <a:p>
            <a:r>
              <a:rPr lang="en-US" dirty="0"/>
              <a:t>Reduces certainty, raises litigation costs, makes transactions harder</a:t>
            </a:r>
          </a:p>
          <a:p>
            <a:r>
              <a:rPr lang="en-US" dirty="0" smtClean="0"/>
              <a:t>This is an extreme </a:t>
            </a:r>
            <a:r>
              <a:rPr lang="en-US" dirty="0"/>
              <a:t>version </a:t>
            </a:r>
            <a:r>
              <a:rPr lang="en-US" dirty="0" smtClean="0"/>
              <a:t>of the </a:t>
            </a:r>
            <a:r>
              <a:rPr lang="en-US" dirty="0"/>
              <a:t>“rule vs standard” issue</a:t>
            </a:r>
          </a:p>
          <a:p>
            <a:endParaRPr lang="en-US" dirty="0"/>
          </a:p>
        </p:txBody>
      </p:sp>
      <p:sp>
        <p:nvSpPr>
          <p:cNvPr id="4" name="TextBox 3"/>
          <p:cNvSpPr txBox="1"/>
          <p:nvPr/>
        </p:nvSpPr>
        <p:spPr>
          <a:xfrm>
            <a:off x="838200" y="5421086"/>
            <a:ext cx="10515600" cy="584775"/>
          </a:xfrm>
          <a:prstGeom prst="rect">
            <a:avLst/>
          </a:prstGeom>
          <a:noFill/>
        </p:spPr>
        <p:txBody>
          <a:bodyPr wrap="square" rtlCol="0">
            <a:spAutoFit/>
          </a:bodyPr>
          <a:lstStyle/>
          <a:p>
            <a:r>
              <a:rPr lang="en-US" sz="3200" smtClean="0"/>
              <a:t>Speed limit or a law against dangerous driving</a:t>
            </a:r>
            <a:endParaRPr lang="en-US" sz="3200"/>
          </a:p>
        </p:txBody>
      </p:sp>
    </p:spTree>
    <p:extLst>
      <p:ext uri="{BB962C8B-B14F-4D97-AF65-F5344CB8AC3E}">
        <p14:creationId xmlns:p14="http://schemas.microsoft.com/office/powerpoint/2010/main" val="131241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Possible solutions to the transaction costs of the market </a:t>
            </a:r>
          </a:p>
        </p:txBody>
      </p:sp>
      <p:sp>
        <p:nvSpPr>
          <p:cNvPr id="3" name="Content Placeholder 2"/>
          <p:cNvSpPr>
            <a:spLocks noGrp="1"/>
          </p:cNvSpPr>
          <p:nvPr>
            <p:ph idx="1"/>
          </p:nvPr>
        </p:nvSpPr>
        <p:spPr/>
        <p:txBody>
          <a:bodyPr>
            <a:normAutofit/>
          </a:bodyPr>
          <a:lstStyle/>
          <a:p>
            <a:r>
              <a:rPr lang="en-US" sz="3600" dirty="0"/>
              <a:t>Combine activities in a firm</a:t>
            </a:r>
          </a:p>
          <a:p>
            <a:r>
              <a:rPr lang="en-US" sz="3600" dirty="0"/>
              <a:t>Have government regulation</a:t>
            </a:r>
          </a:p>
          <a:p>
            <a:r>
              <a:rPr lang="en-US" sz="3600" dirty="0"/>
              <a:t>Do </a:t>
            </a:r>
            <a:r>
              <a:rPr lang="en-US" sz="3600" dirty="0" smtClean="0"/>
              <a:t>nothing</a:t>
            </a:r>
          </a:p>
          <a:p>
            <a:endParaRPr lang="en-US" sz="3600" dirty="0"/>
          </a:p>
          <a:p>
            <a:r>
              <a:rPr lang="en-US" sz="3600" dirty="0" smtClean="0"/>
              <a:t>All have costs, so it is a matter of choosing the least bad</a:t>
            </a:r>
            <a:endParaRPr lang="en-US" sz="3600" dirty="0"/>
          </a:p>
        </p:txBody>
      </p:sp>
    </p:spTree>
    <p:extLst>
      <p:ext uri="{BB962C8B-B14F-4D97-AF65-F5344CB8AC3E}">
        <p14:creationId xmlns:p14="http://schemas.microsoft.com/office/powerpoint/2010/main" val="1917735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7015" y="224448"/>
            <a:ext cx="7197969" cy="1325563"/>
          </a:xfrm>
        </p:spPr>
        <p:txBody>
          <a:bodyPr/>
          <a:lstStyle/>
          <a:p>
            <a:r>
              <a:rPr lang="en-US" dirty="0" smtClean="0"/>
              <a:t>Coase’s Advice to Economists</a:t>
            </a:r>
            <a:endParaRPr lang="en-US" dirty="0"/>
          </a:p>
        </p:txBody>
      </p:sp>
      <p:sp>
        <p:nvSpPr>
          <p:cNvPr id="3" name="Content Placeholder 2"/>
          <p:cNvSpPr>
            <a:spLocks noGrp="1"/>
          </p:cNvSpPr>
          <p:nvPr>
            <p:ph idx="1"/>
          </p:nvPr>
        </p:nvSpPr>
        <p:spPr>
          <a:xfrm>
            <a:off x="1049215" y="2810364"/>
            <a:ext cx="10515600" cy="1638544"/>
          </a:xfrm>
        </p:spPr>
        <p:txBody>
          <a:bodyPr>
            <a:normAutofit/>
          </a:bodyPr>
          <a:lstStyle/>
          <a:p>
            <a:pPr marL="0" indent="0">
              <a:buNone/>
            </a:pPr>
            <a:r>
              <a:rPr lang="en-US" sz="3600" dirty="0" smtClean="0"/>
              <a:t>Gather data on how transactions are organized</a:t>
            </a:r>
            <a:endParaRPr lang="en-US" sz="3600" dirty="0"/>
          </a:p>
        </p:txBody>
      </p:sp>
    </p:spTree>
    <p:extLst>
      <p:ext uri="{BB962C8B-B14F-4D97-AF65-F5344CB8AC3E}">
        <p14:creationId xmlns:p14="http://schemas.microsoft.com/office/powerpoint/2010/main" val="285557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592629"/>
          </a:xfrm>
        </p:spPr>
        <p:txBody>
          <a:bodyPr>
            <a:normAutofit/>
          </a:bodyPr>
          <a:lstStyle/>
          <a:p>
            <a:r>
              <a:rPr lang="en-US" dirty="0"/>
              <a:t>Where transaction costs are high, court decisions </a:t>
            </a:r>
            <a:r>
              <a:rPr lang="en-US" dirty="0" smtClean="0"/>
              <a:t>matter</a:t>
            </a:r>
            <a:r>
              <a:rPr lang="en-US" smtClean="0"/>
              <a:t>. </a:t>
            </a:r>
            <a:endParaRPr lang="en-US" dirty="0"/>
          </a:p>
        </p:txBody>
      </p:sp>
      <p:sp>
        <p:nvSpPr>
          <p:cNvPr id="3" name="Content Placeholder 2"/>
          <p:cNvSpPr>
            <a:spLocks noGrp="1"/>
          </p:cNvSpPr>
          <p:nvPr>
            <p:ph idx="1"/>
          </p:nvPr>
        </p:nvSpPr>
        <p:spPr>
          <a:xfrm>
            <a:off x="627185" y="1990847"/>
            <a:ext cx="10515600" cy="4562353"/>
          </a:xfrm>
        </p:spPr>
        <p:txBody>
          <a:bodyPr>
            <a:normAutofit/>
          </a:bodyPr>
          <a:lstStyle/>
          <a:p>
            <a:r>
              <a:rPr lang="en-US" dirty="0"/>
              <a:t>In the limit of infinite transaction costs, we are back in a </a:t>
            </a:r>
            <a:r>
              <a:rPr lang="en-US" dirty="0" err="1"/>
              <a:t>Pigouvian</a:t>
            </a:r>
            <a:r>
              <a:rPr lang="en-US" dirty="0"/>
              <a:t> world</a:t>
            </a:r>
          </a:p>
          <a:p>
            <a:r>
              <a:rPr lang="en-US" dirty="0"/>
              <a:t>With the </a:t>
            </a:r>
            <a:r>
              <a:rPr lang="en-US" dirty="0" err="1"/>
              <a:t>Coaseian</a:t>
            </a:r>
            <a:r>
              <a:rPr lang="en-US" dirty="0"/>
              <a:t> critique about double sided causation still valid</a:t>
            </a:r>
          </a:p>
          <a:p>
            <a:r>
              <a:rPr lang="en-US" dirty="0"/>
              <a:t>Property rule if it is clear what the right answer is</a:t>
            </a:r>
          </a:p>
          <a:p>
            <a:r>
              <a:rPr lang="en-US" dirty="0"/>
              <a:t>Liability rule if it is unclear what the right answer is, but damages can be </a:t>
            </a:r>
            <a:r>
              <a:rPr lang="en-US" dirty="0" smtClean="0"/>
              <a:t>measured</a:t>
            </a:r>
          </a:p>
          <a:p>
            <a:r>
              <a:rPr lang="en-US" dirty="0" smtClean="0"/>
              <a:t>Leaving the question of which party is liable and/or which holds the property right</a:t>
            </a:r>
            <a:endParaRPr lang="en-US" dirty="0"/>
          </a:p>
        </p:txBody>
      </p:sp>
    </p:spTree>
    <p:extLst>
      <p:ext uri="{BB962C8B-B14F-4D97-AF65-F5344CB8AC3E}">
        <p14:creationId xmlns:p14="http://schemas.microsoft.com/office/powerpoint/2010/main" val="598420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Law of Nuisance vs Statute</a:t>
            </a:r>
            <a:endParaRPr lang="en-US" dirty="0"/>
          </a:p>
        </p:txBody>
      </p:sp>
      <p:sp>
        <p:nvSpPr>
          <p:cNvPr id="3" name="Content Placeholder 2"/>
          <p:cNvSpPr>
            <a:spLocks noGrp="1"/>
          </p:cNvSpPr>
          <p:nvPr>
            <p:ph idx="1"/>
          </p:nvPr>
        </p:nvSpPr>
        <p:spPr/>
        <p:txBody>
          <a:bodyPr/>
          <a:lstStyle/>
          <a:p>
            <a:r>
              <a:rPr lang="en-US" dirty="0" smtClean="0"/>
              <a:t>Statute may expand or contract the coverage of the law of nuisance</a:t>
            </a:r>
          </a:p>
          <a:p>
            <a:endParaRPr lang="en-US" dirty="0"/>
          </a:p>
          <a:p>
            <a:r>
              <a:rPr lang="en-US" dirty="0" smtClean="0"/>
              <a:t>Examples?</a:t>
            </a:r>
            <a:endParaRPr lang="en-US" dirty="0"/>
          </a:p>
        </p:txBody>
      </p:sp>
    </p:spTree>
    <p:extLst>
      <p:ext uri="{BB962C8B-B14F-4D97-AF65-F5344CB8AC3E}">
        <p14:creationId xmlns:p14="http://schemas.microsoft.com/office/powerpoint/2010/main" val="271940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Pigou and Railroads</a:t>
            </a:r>
            <a:endParaRPr lang="en-US" dirty="0"/>
          </a:p>
        </p:txBody>
      </p:sp>
      <p:sp>
        <p:nvSpPr>
          <p:cNvPr id="3" name="Content Placeholder 2"/>
          <p:cNvSpPr>
            <a:spLocks noGrp="1"/>
          </p:cNvSpPr>
          <p:nvPr>
            <p:ph idx="1"/>
          </p:nvPr>
        </p:nvSpPr>
        <p:spPr>
          <a:xfrm>
            <a:off x="838200" y="1825625"/>
            <a:ext cx="10515600" cy="2305504"/>
          </a:xfrm>
        </p:spPr>
        <p:txBody>
          <a:bodyPr>
            <a:noAutofit/>
          </a:bodyPr>
          <a:lstStyle/>
          <a:p>
            <a:r>
              <a:rPr lang="en-US" sz="3600" dirty="0" smtClean="0"/>
              <a:t>State </a:t>
            </a:r>
            <a:r>
              <a:rPr lang="en-US" sz="3600" dirty="0"/>
              <a:t>action is needed; what additional state action?</a:t>
            </a:r>
          </a:p>
          <a:p>
            <a:r>
              <a:rPr lang="en-US" sz="3600" dirty="0" smtClean="0"/>
              <a:t>But </a:t>
            </a:r>
            <a:r>
              <a:rPr lang="en-US" sz="3600" dirty="0"/>
              <a:t>Pigou’s railroad example is due to state action, and ...</a:t>
            </a:r>
          </a:p>
          <a:p>
            <a:r>
              <a:rPr lang="en-US" sz="3600" dirty="0" smtClean="0"/>
              <a:t>Not </a:t>
            </a:r>
            <a:r>
              <a:rPr lang="en-US" sz="3600" dirty="0"/>
              <a:t>necessarily undesirable. </a:t>
            </a:r>
            <a:r>
              <a:rPr lang="en-US" sz="3600" dirty="0" smtClean="0"/>
              <a:t/>
            </a:r>
            <a:br>
              <a:rPr lang="en-US" sz="3600" dirty="0" smtClean="0"/>
            </a:br>
            <a:r>
              <a:rPr lang="en-US" sz="3600" dirty="0" smtClean="0"/>
              <a:t/>
            </a:r>
            <a:br>
              <a:rPr lang="en-US" sz="3600" dirty="0" smtClean="0"/>
            </a:br>
            <a:endParaRPr lang="en-US" sz="3600" dirty="0"/>
          </a:p>
        </p:txBody>
      </p:sp>
      <p:sp>
        <p:nvSpPr>
          <p:cNvPr id="4" name="TextBox 3"/>
          <p:cNvSpPr txBox="1"/>
          <p:nvPr/>
        </p:nvSpPr>
        <p:spPr>
          <a:xfrm>
            <a:off x="996043" y="4767944"/>
            <a:ext cx="10199914" cy="1200329"/>
          </a:xfrm>
          <a:prstGeom prst="rect">
            <a:avLst/>
          </a:prstGeom>
          <a:noFill/>
        </p:spPr>
        <p:txBody>
          <a:bodyPr wrap="square" rtlCol="0">
            <a:spAutoFit/>
          </a:bodyPr>
          <a:lstStyle/>
          <a:p>
            <a:r>
              <a:rPr lang="en-US" sz="7200"/>
              <a:t>Let them grow </a:t>
            </a:r>
            <a:r>
              <a:rPr lang="en-US" sz="7200" smtClean="0"/>
              <a:t>clover</a:t>
            </a:r>
            <a:endParaRPr lang="en-US" sz="7200"/>
          </a:p>
        </p:txBody>
      </p:sp>
    </p:spTree>
    <p:extLst>
      <p:ext uri="{BB962C8B-B14F-4D97-AF65-F5344CB8AC3E}">
        <p14:creationId xmlns:p14="http://schemas.microsoft.com/office/powerpoint/2010/main" val="104974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1924" y="2299433"/>
            <a:ext cx="8850922" cy="1325563"/>
          </a:xfrm>
        </p:spPr>
        <p:txBody>
          <a:bodyPr/>
          <a:lstStyle/>
          <a:p>
            <a:r>
              <a:rPr lang="en-US" dirty="0" smtClean="0"/>
              <a:t>What is Owned is a Right, not a Thing</a:t>
            </a:r>
            <a:endParaRPr lang="en-US" dirty="0"/>
          </a:p>
        </p:txBody>
      </p:sp>
    </p:spTree>
    <p:extLst>
      <p:ext uri="{BB962C8B-B14F-4D97-AF65-F5344CB8AC3E}">
        <p14:creationId xmlns:p14="http://schemas.microsoft.com/office/powerpoint/2010/main" val="1221635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Further Points</a:t>
            </a:r>
            <a:endParaRPr lang="en-US" dirty="0"/>
          </a:p>
        </p:txBody>
      </p:sp>
      <p:sp>
        <p:nvSpPr>
          <p:cNvPr id="3" name="Content Placeholder 2"/>
          <p:cNvSpPr>
            <a:spLocks noGrp="1"/>
          </p:cNvSpPr>
          <p:nvPr>
            <p:ph idx="1"/>
          </p:nvPr>
        </p:nvSpPr>
        <p:spPr/>
        <p:txBody>
          <a:bodyPr>
            <a:normAutofit/>
          </a:bodyPr>
          <a:lstStyle/>
          <a:p>
            <a:r>
              <a:rPr lang="en-US" sz="3200" dirty="0" smtClean="0"/>
              <a:t>The existence </a:t>
            </a:r>
            <a:r>
              <a:rPr lang="en-US" sz="3200" dirty="0"/>
              <a:t>of inefficiency relative to the outcome produced by a perfectly wise planner </a:t>
            </a:r>
            <a:r>
              <a:rPr lang="en-US" sz="3200" dirty="0" smtClean="0"/>
              <a:t>does not </a:t>
            </a:r>
            <a:r>
              <a:rPr lang="en-US" sz="3200" dirty="0"/>
              <a:t>necessarily mean you are doing anything wrong and government should step in</a:t>
            </a:r>
            <a:r>
              <a:rPr lang="en-US" sz="3200" dirty="0" smtClean="0">
                <a:effectLst/>
              </a:rPr>
              <a:t> </a:t>
            </a:r>
          </a:p>
          <a:p>
            <a:endParaRPr lang="en-US" sz="3200" dirty="0"/>
          </a:p>
          <a:p>
            <a:r>
              <a:rPr lang="en-US" sz="3200" dirty="0" smtClean="0"/>
              <a:t>And “government stepping in” is not well defined.</a:t>
            </a:r>
          </a:p>
          <a:p>
            <a:endParaRPr lang="en-US" sz="3200" dirty="0"/>
          </a:p>
          <a:p>
            <a:r>
              <a:rPr lang="en-US" sz="3200" dirty="0" smtClean="0"/>
              <a:t>Since the government defined the rights you start with</a:t>
            </a:r>
            <a:endParaRPr lang="en-US" sz="3200" dirty="0"/>
          </a:p>
        </p:txBody>
      </p:sp>
    </p:spTree>
    <p:extLst>
      <p:ext uri="{BB962C8B-B14F-4D97-AF65-F5344CB8AC3E}">
        <p14:creationId xmlns:p14="http://schemas.microsoft.com/office/powerpoint/2010/main" val="117586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gn="just">
              <a:buNone/>
            </a:pPr>
            <a:r>
              <a:rPr lang="en-US" sz="3600" dirty="0"/>
              <a:t>Actually very little analysis is required to show that an ideal world is better than a state of </a:t>
            </a:r>
            <a:r>
              <a:rPr lang="en-US" sz="3600" dirty="0" smtClean="0"/>
              <a:t>laissez faire</a:t>
            </a:r>
            <a:r>
              <a:rPr lang="en-US" sz="3600" dirty="0"/>
              <a:t>, unless the definitions of a state of laissez faire and an ideal world happen to be the same. But the whole discussion is largely irrelevant for questions of economic policy since whatever we may have in mind as </a:t>
            </a:r>
            <a:r>
              <a:rPr lang="en-US" sz="3600" dirty="0" smtClean="0"/>
              <a:t>our ideal </a:t>
            </a:r>
            <a:r>
              <a:rPr lang="en-US" sz="3600" dirty="0"/>
              <a:t>world, it is clear that we have not yet discovered how to get to it from where we are. A better approach would seem to be to start our analysis with a situation approximating that which actually exists, to examine the effects of a proposed policy change and to attempt to decide whether the new situation would be, in total, better or worse than the original one. In this way, conclusions for policy would have some relevance to the actual situation.</a:t>
            </a:r>
          </a:p>
          <a:p>
            <a:pPr algn="just"/>
            <a:endParaRPr lang="en-US" sz="3600" dirty="0"/>
          </a:p>
        </p:txBody>
      </p:sp>
    </p:spTree>
    <p:extLst>
      <p:ext uri="{BB962C8B-B14F-4D97-AF65-F5344CB8AC3E}">
        <p14:creationId xmlns:p14="http://schemas.microsoft.com/office/powerpoint/2010/main" val="1672114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Risk</a:t>
            </a:r>
            <a:endParaRPr lang="en-US" sz="6000" dirty="0"/>
          </a:p>
        </p:txBody>
      </p:sp>
      <p:sp>
        <p:nvSpPr>
          <p:cNvPr id="3" name="Content Placeholder 2"/>
          <p:cNvSpPr>
            <a:spLocks noGrp="1"/>
          </p:cNvSpPr>
          <p:nvPr>
            <p:ph idx="1"/>
          </p:nvPr>
        </p:nvSpPr>
        <p:spPr>
          <a:xfrm>
            <a:off x="838200" y="2661557"/>
            <a:ext cx="10515600" cy="3515406"/>
          </a:xfrm>
        </p:spPr>
        <p:txBody>
          <a:bodyPr>
            <a:normAutofit/>
          </a:bodyPr>
          <a:lstStyle/>
          <a:p>
            <a:r>
              <a:rPr lang="en-US" sz="4400" dirty="0" smtClean="0"/>
              <a:t>Risk aversion is not about risk</a:t>
            </a:r>
          </a:p>
          <a:p>
            <a:r>
              <a:rPr lang="en-US" sz="4400" dirty="0" smtClean="0"/>
              <a:t>Moral hazard is not about morality</a:t>
            </a:r>
          </a:p>
          <a:p>
            <a:r>
              <a:rPr lang="en-US" sz="4400" dirty="0" smtClean="0"/>
              <a:t>Labels say less than they pretend</a:t>
            </a:r>
            <a:endParaRPr lang="en-US" sz="4400" dirty="0"/>
          </a:p>
        </p:txBody>
      </p:sp>
    </p:spTree>
    <p:extLst>
      <p:ext uri="{BB962C8B-B14F-4D97-AF65-F5344CB8AC3E}">
        <p14:creationId xmlns:p14="http://schemas.microsoft.com/office/powerpoint/2010/main" val="165310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Reminder: Short Paper</a:t>
            </a:r>
            <a:endParaRPr lang="en-US" dirty="0"/>
          </a:p>
        </p:txBody>
      </p:sp>
      <p:sp>
        <p:nvSpPr>
          <p:cNvPr id="3" name="Content Placeholder 2"/>
          <p:cNvSpPr>
            <a:spLocks noGrp="1"/>
          </p:cNvSpPr>
          <p:nvPr>
            <p:ph idx="1"/>
          </p:nvPr>
        </p:nvSpPr>
        <p:spPr/>
        <p:txBody>
          <a:bodyPr>
            <a:normAutofit/>
          </a:bodyPr>
          <a:lstStyle/>
          <a:p>
            <a:r>
              <a:rPr lang="en-US" sz="3600" dirty="0" smtClean="0"/>
              <a:t>You are arguing a case before Judge Posner. Write a brief argument for one side based on law and economics arguments. Any case past or present will do, provided it is not covered in either my book or Posner’s </a:t>
            </a:r>
            <a:r>
              <a:rPr lang="en-US" sz="3600" i="1" dirty="0" smtClean="0"/>
              <a:t>Economic Analysis of Law, </a:t>
            </a:r>
            <a:r>
              <a:rPr lang="en-US" sz="3600" dirty="0" smtClean="0"/>
              <a:t>which I will put on reserve so you can check.</a:t>
            </a:r>
            <a:endParaRPr lang="en-US" sz="3600" i="1" dirty="0"/>
          </a:p>
        </p:txBody>
      </p:sp>
    </p:spTree>
    <p:extLst>
      <p:ext uri="{BB962C8B-B14F-4D97-AF65-F5344CB8AC3E}">
        <p14:creationId xmlns:p14="http://schemas.microsoft.com/office/powerpoint/2010/main" val="19547236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Utility Function</a:t>
            </a:r>
            <a:endParaRPr lang="en-US" dirty="0"/>
          </a:p>
        </p:txBody>
      </p:sp>
      <p:sp>
        <p:nvSpPr>
          <p:cNvPr id="3" name="Content Placeholder 2"/>
          <p:cNvSpPr>
            <a:spLocks noGrp="1"/>
          </p:cNvSpPr>
          <p:nvPr>
            <p:ph idx="1"/>
          </p:nvPr>
        </p:nvSpPr>
        <p:spPr>
          <a:xfrm>
            <a:off x="838200" y="1825625"/>
            <a:ext cx="10515600" cy="4787446"/>
          </a:xfrm>
        </p:spPr>
        <p:txBody>
          <a:bodyPr>
            <a:normAutofit/>
          </a:bodyPr>
          <a:lstStyle/>
          <a:p>
            <a:r>
              <a:rPr lang="en-US" sz="3200" dirty="0" smtClean="0"/>
              <a:t>A description of preferences</a:t>
            </a:r>
          </a:p>
          <a:p>
            <a:r>
              <a:rPr lang="en-US" sz="3200" dirty="0" smtClean="0"/>
              <a:t>Over anything—apples, books, money, girlfriends, </a:t>
            </a:r>
            <a:r>
              <a:rPr lang="mr-IN" sz="3200" dirty="0" smtClean="0"/>
              <a:t>…</a:t>
            </a:r>
            <a:endParaRPr lang="en-US" sz="3200" dirty="0" smtClean="0"/>
          </a:p>
          <a:p>
            <a:pPr lvl="1"/>
            <a:r>
              <a:rPr lang="en-US" sz="3200" dirty="0" smtClean="0"/>
              <a:t>If U(3,4,$3000, Mary) &gt; U(2,6,$1000</a:t>
            </a:r>
            <a:r>
              <a:rPr lang="en-US" sz="3200" dirty="0"/>
              <a:t>, </a:t>
            </a:r>
            <a:r>
              <a:rPr lang="en-US" sz="3200" dirty="0" smtClean="0"/>
              <a:t>Anne)</a:t>
            </a:r>
          </a:p>
          <a:p>
            <a:pPr lvl="1"/>
            <a:r>
              <a:rPr lang="en-US" sz="3200" dirty="0" smtClean="0"/>
              <a:t>You would rather have </a:t>
            </a:r>
            <a:r>
              <a:rPr lang="mr-IN" sz="3200" dirty="0" smtClean="0"/>
              <a:t>…</a:t>
            </a:r>
            <a:r>
              <a:rPr lang="en-US" sz="3200" dirty="0" smtClean="0"/>
              <a:t> 3 apples, 4 books, $3000, and Mary as your girlfriend than </a:t>
            </a:r>
            <a:r>
              <a:rPr lang="mr-IN" sz="3200" dirty="0" smtClean="0"/>
              <a:t>…</a:t>
            </a:r>
            <a:endParaRPr lang="en-US" sz="3200" dirty="0" smtClean="0"/>
          </a:p>
          <a:p>
            <a:r>
              <a:rPr lang="en-US" sz="3200" dirty="0" smtClean="0"/>
              <a:t>But we will be looking at the utility of income</a:t>
            </a:r>
          </a:p>
          <a:p>
            <a:r>
              <a:rPr lang="en-US" sz="3200" dirty="0" smtClean="0"/>
              <a:t>Which can be used to buy (almost) anything.</a:t>
            </a:r>
            <a:endParaRPr lang="en-US" sz="3200" dirty="0"/>
          </a:p>
        </p:txBody>
      </p:sp>
    </p:spTree>
    <p:extLst>
      <p:ext uri="{BB962C8B-B14F-4D97-AF65-F5344CB8AC3E}">
        <p14:creationId xmlns:p14="http://schemas.microsoft.com/office/powerpoint/2010/main" val="849106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of Income</a:t>
            </a:r>
            <a:endParaRPr lang="en-US" dirty="0"/>
          </a:p>
        </p:txBody>
      </p:sp>
      <p:sp>
        <p:nvSpPr>
          <p:cNvPr id="3" name="Content Placeholder 2"/>
          <p:cNvSpPr>
            <a:spLocks noGrp="1"/>
          </p:cNvSpPr>
          <p:nvPr>
            <p:ph idx="1"/>
          </p:nvPr>
        </p:nvSpPr>
        <p:spPr>
          <a:xfrm>
            <a:off x="0" y="1825625"/>
            <a:ext cx="12192000" cy="4656818"/>
          </a:xfrm>
        </p:spPr>
        <p:txBody>
          <a:bodyPr>
            <a:normAutofit/>
          </a:bodyPr>
          <a:lstStyle/>
          <a:p>
            <a:r>
              <a:rPr lang="en-US" sz="3200" dirty="0" smtClean="0"/>
              <a:t>U($50,000) &gt; U($40,000) &gt; U($30,000)</a:t>
            </a:r>
          </a:p>
          <a:p>
            <a:r>
              <a:rPr lang="en-US" sz="3200" dirty="0" smtClean="0"/>
              <a:t>But how much greater?</a:t>
            </a:r>
          </a:p>
          <a:p>
            <a:r>
              <a:rPr lang="en-US" sz="3200" dirty="0" smtClean="0"/>
              <a:t>Is [U</a:t>
            </a:r>
            <a:r>
              <a:rPr lang="en-US" sz="3200" dirty="0"/>
              <a:t>($50,000</a:t>
            </a:r>
            <a:r>
              <a:rPr lang="en-US" sz="3200" dirty="0" smtClean="0"/>
              <a:t>) - U</a:t>
            </a:r>
            <a:r>
              <a:rPr lang="en-US" sz="3200" dirty="0"/>
              <a:t>($40,000</a:t>
            </a:r>
            <a:r>
              <a:rPr lang="en-US" sz="3200" dirty="0" smtClean="0"/>
              <a:t>)] more or less than U($40,000) - U</a:t>
            </a:r>
            <a:r>
              <a:rPr lang="en-US" sz="3200" dirty="0"/>
              <a:t>($30,000</a:t>
            </a:r>
            <a:r>
              <a:rPr lang="en-US" sz="3200" dirty="0" smtClean="0"/>
              <a:t>)</a:t>
            </a:r>
            <a:endParaRPr lang="en-US" sz="3200" dirty="0"/>
          </a:p>
        </p:txBody>
      </p:sp>
    </p:spTree>
    <p:extLst>
      <p:ext uri="{BB962C8B-B14F-4D97-AF65-F5344CB8AC3E}">
        <p14:creationId xmlns:p14="http://schemas.microsoft.com/office/powerpoint/2010/main" val="589039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30438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790270" y="1825625"/>
            <a:ext cx="6611459" cy="4351338"/>
          </a:xfrm>
          <a:prstGeom prst="rect">
            <a:avLst/>
          </a:prstGeom>
        </p:spPr>
      </p:pic>
    </p:spTree>
    <p:extLst>
      <p:ext uri="{BB962C8B-B14F-4D97-AF65-F5344CB8AC3E}">
        <p14:creationId xmlns:p14="http://schemas.microsoft.com/office/powerpoint/2010/main" val="7149858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Declining Marginal Utility of Income</a:t>
            </a:r>
            <a:endParaRPr lang="en-US" dirty="0"/>
          </a:p>
        </p:txBody>
      </p:sp>
      <p:pic>
        <p:nvPicPr>
          <p:cNvPr id="4" name="Picture 3"/>
          <p:cNvPicPr>
            <a:picLocks noChangeAspect="1"/>
          </p:cNvPicPr>
          <p:nvPr/>
        </p:nvPicPr>
        <p:blipFill>
          <a:blip r:embed="rId2"/>
          <a:stretch>
            <a:fillRect/>
          </a:stretch>
        </p:blipFill>
        <p:spPr>
          <a:xfrm>
            <a:off x="1730829" y="1690689"/>
            <a:ext cx="7946609" cy="5126844"/>
          </a:xfrm>
          <a:prstGeom prst="rect">
            <a:avLst/>
          </a:prstGeom>
        </p:spPr>
      </p:pic>
    </p:spTree>
    <p:extLst>
      <p:ext uri="{BB962C8B-B14F-4D97-AF65-F5344CB8AC3E}">
        <p14:creationId xmlns:p14="http://schemas.microsoft.com/office/powerpoint/2010/main" val="1043784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DMU=Risk Aversion</a:t>
            </a:r>
            <a:endParaRPr lang="en-US" dirty="0"/>
          </a:p>
        </p:txBody>
      </p:sp>
      <p:pic>
        <p:nvPicPr>
          <p:cNvPr id="7" name="Picture 6"/>
          <p:cNvPicPr>
            <a:picLocks noChangeAspect="1"/>
          </p:cNvPicPr>
          <p:nvPr/>
        </p:nvPicPr>
        <p:blipFill>
          <a:blip r:embed="rId3"/>
          <a:stretch>
            <a:fillRect/>
          </a:stretch>
        </p:blipFill>
        <p:spPr>
          <a:xfrm>
            <a:off x="1689178" y="1389332"/>
            <a:ext cx="8565165" cy="5468668"/>
          </a:xfrm>
          <a:prstGeom prst="rect">
            <a:avLst/>
          </a:prstGeom>
        </p:spPr>
      </p:pic>
    </p:spTree>
    <p:extLst>
      <p:ext uri="{BB962C8B-B14F-4D97-AF65-F5344CB8AC3E}">
        <p14:creationId xmlns:p14="http://schemas.microsoft.com/office/powerpoint/2010/main" val="2234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543" y="365125"/>
            <a:ext cx="11234057" cy="1325563"/>
          </a:xfrm>
        </p:spPr>
        <p:txBody>
          <a:bodyPr/>
          <a:lstStyle/>
          <a:p>
            <a:r>
              <a:rPr lang="en-US" dirty="0" smtClean="0"/>
              <a:t>“Risk Aversion”=DMU(I)=Risk Aversion </a:t>
            </a:r>
            <a:r>
              <a:rPr lang="en-US" dirty="0" smtClean="0">
                <a:solidFill>
                  <a:srgbClr val="FF0000"/>
                </a:solidFill>
              </a:rPr>
              <a:t>in Income</a:t>
            </a:r>
            <a:endParaRPr lang="en-US" dirty="0">
              <a:solidFill>
                <a:srgbClr val="FF0000"/>
              </a:solidFill>
            </a:endParaRPr>
          </a:p>
        </p:txBody>
      </p:sp>
      <p:sp>
        <p:nvSpPr>
          <p:cNvPr id="3" name="Content Placeholder 2"/>
          <p:cNvSpPr>
            <a:spLocks noGrp="1"/>
          </p:cNvSpPr>
          <p:nvPr>
            <p:ph idx="1"/>
          </p:nvPr>
        </p:nvSpPr>
        <p:spPr>
          <a:xfrm>
            <a:off x="838200" y="2939143"/>
            <a:ext cx="10515600" cy="3237820"/>
          </a:xfrm>
        </p:spPr>
        <p:txBody>
          <a:bodyPr>
            <a:normAutofit/>
          </a:bodyPr>
          <a:lstStyle/>
          <a:p>
            <a:r>
              <a:rPr lang="en-US" sz="4000" dirty="0" smtClean="0"/>
              <a:t>One might be risk averse in income, risk preferring in length of life. </a:t>
            </a:r>
            <a:endParaRPr lang="en-US" sz="4000" dirty="0"/>
          </a:p>
        </p:txBody>
      </p:sp>
    </p:spTree>
    <p:extLst>
      <p:ext uri="{BB962C8B-B14F-4D97-AF65-F5344CB8AC3E}">
        <p14:creationId xmlns:p14="http://schemas.microsoft.com/office/powerpoint/2010/main" val="729151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889125"/>
            <a:ext cx="10515600" cy="1325563"/>
          </a:xfrm>
        </p:spPr>
        <p:txBody>
          <a:bodyPr/>
          <a:lstStyle/>
          <a:p>
            <a:r>
              <a:rPr lang="en-US" dirty="0" smtClean="0"/>
              <a:t>Review of “The Problem of Social Cost”</a:t>
            </a:r>
            <a:endParaRPr lang="en-US" dirty="0"/>
          </a:p>
        </p:txBody>
      </p:sp>
    </p:spTree>
    <p:extLst>
      <p:ext uri="{BB962C8B-B14F-4D97-AF65-F5344CB8AC3E}">
        <p14:creationId xmlns:p14="http://schemas.microsoft.com/office/powerpoint/2010/main" val="1114193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861" y="2193925"/>
            <a:ext cx="10515600" cy="1325563"/>
          </a:xfrm>
        </p:spPr>
        <p:txBody>
          <a:bodyPr/>
          <a:lstStyle/>
          <a:p>
            <a:pPr algn="ctr"/>
            <a:r>
              <a:rPr lang="en-US" dirty="0" smtClean="0"/>
              <a:t>“Externalities” are Jointly Caused</a:t>
            </a:r>
            <a:endParaRPr lang="en-US" dirty="0"/>
          </a:p>
        </p:txBody>
      </p:sp>
    </p:spTree>
    <p:extLst>
      <p:ext uri="{BB962C8B-B14F-4D97-AF65-F5344CB8AC3E}">
        <p14:creationId xmlns:p14="http://schemas.microsoft.com/office/powerpoint/2010/main" val="764659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Price Theory Framework</a:t>
            </a:r>
            <a:endParaRPr lang="en-US" dirty="0"/>
          </a:p>
        </p:txBody>
      </p:sp>
      <p:sp>
        <p:nvSpPr>
          <p:cNvPr id="3" name="Content Placeholder 2"/>
          <p:cNvSpPr>
            <a:spLocks noGrp="1"/>
          </p:cNvSpPr>
          <p:nvPr>
            <p:ph idx="1"/>
          </p:nvPr>
        </p:nvSpPr>
        <p:spPr>
          <a:xfrm>
            <a:off x="2246871" y="2493877"/>
            <a:ext cx="8837141" cy="1807261"/>
          </a:xfrm>
        </p:spPr>
        <p:txBody>
          <a:bodyPr/>
          <a:lstStyle/>
          <a:p>
            <a:pPr>
              <a:spcAft>
                <a:spcPts val="1800"/>
              </a:spcAft>
            </a:pPr>
            <a:r>
              <a:rPr lang="en-US" dirty="0" smtClean="0"/>
              <a:t>Cost of inputs=their value in the best alternative use</a:t>
            </a:r>
          </a:p>
          <a:p>
            <a:pPr>
              <a:spcAft>
                <a:spcPts val="1800"/>
              </a:spcAft>
            </a:pPr>
            <a:r>
              <a:rPr lang="en-US" dirty="0" smtClean="0"/>
              <a:t>Price of outputs=their value to those who buy them</a:t>
            </a:r>
            <a:endParaRPr lang="en-US" dirty="0"/>
          </a:p>
        </p:txBody>
      </p:sp>
    </p:spTree>
    <p:extLst>
      <p:ext uri="{BB962C8B-B14F-4D97-AF65-F5344CB8AC3E}">
        <p14:creationId xmlns:p14="http://schemas.microsoft.com/office/powerpoint/2010/main" val="560925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Farmer and Rancher</a:t>
            </a:r>
            <a:endParaRPr lang="en-US" dirty="0"/>
          </a:p>
        </p:txBody>
      </p:sp>
      <p:sp>
        <p:nvSpPr>
          <p:cNvPr id="3" name="Content Placeholder 2"/>
          <p:cNvSpPr>
            <a:spLocks noGrp="1"/>
          </p:cNvSpPr>
          <p:nvPr>
            <p:ph idx="1"/>
          </p:nvPr>
        </p:nvSpPr>
        <p:spPr/>
        <p:txBody>
          <a:bodyPr>
            <a:normAutofit/>
          </a:bodyPr>
          <a:lstStyle/>
          <a:p>
            <a:pPr>
              <a:spcAft>
                <a:spcPts val="600"/>
              </a:spcAft>
            </a:pPr>
            <a:r>
              <a:rPr lang="en-US" sz="4000" dirty="0" smtClean="0"/>
              <a:t>The outcome does not depend on who is liable</a:t>
            </a:r>
          </a:p>
          <a:p>
            <a:pPr>
              <a:spcAft>
                <a:spcPts val="600"/>
              </a:spcAft>
            </a:pPr>
            <a:r>
              <a:rPr lang="en-US" sz="4000" dirty="0" smtClean="0"/>
              <a:t>And is efficient</a:t>
            </a:r>
          </a:p>
          <a:p>
            <a:pPr>
              <a:spcAft>
                <a:spcPts val="600"/>
              </a:spcAft>
            </a:pPr>
            <a:r>
              <a:rPr lang="en-US" sz="4000" dirty="0" smtClean="0"/>
              <a:t>Provided transaction costs are zero</a:t>
            </a:r>
            <a:endParaRPr lang="en-US" sz="4000" dirty="0"/>
          </a:p>
        </p:txBody>
      </p:sp>
    </p:spTree>
    <p:extLst>
      <p:ext uri="{BB962C8B-B14F-4D97-AF65-F5344CB8AC3E}">
        <p14:creationId xmlns:p14="http://schemas.microsoft.com/office/powerpoint/2010/main" val="78143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smtClean="0"/>
              <a:t>With zero transaction costs, it never pays to leave money on the table.</a:t>
            </a:r>
          </a:p>
          <a:p>
            <a:pPr marL="0" indent="0">
              <a:buNone/>
            </a:pPr>
            <a:endParaRPr lang="en-US" sz="4000" dirty="0"/>
          </a:p>
          <a:p>
            <a:pPr marL="0" indent="0">
              <a:buNone/>
            </a:pPr>
            <a:r>
              <a:rPr lang="en-US" sz="4000" dirty="0" smtClean="0"/>
              <a:t>With non-zero transactions costs, it pays to leave money on the table if the amount of the money is less than the cost of picking it up.</a:t>
            </a:r>
            <a:endParaRPr lang="en-US" sz="4000" dirty="0"/>
          </a:p>
        </p:txBody>
      </p:sp>
    </p:spTree>
    <p:extLst>
      <p:ext uri="{BB962C8B-B14F-4D97-AF65-F5344CB8AC3E}">
        <p14:creationId xmlns:p14="http://schemas.microsoft.com/office/powerpoint/2010/main" val="1864813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Cases, the Same Logic</a:t>
            </a:r>
            <a:endParaRPr lang="en-US" dirty="0"/>
          </a:p>
        </p:txBody>
      </p:sp>
      <p:sp>
        <p:nvSpPr>
          <p:cNvPr id="3" name="Content Placeholder 2"/>
          <p:cNvSpPr>
            <a:spLocks noGrp="1"/>
          </p:cNvSpPr>
          <p:nvPr>
            <p:ph idx="1"/>
          </p:nvPr>
        </p:nvSpPr>
        <p:spPr>
          <a:xfrm>
            <a:off x="854676" y="3359465"/>
            <a:ext cx="10515600" cy="670440"/>
          </a:xfrm>
        </p:spPr>
        <p:txBody>
          <a:bodyPr/>
          <a:lstStyle/>
          <a:p>
            <a:r>
              <a:rPr lang="en-US" dirty="0" smtClean="0"/>
              <a:t>Blocking the draft of a chimney</a:t>
            </a:r>
            <a:endParaRPr lang="en-US" dirty="0"/>
          </a:p>
        </p:txBody>
      </p:sp>
      <p:sp>
        <p:nvSpPr>
          <p:cNvPr id="4" name="Content Placeholder 2"/>
          <p:cNvSpPr txBox="1">
            <a:spLocks/>
          </p:cNvSpPr>
          <p:nvPr/>
        </p:nvSpPr>
        <p:spPr>
          <a:xfrm>
            <a:off x="854676" y="266874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Bleaching Coconut Matting</a:t>
            </a:r>
            <a:endParaRPr lang="en-US" dirty="0"/>
          </a:p>
        </p:txBody>
      </p:sp>
      <p:sp>
        <p:nvSpPr>
          <p:cNvPr id="5" name="Content Placeholder 2"/>
          <p:cNvSpPr txBox="1">
            <a:spLocks/>
          </p:cNvSpPr>
          <p:nvPr/>
        </p:nvSpPr>
        <p:spPr>
          <a:xfrm>
            <a:off x="854676" y="197802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Confectioner vs Doctor</a:t>
            </a:r>
            <a:endParaRPr lang="en-US" dirty="0"/>
          </a:p>
        </p:txBody>
      </p:sp>
      <p:sp>
        <p:nvSpPr>
          <p:cNvPr id="6" name="Content Placeholder 2"/>
          <p:cNvSpPr txBox="1">
            <a:spLocks/>
          </p:cNvSpPr>
          <p:nvPr/>
        </p:nvSpPr>
        <p:spPr>
          <a:xfrm>
            <a:off x="854676" y="4050185"/>
            <a:ext cx="10515600" cy="670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Jolly Angler Brewing</a:t>
            </a:r>
            <a:endParaRPr lang="en-US" dirty="0"/>
          </a:p>
        </p:txBody>
      </p:sp>
    </p:spTree>
    <p:extLst>
      <p:ext uri="{BB962C8B-B14F-4D97-AF65-F5344CB8AC3E}">
        <p14:creationId xmlns:p14="http://schemas.microsoft.com/office/powerpoint/2010/main" val="137122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2079137"/>
          </a:xfrm>
        </p:spPr>
        <p:txBody>
          <a:bodyPr/>
          <a:lstStyle/>
          <a:p>
            <a:pPr algn="ctr"/>
            <a:r>
              <a:rPr lang="en-US" dirty="0" smtClean="0"/>
              <a:t>Judge’s Basis for Deciding the Case </a:t>
            </a:r>
            <a:br>
              <a:rPr lang="en-US" dirty="0" smtClean="0"/>
            </a:br>
            <a:r>
              <a:rPr lang="en-US" dirty="0" smtClean="0"/>
              <a:t>May Seem Irrelevant to the Economist</a:t>
            </a:r>
            <a:br>
              <a:rPr lang="en-US" dirty="0" smtClean="0"/>
            </a:br>
            <a:r>
              <a:rPr lang="en-US" dirty="0" smtClean="0"/>
              <a:t>But</a:t>
            </a:r>
            <a:endParaRPr lang="en-US" dirty="0"/>
          </a:p>
        </p:txBody>
      </p:sp>
      <p:sp>
        <p:nvSpPr>
          <p:cNvPr id="3" name="Content Placeholder 2"/>
          <p:cNvSpPr>
            <a:spLocks noGrp="1"/>
          </p:cNvSpPr>
          <p:nvPr>
            <p:ph idx="1"/>
          </p:nvPr>
        </p:nvSpPr>
        <p:spPr>
          <a:xfrm>
            <a:off x="838200" y="2506662"/>
            <a:ext cx="10515600" cy="2118092"/>
          </a:xfrm>
        </p:spPr>
        <p:txBody>
          <a:bodyPr>
            <a:normAutofit/>
          </a:bodyPr>
          <a:lstStyle/>
          <a:p>
            <a:pPr>
              <a:lnSpc>
                <a:spcPct val="150000"/>
              </a:lnSpc>
            </a:pPr>
            <a:r>
              <a:rPr lang="en-US" sz="3600" dirty="0" smtClean="0"/>
              <a:t>It may be designed to give </a:t>
            </a:r>
            <a:r>
              <a:rPr lang="en-US" sz="3600" smtClean="0"/>
              <a:t>a predictable </a:t>
            </a:r>
            <a:r>
              <a:rPr lang="en-US" sz="3600" dirty="0" smtClean="0"/>
              <a:t>rule</a:t>
            </a:r>
          </a:p>
          <a:p>
            <a:pPr>
              <a:lnSpc>
                <a:spcPct val="150000"/>
              </a:lnSpc>
            </a:pPr>
            <a:r>
              <a:rPr lang="en-US" sz="3600" dirty="0" smtClean="0"/>
              <a:t>Or be a proxy for relevant considerations</a:t>
            </a:r>
            <a:endParaRPr lang="en-US" sz="3600" dirty="0"/>
          </a:p>
        </p:txBody>
      </p:sp>
    </p:spTree>
    <p:extLst>
      <p:ext uri="{BB962C8B-B14F-4D97-AF65-F5344CB8AC3E}">
        <p14:creationId xmlns:p14="http://schemas.microsoft.com/office/powerpoint/2010/main" val="187496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844</Words>
  <Application>Microsoft Macintosh PowerPoint</Application>
  <PresentationFormat>Widescreen</PresentationFormat>
  <Paragraphs>84</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Mangal</vt:lpstr>
      <vt:lpstr>Office Theme</vt:lpstr>
      <vt:lpstr>Questions on “The Problem of Social Cost”</vt:lpstr>
      <vt:lpstr>Reminder: Short Paper</vt:lpstr>
      <vt:lpstr>Review of “The Problem of Social Cost”</vt:lpstr>
      <vt:lpstr>“Externalities” are Jointly Caused</vt:lpstr>
      <vt:lpstr>Price Theory Framework</vt:lpstr>
      <vt:lpstr>Farmer and Rancher</vt:lpstr>
      <vt:lpstr>PowerPoint Presentation</vt:lpstr>
      <vt:lpstr>More Cases, the Same Logic</vt:lpstr>
      <vt:lpstr>Judge’s Basis for Deciding the Case  May Seem Irrelevant to the Economist But</vt:lpstr>
      <vt:lpstr>Two Alternative Approaches</vt:lpstr>
      <vt:lpstr>Possible solutions to the transaction costs of the market </vt:lpstr>
      <vt:lpstr>Coase’s Advice to Economists</vt:lpstr>
      <vt:lpstr>Where transaction costs are high, court decisions matter. </vt:lpstr>
      <vt:lpstr>Common Law of Nuisance vs Statute</vt:lpstr>
      <vt:lpstr>Pigou and Railroads</vt:lpstr>
      <vt:lpstr>What is Owned is a Right, not a Thing</vt:lpstr>
      <vt:lpstr>Further Points</vt:lpstr>
      <vt:lpstr>PowerPoint Presentation</vt:lpstr>
      <vt:lpstr>Risk</vt:lpstr>
      <vt:lpstr>The Utility Function</vt:lpstr>
      <vt:lpstr>Utility of Income</vt:lpstr>
      <vt:lpstr>Why?</vt:lpstr>
      <vt:lpstr>PowerPoint Presentation</vt:lpstr>
      <vt:lpstr>Declining Marginal Utility of Income</vt:lpstr>
      <vt:lpstr>DMU=Risk Aversion</vt:lpstr>
      <vt:lpstr>“Risk Aversion”=DMU(I)=Risk Aversion in Income</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on Last Week</dc:title>
  <dc:creator>David Friedman</dc:creator>
  <cp:lastModifiedBy>David Friedman</cp:lastModifiedBy>
  <cp:revision>13</cp:revision>
  <dcterms:created xsi:type="dcterms:W3CDTF">2017-01-31T18:20:56Z</dcterms:created>
  <dcterms:modified xsi:type="dcterms:W3CDTF">2017-02-05T19:43:23Z</dcterms:modified>
</cp:coreProperties>
</file>