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5452A-BB6B-1649-82F8-1BC93568DA1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DA29-ED21-5F41-A8A5-5EEAADA3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2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0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5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7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9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5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2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8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4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71C40-8CCE-7648-9BB5-8FC73D056788}" type="datetimeFigureOut">
              <a:rPr lang="en-US" smtClean="0"/>
              <a:t>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85BC9-87C6-FD4F-A4E1-DACE09869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1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2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Rent Seeking and Pecuniary Externalities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320"/>
            <a:ext cx="10515600" cy="5498756"/>
          </a:xfrm>
        </p:spPr>
        <p:txBody>
          <a:bodyPr>
            <a:normAutofit/>
          </a:bodyPr>
          <a:lstStyle/>
          <a:p>
            <a:r>
              <a:rPr lang="en-US" dirty="0" smtClean="0"/>
              <a:t>Rent seeking is a particular externality problem</a:t>
            </a:r>
          </a:p>
          <a:p>
            <a:pPr lvl="1"/>
            <a:r>
              <a:rPr lang="en-US" dirty="0" smtClean="0"/>
              <a:t>I can bear a cost to transfer from you to me</a:t>
            </a:r>
          </a:p>
          <a:p>
            <a:pPr lvl="1"/>
            <a:r>
              <a:rPr lang="en-US" dirty="0" smtClean="0"/>
              <a:t>The transfer neither increases nor decreases efficiency, but</a:t>
            </a:r>
          </a:p>
          <a:p>
            <a:pPr lvl="1"/>
            <a:r>
              <a:rPr lang="en-US" dirty="0" smtClean="0"/>
              <a:t>The cost of doing it decreases efficiency</a:t>
            </a:r>
          </a:p>
          <a:p>
            <a:pPr lvl="1"/>
            <a:r>
              <a:rPr lang="en-US" dirty="0" smtClean="0"/>
              <a:t>Why theft is a bad thing</a:t>
            </a:r>
          </a:p>
          <a:p>
            <a:r>
              <a:rPr lang="en-US" dirty="0" smtClean="0"/>
              <a:t>A pecuniary externality is an externality that does not cause inefficient actions</a:t>
            </a:r>
          </a:p>
          <a:p>
            <a:pPr lvl="1"/>
            <a:r>
              <a:rPr lang="en-US" dirty="0" smtClean="0"/>
              <a:t>A’s action causes a transfer from B to C</a:t>
            </a:r>
          </a:p>
          <a:p>
            <a:pPr lvl="1"/>
            <a:r>
              <a:rPr lang="en-US" dirty="0" smtClean="0"/>
              <a:t>C’s benefit just balances B’s loss</a:t>
            </a:r>
          </a:p>
          <a:p>
            <a:pPr lvl="1"/>
            <a:r>
              <a:rPr lang="en-US" dirty="0" smtClean="0"/>
              <a:t>So A’s net benefit is the same as the net benefit for A+B+C</a:t>
            </a:r>
          </a:p>
          <a:p>
            <a:pPr lvl="1"/>
            <a:r>
              <a:rPr lang="en-US" dirty="0" smtClean="0"/>
              <a:t>So A has the right incentive</a:t>
            </a:r>
          </a:p>
          <a:p>
            <a:pPr lvl="1"/>
            <a:r>
              <a:rPr lang="en-US" dirty="0" smtClean="0"/>
              <a:t>If the transfer was from B to A, A would have the wrong incentive</a:t>
            </a:r>
          </a:p>
          <a:p>
            <a:pPr lvl="1"/>
            <a:r>
              <a:rPr lang="en-US" dirty="0" smtClean="0"/>
              <a:t>Getting us back to rent seeking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Solutions to 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341" y="1210962"/>
            <a:ext cx="11108723" cy="5375189"/>
          </a:xfrm>
        </p:spPr>
        <p:txBody>
          <a:bodyPr/>
          <a:lstStyle/>
          <a:p>
            <a:r>
              <a:rPr lang="en-US" dirty="0" smtClean="0"/>
              <a:t>The regulatory solution and what is wrong with it</a:t>
            </a:r>
          </a:p>
          <a:p>
            <a:pPr lvl="1"/>
            <a:r>
              <a:rPr lang="en-US" dirty="0" smtClean="0"/>
              <a:t>It requires information some of which the regulator does not have</a:t>
            </a:r>
          </a:p>
          <a:p>
            <a:pPr lvl="1"/>
            <a:r>
              <a:rPr lang="en-US" dirty="0" smtClean="0"/>
              <a:t>And incentives to produce an efficient outcome, which the regulator does not have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Pigouvian</a:t>
            </a:r>
            <a:r>
              <a:rPr lang="en-US" dirty="0" smtClean="0"/>
              <a:t> solution and what is wrong with it (pre Coase)</a:t>
            </a:r>
          </a:p>
          <a:p>
            <a:pPr lvl="1"/>
            <a:r>
              <a:rPr lang="en-US" dirty="0" smtClean="0"/>
              <a:t>Controlling the externality requires information the firm does have,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Knowing how much it should be controlled still requires information from whoever sets the tax</a:t>
            </a:r>
          </a:p>
          <a:p>
            <a:pPr lvl="1"/>
            <a:r>
              <a:rPr lang="en-US" dirty="0" smtClean="0"/>
              <a:t>And an incentive to try to set it at the efficient level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Coasian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critique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Nothing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works, since costs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produced by both parties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Everything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works, since parties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can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transact to the efficient outcome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problem is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transaction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costs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Ideas: Railroads and Wheat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Four different legal rules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Four possible outcomes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Spaghetti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diagram: How to get each outcome from each rule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Tells us how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choose a rule if we only knew enough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only transaction costs and probability of optimal outcome being #X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also judicial technology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what range of cases the rule will apply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Pick that rule for which the net benefit is highest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Summed over everyone affected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very situation to which the rule will ever be applied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886" y="0"/>
            <a:ext cx="11022227" cy="1325563"/>
          </a:xfrm>
        </p:spPr>
        <p:txBody>
          <a:bodyPr/>
          <a:lstStyle/>
          <a:p>
            <a:r>
              <a:rPr lang="en-US" smtClean="0"/>
              <a:t>Using the Ideas: Property Rules vs Liability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886" y="1071862"/>
            <a:ext cx="11215817" cy="5786138"/>
          </a:xfrm>
        </p:spPr>
        <p:txBody>
          <a:bodyPr/>
          <a:lstStyle/>
          <a:p>
            <a:r>
              <a:rPr lang="en-US" dirty="0" smtClean="0"/>
              <a:t>Property: If I want to use your property I need your permission</a:t>
            </a:r>
          </a:p>
          <a:p>
            <a:pPr lvl="1"/>
            <a:r>
              <a:rPr lang="en-US" dirty="0" smtClean="0"/>
              <a:t>If I use it without your permission, very bad things happen to me</a:t>
            </a:r>
          </a:p>
          <a:p>
            <a:pPr lvl="1"/>
            <a:r>
              <a:rPr lang="en-US" dirty="0" smtClean="0"/>
              <a:t>If it is worth more to me than to you, there should be an offer I can make and you will accept</a:t>
            </a:r>
          </a:p>
          <a:p>
            <a:r>
              <a:rPr lang="en-US" dirty="0" smtClean="0"/>
              <a:t>Liability: If I use your property without your permission</a:t>
            </a:r>
          </a:p>
          <a:p>
            <a:pPr lvl="1"/>
            <a:r>
              <a:rPr lang="en-US" dirty="0" smtClean="0"/>
              <a:t>I must compensate you for the resulting cost</a:t>
            </a:r>
          </a:p>
          <a:p>
            <a:pPr lvl="1"/>
            <a:r>
              <a:rPr lang="en-US" dirty="0" smtClean="0"/>
              <a:t>And if it is worth more than that to me, I will use it and compensate you</a:t>
            </a:r>
          </a:p>
          <a:p>
            <a:r>
              <a:rPr lang="en-US" dirty="0" smtClean="0"/>
              <a:t>Property works well if transaction costs are low</a:t>
            </a:r>
          </a:p>
          <a:p>
            <a:r>
              <a:rPr lang="en-US" dirty="0" smtClean="0"/>
              <a:t>Liability works well if the cost of using the court system to calculate and impose damages is low and the results accurate</a:t>
            </a:r>
          </a:p>
          <a:p>
            <a:r>
              <a:rPr lang="en-US" dirty="0" smtClean="0"/>
              <a:t>So use property when it works well and liability badly, liability in the opposite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1470"/>
          </a:xfrm>
        </p:spPr>
        <p:txBody>
          <a:bodyPr/>
          <a:lstStyle/>
          <a:p>
            <a:pPr algn="ctr"/>
            <a:r>
              <a:rPr lang="en-US" dirty="0" smtClean="0"/>
              <a:t>The Economics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67" y="951470"/>
            <a:ext cx="11318789" cy="5906529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Relevant because legal rules often allocate risk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Risk aversion=declining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Marginal Utility of Income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reason to convert a low probability of a large loss into a certainty of a small loss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can be done by risk pooling. But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brings Moral hazard—the cost due to an externality voluntarily agreed to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Because the benefit in reduced risk is worth it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cost can be reduced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regulatory solution, insurance company rules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Sharing the cost with the insurance company may be optimal.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Because both you and they can affect the chance the factory will burn down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giving each of you a slightly inefficient incentive may be better than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Giving one of you a very inefficient incentive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Adverse selection—a problem leading to non-insurance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Comes from asymmetric information—might fix in either direction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Or eliminate individual choice—group policy. Government mandate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Might create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adverse selection by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forcing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asymmetry 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 the Obamacare rules do, by keeping insurance companies from pricing based on cost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hen fix the adverse selection by requiring everyone to buy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Genetic testing raises similar issues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You can’t make a bet after the dice are rolled and you have seen them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can if you have not seen them—buy insurance from a company that knows you have not been tested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Ex Post</a:t>
            </a:r>
            <a:r>
              <a:rPr lang="en-US" dirty="0" smtClean="0"/>
              <a:t> Enforcement vs </a:t>
            </a:r>
            <a:r>
              <a:rPr lang="en-US" i="1" dirty="0" smtClean="0"/>
              <a:t>Ex Ante</a:t>
            </a:r>
            <a:r>
              <a:rPr lang="en-US" dirty="0" smtClean="0"/>
              <a:t>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The general distinction:</a:t>
            </a:r>
          </a:p>
          <a:p>
            <a:pPr lvl="1"/>
            <a:r>
              <a:rPr lang="en-US" i="1" dirty="0" smtClean="0"/>
              <a:t>Ex ante</a:t>
            </a:r>
            <a:r>
              <a:rPr lang="en-US" dirty="0" smtClean="0"/>
              <a:t> uses information before something happens</a:t>
            </a:r>
          </a:p>
          <a:p>
            <a:pPr lvl="1"/>
            <a:r>
              <a:rPr lang="en-US" i="1" dirty="0" smtClean="0"/>
              <a:t>Ex post</a:t>
            </a:r>
            <a:r>
              <a:rPr lang="en-US" dirty="0" smtClean="0"/>
              <a:t> uses information after it happens</a:t>
            </a:r>
          </a:p>
          <a:p>
            <a:r>
              <a:rPr lang="en-US" dirty="0" smtClean="0"/>
              <a:t>In law enforcement</a:t>
            </a:r>
          </a:p>
          <a:p>
            <a:pPr lvl="1"/>
            <a:r>
              <a:rPr lang="en-US" i="1" dirty="0" smtClean="0"/>
              <a:t>Ex ante</a:t>
            </a:r>
            <a:r>
              <a:rPr lang="en-US" dirty="0" smtClean="0"/>
              <a:t> punishes the inputs to bad outcomes, such as traffic accidents</a:t>
            </a:r>
          </a:p>
          <a:p>
            <a:pPr lvl="1"/>
            <a:r>
              <a:rPr lang="en-US" i="1" dirty="0" smtClean="0"/>
              <a:t>Ex post</a:t>
            </a:r>
            <a:r>
              <a:rPr lang="en-US" dirty="0" smtClean="0"/>
              <a:t> punishes the bad outcome</a:t>
            </a:r>
          </a:p>
          <a:p>
            <a:r>
              <a:rPr lang="en-US" dirty="0" smtClean="0"/>
              <a:t>Advantages and disadvantages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 post utilizes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actor’s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information,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easy monitoring of himself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Ex ante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reduces costs due to risk aversion and inefficient punishments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Ex ante substitutes the enforcer’s judgement for the actor’s judgement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might be an advantage or disadvantage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0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70751"/>
            <a:ext cx="10515600" cy="1066071"/>
          </a:xfrm>
        </p:spPr>
        <p:txBody>
          <a:bodyPr/>
          <a:lstStyle/>
          <a:p>
            <a:pPr algn="ctr"/>
            <a:r>
              <a:rPr lang="en-US" dirty="0" smtClean="0"/>
              <a:t>Game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00898"/>
            <a:ext cx="10876005" cy="59436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Idea of strategic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behavior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Analyzing situations where each person’s actions depend on the other’s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problem is how to define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solution 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then find it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Approaches we look at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2 player fixed sum—defined and solved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Multiplayer, Von Neumann definition, 3 person majority vote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solution is defined, but ..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Not a very useful one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Dominant strategy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Prisoner’s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Dilemma: A solution, but an inefficient one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Nash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Equilibrium: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Problems—the solution depends on how you define a strategy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Subgame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perfect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equilibrium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Assumes no commitment strategies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Consider the tantrum game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many of you may some day get to play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4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324"/>
          </a:xfrm>
        </p:spPr>
        <p:txBody>
          <a:bodyPr/>
          <a:lstStyle/>
          <a:p>
            <a:pPr algn="ctr"/>
            <a:r>
              <a:rPr lang="en-US" dirty="0" smtClean="0"/>
              <a:t>Value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4974"/>
            <a:ext cx="10851292" cy="5993026"/>
          </a:xfrm>
        </p:spPr>
        <p:txBody>
          <a:bodyPr/>
          <a:lstStyle/>
          <a:p>
            <a:r>
              <a:rPr lang="en-US" dirty="0" smtClean="0"/>
              <a:t>Revealed Preference Puzzle</a:t>
            </a:r>
          </a:p>
          <a:p>
            <a:pPr lvl="1"/>
            <a:r>
              <a:rPr lang="en-US" dirty="0" smtClean="0"/>
              <a:t>You would not sell your heart, delivery now, for any price. Value infinite?</a:t>
            </a:r>
          </a:p>
          <a:p>
            <a:pPr lvl="1"/>
            <a:r>
              <a:rPr lang="en-US" dirty="0" smtClean="0"/>
              <a:t>But you will not bear unlimited costs to reduce the risk of death. Value finite</a:t>
            </a:r>
          </a:p>
          <a:p>
            <a:r>
              <a:rPr lang="en-US" dirty="0" smtClean="0"/>
              <a:t>Explanation: In the first case you are not multiplying by infinity </a:t>
            </a:r>
          </a:p>
          <a:p>
            <a:pPr lvl="1"/>
            <a:r>
              <a:rPr lang="en-US" dirty="0" smtClean="0"/>
              <a:t>But dividing by zero</a:t>
            </a:r>
          </a:p>
          <a:p>
            <a:pPr lvl="1"/>
            <a:r>
              <a:rPr lang="en-US" dirty="0" smtClean="0"/>
              <a:t>Because dollars are useless to a corpse.</a:t>
            </a:r>
          </a:p>
          <a:p>
            <a:pPr lvl="1"/>
            <a:r>
              <a:rPr lang="en-US" dirty="0" smtClean="0"/>
              <a:t>Usually</a:t>
            </a:r>
          </a:p>
          <a:p>
            <a:r>
              <a:rPr lang="en-US" dirty="0" smtClean="0"/>
              <a:t>Implications for tort damages for wrongful death</a:t>
            </a:r>
          </a:p>
          <a:p>
            <a:pPr lvl="1"/>
            <a:r>
              <a:rPr lang="en-US" dirty="0" smtClean="0"/>
              <a:t>Based on the value of life in the second sense</a:t>
            </a:r>
          </a:p>
          <a:p>
            <a:pPr lvl="1"/>
            <a:r>
              <a:rPr lang="en-US" dirty="0" smtClean="0"/>
              <a:t>Could actually pay </a:t>
            </a:r>
            <a:r>
              <a:rPr lang="en-US" i="1" dirty="0" smtClean="0"/>
              <a:t>ex ante</a:t>
            </a:r>
            <a:r>
              <a:rPr lang="en-US" dirty="0" smtClean="0"/>
              <a:t> for the risk</a:t>
            </a:r>
          </a:p>
          <a:p>
            <a:pPr lvl="1"/>
            <a:r>
              <a:rPr lang="en-US" dirty="0" smtClean="0"/>
              <a:t>If you could sell the claim for damages from a future tort</a:t>
            </a:r>
          </a:p>
          <a:p>
            <a:r>
              <a:rPr lang="en-US" dirty="0" smtClean="0"/>
              <a:t>Implications for tort damages for injuries short of death</a:t>
            </a:r>
          </a:p>
          <a:p>
            <a:pPr lvl="1"/>
            <a:r>
              <a:rPr lang="en-US" dirty="0" smtClean="0"/>
              <a:t>Making the victim whole may be very inefficient: The blind billionaire problem</a:t>
            </a:r>
          </a:p>
          <a:p>
            <a:pPr lvl="1"/>
            <a:r>
              <a:rPr lang="en-US" dirty="0" smtClean="0"/>
              <a:t>But you could compensate </a:t>
            </a:r>
            <a:r>
              <a:rPr lang="en-US" i="1" dirty="0" smtClean="0"/>
              <a:t>ex ante</a:t>
            </a:r>
            <a:r>
              <a:rPr lang="en-US" dirty="0" smtClean="0"/>
              <a:t> for the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22807"/>
          </a:xfrm>
        </p:spPr>
        <p:txBody>
          <a:bodyPr/>
          <a:lstStyle/>
          <a:p>
            <a:r>
              <a:rPr lang="en-US" dirty="0" smtClean="0"/>
              <a:t>The book and the </a:t>
            </a:r>
            <a:r>
              <a:rPr lang="en-US" dirty="0" err="1" smtClean="0"/>
              <a:t>powerpoints</a:t>
            </a:r>
            <a:r>
              <a:rPr lang="en-US" dirty="0" smtClean="0"/>
              <a:t> are available for studying</a:t>
            </a:r>
          </a:p>
          <a:p>
            <a:r>
              <a:rPr lang="en-US" dirty="0" smtClean="0"/>
              <a:t>Use the webbed midterms to check whether you are ready</a:t>
            </a:r>
          </a:p>
          <a:p>
            <a:r>
              <a:rPr lang="en-US" dirty="0" smtClean="0"/>
              <a:t>Then go back and go over whatever parts you got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265" y="193707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Questions From Last Week?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9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265" y="193707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Questions For Review?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5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Probably one question with numbers along the same general lines as the railroad/farmer examples</a:t>
            </a:r>
          </a:p>
          <a:p>
            <a:endParaRPr lang="en-US" dirty="0" smtClean="0"/>
          </a:p>
          <a:p>
            <a:r>
              <a:rPr lang="en-US" dirty="0" smtClean="0"/>
              <a:t>Otherwise short explanations of ideas</a:t>
            </a:r>
          </a:p>
          <a:p>
            <a:endParaRPr lang="en-US" dirty="0" smtClean="0"/>
          </a:p>
          <a:p>
            <a:r>
              <a:rPr lang="en-US" dirty="0" smtClean="0"/>
              <a:t>You are responsible for everything in the book so far</a:t>
            </a:r>
          </a:p>
        </p:txBody>
      </p:sp>
    </p:spTree>
    <p:extLst>
      <p:ext uri="{BB962C8B-B14F-4D97-AF65-F5344CB8AC3E}">
        <p14:creationId xmlns:p14="http://schemas.microsoft.com/office/powerpoint/2010/main" val="76370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learning the tools</a:t>
            </a:r>
          </a:p>
          <a:p>
            <a:r>
              <a:rPr lang="en-US" dirty="0" smtClean="0"/>
              <a:t>That we will use in the rest of the semester</a:t>
            </a:r>
          </a:p>
          <a:p>
            <a:r>
              <a:rPr lang="en-US" smtClean="0"/>
              <a:t>To make sense of different parts of the legal system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9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74" y="7172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What is Economics?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063" y="1397285"/>
            <a:ext cx="11517330" cy="537338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way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understanding behavior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Rationality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: Individuals have objectives and tend to take the actions that best achieve them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 give it content needs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some knowledge of human objectives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is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entirely true, but …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Arguably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rationality is the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predictable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element in behavior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much irrationality is random and averages out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Alternative approach: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Predictable irrationality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Might work for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oneself</a:t>
            </a:r>
          </a:p>
          <a:p>
            <a:pPr lvl="3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 can resist anything but temptation</a:t>
            </a:r>
          </a:p>
          <a:p>
            <a:pPr lvl="3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avoid having bowls of potato chips in my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viscinity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lvl="2"/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Kahneman’s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work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 more general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attempt at a theory of irrationality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“Behavioral economics”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not for this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class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7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Application </a:t>
            </a:r>
            <a:r>
              <a:rPr lang="en-US" smtClean="0"/>
              <a:t>of Economics to Law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7" y="1325562"/>
            <a:ext cx="11775989" cy="535944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How will rational individuals act in response to legal rules?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Provides a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way of evaluating, hence designing, rules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Possibly a way of understanding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rules that exist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they were designed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or evolved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achieve some purpose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Economic efficiency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Putting content in “size of the pie”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degree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which everyone gets what 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wants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 add everyone up, we need some way of doing interpersonal comparisons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By willingness to pay–dollars not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utiles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One reason a utilitarian might not see efficiency as the objective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not everyone is even 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utilitarian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Posner Conjecture: Common law is as if designed to maximize efficiency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Alternatively, if efficiency is what you want, what legal rules would get it?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3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57" y="21323"/>
            <a:ext cx="10515600" cy="1325563"/>
          </a:xfrm>
        </p:spPr>
        <p:txBody>
          <a:bodyPr/>
          <a:lstStyle/>
          <a:p>
            <a:r>
              <a:rPr lang="en-US" dirty="0" smtClean="0"/>
              <a:t>Efficiency as Explanation or as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822"/>
            <a:ext cx="10616514" cy="5721177"/>
          </a:xfrm>
        </p:spPr>
        <p:txBody>
          <a:bodyPr>
            <a:normAutofit/>
          </a:bodyPr>
          <a:lstStyle/>
          <a:p>
            <a:r>
              <a:rPr lang="en-US" dirty="0" smtClean="0"/>
              <a:t>Both raise the same question</a:t>
            </a:r>
          </a:p>
          <a:p>
            <a:pPr lvl="1"/>
            <a:r>
              <a:rPr lang="en-US" dirty="0"/>
              <a:t>How can </a:t>
            </a:r>
            <a:r>
              <a:rPr lang="en-US" dirty="0" smtClean="0"/>
              <a:t>legal rules be used to produce </a:t>
            </a:r>
            <a:r>
              <a:rPr lang="en-US" dirty="0"/>
              <a:t>an efficient </a:t>
            </a:r>
            <a:r>
              <a:rPr lang="en-US" dirty="0" smtClean="0"/>
              <a:t>outcome?</a:t>
            </a:r>
            <a:endParaRPr lang="en-US" dirty="0"/>
          </a:p>
          <a:p>
            <a:pPr lvl="1"/>
            <a:r>
              <a:rPr lang="en-US" dirty="0"/>
              <a:t>Private property and </a:t>
            </a:r>
            <a:r>
              <a:rPr lang="en-US" dirty="0" smtClean="0"/>
              <a:t>trade are </a:t>
            </a:r>
            <a:r>
              <a:rPr lang="en-US" dirty="0"/>
              <a:t>the first approximation answer</a:t>
            </a:r>
          </a:p>
          <a:p>
            <a:pPr lvl="1"/>
            <a:r>
              <a:rPr lang="en-US" dirty="0"/>
              <a:t>Law can be </a:t>
            </a:r>
            <a:r>
              <a:rPr lang="en-US" dirty="0" smtClean="0"/>
              <a:t>used to try to fix the problems with that solution</a:t>
            </a:r>
          </a:p>
          <a:p>
            <a:pPr lvl="1"/>
            <a:r>
              <a:rPr lang="en-US" dirty="0" smtClean="0"/>
              <a:t>Or law could be used to achieve an objective other than efficiency</a:t>
            </a:r>
          </a:p>
          <a:p>
            <a:pPr lvl="2"/>
            <a:r>
              <a:rPr lang="en-US" dirty="0" smtClean="0"/>
              <a:t>Such as more equal outcomes</a:t>
            </a:r>
          </a:p>
          <a:p>
            <a:pPr lvl="2"/>
            <a:r>
              <a:rPr lang="en-US" dirty="0" smtClean="0"/>
              <a:t>Or more just outcomes</a:t>
            </a:r>
            <a:endParaRPr lang="en-US" dirty="0"/>
          </a:p>
          <a:p>
            <a:r>
              <a:rPr lang="en-US" dirty="0" smtClean="0"/>
              <a:t>The approach is interesting </a:t>
            </a:r>
            <a:r>
              <a:rPr lang="en-US" dirty="0"/>
              <a:t>in part because it unifies law</a:t>
            </a:r>
          </a:p>
          <a:p>
            <a:pPr lvl="1"/>
            <a:r>
              <a:rPr lang="en-US" dirty="0"/>
              <a:t>Tort law: What rules maximize </a:t>
            </a:r>
            <a:r>
              <a:rPr lang="en-US" dirty="0" smtClean="0"/>
              <a:t>net benefit to everyone</a:t>
            </a:r>
            <a:endParaRPr lang="en-US" dirty="0"/>
          </a:p>
          <a:p>
            <a:pPr lvl="1"/>
            <a:r>
              <a:rPr lang="en-US" dirty="0"/>
              <a:t>Contract law: What </a:t>
            </a:r>
            <a:r>
              <a:rPr lang="en-US" dirty="0" smtClean="0"/>
              <a:t>terms maximize </a:t>
            </a:r>
            <a:r>
              <a:rPr lang="en-US" dirty="0"/>
              <a:t>net benefit to the </a:t>
            </a:r>
            <a:r>
              <a:rPr lang="en-US" dirty="0" smtClean="0"/>
              <a:t>parties</a:t>
            </a:r>
          </a:p>
          <a:p>
            <a:pPr lvl="2"/>
            <a:r>
              <a:rPr lang="en-US" dirty="0" smtClean="0"/>
              <a:t>Dollar benefit is what matters, since</a:t>
            </a:r>
          </a:p>
          <a:p>
            <a:pPr lvl="2"/>
            <a:r>
              <a:rPr lang="en-US" dirty="0" smtClean="0"/>
              <a:t>Dollars are what one party can offer the other to agree to terms</a:t>
            </a:r>
            <a:endParaRPr lang="en-US" dirty="0"/>
          </a:p>
          <a:p>
            <a:pPr lvl="1"/>
            <a:r>
              <a:rPr lang="en-US" dirty="0"/>
              <a:t>Property law: What </a:t>
            </a:r>
            <a:r>
              <a:rPr lang="en-US" dirty="0" smtClean="0"/>
              <a:t>rules maximize net benefit</a:t>
            </a:r>
          </a:p>
          <a:p>
            <a:pPr lvl="1"/>
            <a:r>
              <a:rPr lang="en-US" dirty="0" smtClean="0"/>
              <a:t>Criminal law: What rules </a:t>
            </a:r>
            <a:r>
              <a:rPr lang="mr-IN" dirty="0" smtClean="0"/>
              <a:t>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1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697" y="0"/>
            <a:ext cx="10515600" cy="988541"/>
          </a:xfrm>
        </p:spPr>
        <p:txBody>
          <a:bodyPr/>
          <a:lstStyle/>
          <a:p>
            <a:pPr algn="ctr"/>
            <a:r>
              <a:rPr lang="en-US" dirty="0" smtClean="0"/>
              <a:t>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89" y="1099751"/>
            <a:ext cx="11368215" cy="5758249"/>
          </a:xfrm>
        </p:spPr>
        <p:txBody>
          <a:bodyPr>
            <a:noAutofit/>
          </a:bodyPr>
          <a:lstStyle/>
          <a:p>
            <a:r>
              <a:rPr lang="en-US" sz="3200" dirty="0" smtClean="0"/>
              <a:t>Situations where individual rationality does not produce group rationality</a:t>
            </a:r>
          </a:p>
          <a:p>
            <a:pPr lvl="1"/>
            <a:r>
              <a:rPr lang="en-US" sz="2800" dirty="0" smtClean="0"/>
              <a:t>Polluting when the damage is more than the cost of preventing it</a:t>
            </a:r>
          </a:p>
          <a:p>
            <a:pPr lvl="1"/>
            <a:r>
              <a:rPr lang="en-US" sz="2800" dirty="0" smtClean="0"/>
              <a:t>Two prisoners confessing when both would be better off if neither did</a:t>
            </a:r>
          </a:p>
          <a:p>
            <a:pPr lvl="1"/>
            <a:r>
              <a:rPr lang="en-US" sz="2800" dirty="0" smtClean="0"/>
              <a:t>Voters being rationally ignorant of what they need to know to choose the better candidate</a:t>
            </a:r>
          </a:p>
          <a:p>
            <a:r>
              <a:rPr lang="en-US" sz="3200" dirty="0" smtClean="0"/>
              <a:t>All forms of market failure can probably be viewed as externality problems</a:t>
            </a:r>
          </a:p>
          <a:p>
            <a:pPr lvl="1"/>
            <a:r>
              <a:rPr lang="en-US" sz="2800" dirty="0" smtClean="0"/>
              <a:t>I take actions some of whose costs or benefits go to others</a:t>
            </a:r>
          </a:p>
          <a:p>
            <a:pPr lvl="1"/>
            <a:r>
              <a:rPr lang="en-US" sz="2800" dirty="0" smtClean="0"/>
              <a:t>And I ignore those costs or benefits in deciding what actions to take</a:t>
            </a:r>
          </a:p>
          <a:p>
            <a:pPr lvl="1"/>
            <a:r>
              <a:rPr lang="en-US" sz="2800" dirty="0" smtClean="0"/>
              <a:t>But some forms are easier to think of in other terms</a:t>
            </a:r>
          </a:p>
          <a:p>
            <a:pPr lvl="2"/>
            <a:r>
              <a:rPr lang="en-US" sz="2400" dirty="0" smtClean="0"/>
              <a:t>The public good problem</a:t>
            </a:r>
          </a:p>
          <a:p>
            <a:pPr lvl="2"/>
            <a:r>
              <a:rPr lang="en-US" sz="2400" dirty="0" smtClean="0"/>
              <a:t>Adverse selection: The market for lemons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97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1581</Words>
  <Application>Microsoft Macintosh PowerPoint</Application>
  <PresentationFormat>Widescreen</PresentationFormat>
  <Paragraphs>179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Calibri Light</vt:lpstr>
      <vt:lpstr>Mangal</vt:lpstr>
      <vt:lpstr>Times New Roman</vt:lpstr>
      <vt:lpstr>Arial</vt:lpstr>
      <vt:lpstr>Office Theme</vt:lpstr>
      <vt:lpstr>PowerPoint Presentation</vt:lpstr>
      <vt:lpstr>Questions From Last Week?</vt:lpstr>
      <vt:lpstr>Questions For Review?</vt:lpstr>
      <vt:lpstr>The Midterm</vt:lpstr>
      <vt:lpstr>Review</vt:lpstr>
      <vt:lpstr>What is Economics?</vt:lpstr>
      <vt:lpstr>Application of Economics to Law</vt:lpstr>
      <vt:lpstr>Efficiency as Explanation or as Objective</vt:lpstr>
      <vt:lpstr>Market Failure</vt:lpstr>
      <vt:lpstr>Rent Seeking and Pecuniary Externalities</vt:lpstr>
      <vt:lpstr>Solutions to Market Failure</vt:lpstr>
      <vt:lpstr>Using the Ideas: Railroads and Wheat Fields</vt:lpstr>
      <vt:lpstr>Using the Ideas: Property Rules vs Liability Rules</vt:lpstr>
      <vt:lpstr>The Economics of Insurance</vt:lpstr>
      <vt:lpstr>Ex Post Enforcement vs Ex Ante Enforcement</vt:lpstr>
      <vt:lpstr>Game Theory</vt:lpstr>
      <vt:lpstr>Value of Life</vt:lpstr>
      <vt:lpstr>Any Questions?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9</cp:revision>
  <dcterms:created xsi:type="dcterms:W3CDTF">2017-02-23T01:29:08Z</dcterms:created>
  <dcterms:modified xsi:type="dcterms:W3CDTF">2017-02-23T03:31:02Z</dcterms:modified>
</cp:coreProperties>
</file>