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90" r:id="rId2"/>
    <p:sldId id="291" r:id="rId3"/>
    <p:sldId id="293" r:id="rId4"/>
    <p:sldId id="285" r:id="rId5"/>
    <p:sldId id="294" r:id="rId6"/>
    <p:sldId id="295" r:id="rId7"/>
    <p:sldId id="287" r:id="rId8"/>
    <p:sldId id="289" r:id="rId9"/>
    <p:sldId id="323" r:id="rId10"/>
    <p:sldId id="297" r:id="rId11"/>
    <p:sldId id="298" r:id="rId12"/>
    <p:sldId id="299" r:id="rId13"/>
    <p:sldId id="300" r:id="rId14"/>
    <p:sldId id="301" r:id="rId15"/>
    <p:sldId id="302" r:id="rId16"/>
    <p:sldId id="303" r:id="rId17"/>
    <p:sldId id="304" r:id="rId18"/>
    <p:sldId id="306" r:id="rId19"/>
    <p:sldId id="308" r:id="rId20"/>
    <p:sldId id="309" r:id="rId21"/>
    <p:sldId id="310" r:id="rId22"/>
    <p:sldId id="311" r:id="rId23"/>
    <p:sldId id="312" r:id="rId24"/>
    <p:sldId id="313" r:id="rId25"/>
    <p:sldId id="292" r:id="rId26"/>
    <p:sldId id="314" r:id="rId27"/>
    <p:sldId id="315" r:id="rId28"/>
    <p:sldId id="316" r:id="rId29"/>
    <p:sldId id="317" r:id="rId30"/>
    <p:sldId id="318" r:id="rId31"/>
    <p:sldId id="319" r:id="rId32"/>
    <p:sldId id="320" r:id="rId33"/>
    <p:sldId id="321" r:id="rId34"/>
    <p:sldId id="322" r:id="rId35"/>
    <p:sldId id="27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p:restoredTop sz="86418"/>
  </p:normalViewPr>
  <p:slideViewPr>
    <p:cSldViewPr snapToGrid="0" snapToObjects="1">
      <p:cViewPr varScale="1">
        <p:scale>
          <a:sx n="78" d="100"/>
          <a:sy n="78" d="100"/>
        </p:scale>
        <p:origin x="192" y="9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28898-E4DC-814D-AE51-6DF9EF0E0FC0}" type="datetimeFigureOut">
              <a:rPr lang="en-US" smtClean="0"/>
              <a:t>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AC5290-4348-664F-B3D0-590DD12745F0}" type="slidenum">
              <a:rPr lang="en-US" smtClean="0"/>
              <a:t>‹#›</a:t>
            </a:fld>
            <a:endParaRPr lang="en-US"/>
          </a:p>
        </p:txBody>
      </p:sp>
    </p:spTree>
    <p:extLst>
      <p:ext uri="{BB962C8B-B14F-4D97-AF65-F5344CB8AC3E}">
        <p14:creationId xmlns:p14="http://schemas.microsoft.com/office/powerpoint/2010/main" val="24886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290-4348-664F-B3D0-590DD12745F0}" type="slidenum">
              <a:rPr lang="en-US" smtClean="0"/>
              <a:t>7</a:t>
            </a:fld>
            <a:endParaRPr lang="en-US"/>
          </a:p>
        </p:txBody>
      </p:sp>
    </p:spTree>
    <p:extLst>
      <p:ext uri="{BB962C8B-B14F-4D97-AF65-F5344CB8AC3E}">
        <p14:creationId xmlns:p14="http://schemas.microsoft.com/office/powerpoint/2010/main" val="159490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0771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6614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1274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035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51083-8B19-F843-9C6B-C54B2B02D18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53402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51083-8B19-F843-9C6B-C54B2B02D18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86953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51083-8B19-F843-9C6B-C54B2B02D18A}" type="datetimeFigureOut">
              <a:rPr lang="en-US" smtClean="0"/>
              <a:t>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38179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51083-8B19-F843-9C6B-C54B2B02D18A}" type="datetimeFigureOut">
              <a:rPr lang="en-US" smtClean="0"/>
              <a:t>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86430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1083-8B19-F843-9C6B-C54B2B02D18A}" type="datetimeFigureOut">
              <a:rPr lang="en-US" smtClean="0"/>
              <a:t>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78207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2139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87047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1083-8B19-F843-9C6B-C54B2B02D18A}" type="datetimeFigureOut">
              <a:rPr lang="en-US" smtClean="0"/>
              <a:t>2/9/17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7F469-9451-5740-B355-8AF90D463141}" type="slidenum">
              <a:rPr lang="en-US" smtClean="0"/>
              <a:t>‹#›</a:t>
            </a:fld>
            <a:endParaRPr lang="en-US"/>
          </a:p>
        </p:txBody>
      </p:sp>
    </p:spTree>
    <p:extLst>
      <p:ext uri="{BB962C8B-B14F-4D97-AF65-F5344CB8AC3E}">
        <p14:creationId xmlns:p14="http://schemas.microsoft.com/office/powerpoint/2010/main" val="174279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viddfriedman.com/Academic/Price_Theory/PThy_Chapter_13/PThy_Chapter_1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800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DMU and Income Redistribution</a:t>
            </a:r>
            <a:endParaRPr lang="en-US" dirty="0"/>
          </a:p>
        </p:txBody>
      </p:sp>
      <p:sp>
        <p:nvSpPr>
          <p:cNvPr id="3" name="Content Placeholder 2"/>
          <p:cNvSpPr>
            <a:spLocks noGrp="1"/>
          </p:cNvSpPr>
          <p:nvPr>
            <p:ph idx="1"/>
          </p:nvPr>
        </p:nvSpPr>
        <p:spPr>
          <a:xfrm>
            <a:off x="168442" y="2475330"/>
            <a:ext cx="11855116" cy="3516396"/>
          </a:xfrm>
        </p:spPr>
        <p:txBody>
          <a:bodyPr>
            <a:normAutofit/>
          </a:bodyPr>
          <a:lstStyle/>
          <a:p>
            <a:r>
              <a:rPr lang="en-US" sz="3600" dirty="0" smtClean="0"/>
              <a:t>If marginal utility of income is lower the higher one’s income</a:t>
            </a:r>
          </a:p>
          <a:p>
            <a:r>
              <a:rPr lang="en-US" sz="3600" dirty="0" smtClean="0"/>
              <a:t>A transfer from rich to poor raises total utility</a:t>
            </a:r>
          </a:p>
          <a:p>
            <a:r>
              <a:rPr lang="en-US" sz="3600" dirty="0" smtClean="0"/>
              <a:t>Which, for a utilitarian, is an argument for income redistribution</a:t>
            </a:r>
          </a:p>
          <a:p>
            <a:r>
              <a:rPr lang="en-US" sz="3600" dirty="0" smtClean="0"/>
              <a:t>But </a:t>
            </a:r>
            <a:r>
              <a:rPr lang="mr-IN" sz="3600" dirty="0" smtClean="0"/>
              <a:t>…</a:t>
            </a:r>
            <a:endParaRPr lang="en-US" sz="3600" dirty="0"/>
          </a:p>
        </p:txBody>
      </p:sp>
    </p:spTree>
    <p:extLst>
      <p:ext uri="{BB962C8B-B14F-4D97-AF65-F5344CB8AC3E}">
        <p14:creationId xmlns:p14="http://schemas.microsoft.com/office/powerpoint/2010/main" val="210063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Problems With that Argument</a:t>
            </a:r>
            <a:endParaRPr lang="en-US" dirty="0"/>
          </a:p>
        </p:txBody>
      </p:sp>
      <p:sp>
        <p:nvSpPr>
          <p:cNvPr id="3" name="Content Placeholder 2"/>
          <p:cNvSpPr>
            <a:spLocks noGrp="1"/>
          </p:cNvSpPr>
          <p:nvPr>
            <p:ph idx="1"/>
          </p:nvPr>
        </p:nvSpPr>
        <p:spPr/>
        <p:txBody>
          <a:bodyPr/>
          <a:lstStyle/>
          <a:p>
            <a:r>
              <a:rPr lang="en-US" dirty="0" smtClean="0"/>
              <a:t>The argument for DMU does not apply that the marginal utility of the rich man is lower than the poor man because they are different people and might have different utility functions</a:t>
            </a:r>
          </a:p>
          <a:p>
            <a:endParaRPr lang="en-US" dirty="0"/>
          </a:p>
          <a:p>
            <a:r>
              <a:rPr lang="en-US" dirty="0" smtClean="0"/>
              <a:t>Redistribution is not costless</a:t>
            </a:r>
            <a:endParaRPr lang="en-US" dirty="0"/>
          </a:p>
        </p:txBody>
      </p:sp>
    </p:spTree>
    <p:extLst>
      <p:ext uri="{BB962C8B-B14F-4D97-AF65-F5344CB8AC3E}">
        <p14:creationId xmlns:p14="http://schemas.microsoft.com/office/powerpoint/2010/main" val="426565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Assumptions, Different Conclusions</a:t>
            </a:r>
            <a:endParaRPr lang="en-US" dirty="0"/>
          </a:p>
        </p:txBody>
      </p:sp>
      <p:sp>
        <p:nvSpPr>
          <p:cNvPr id="3" name="Content Placeholder 2"/>
          <p:cNvSpPr>
            <a:spLocks noGrp="1"/>
          </p:cNvSpPr>
          <p:nvPr>
            <p:ph idx="1"/>
          </p:nvPr>
        </p:nvSpPr>
        <p:spPr>
          <a:xfrm>
            <a:off x="838200" y="1825625"/>
            <a:ext cx="10515600" cy="3059196"/>
          </a:xfrm>
        </p:spPr>
        <p:txBody>
          <a:bodyPr/>
          <a:lstStyle/>
          <a:p>
            <a:r>
              <a:rPr lang="en-US" dirty="0" smtClean="0"/>
              <a:t>Everyone has the same utility function, different opportunities to earn money. —&gt; DMU across people</a:t>
            </a:r>
          </a:p>
          <a:p>
            <a:endParaRPr lang="en-US" dirty="0"/>
          </a:p>
          <a:p>
            <a:r>
              <a:rPr lang="en-US" dirty="0" smtClean="0"/>
              <a:t>Everyone has the same opportunities to earn money, different utility functions. —&gt;Rich have a higher value for an additional dollar than poor</a:t>
            </a:r>
          </a:p>
          <a:p>
            <a:endParaRPr lang="en-US" dirty="0"/>
          </a:p>
        </p:txBody>
      </p:sp>
      <p:sp>
        <p:nvSpPr>
          <p:cNvPr id="4" name="TextBox 3"/>
          <p:cNvSpPr txBox="1"/>
          <p:nvPr/>
        </p:nvSpPr>
        <p:spPr>
          <a:xfrm>
            <a:off x="838200" y="5019758"/>
            <a:ext cx="10182726" cy="584775"/>
          </a:xfrm>
          <a:prstGeom prst="rect">
            <a:avLst/>
          </a:prstGeom>
          <a:noFill/>
        </p:spPr>
        <p:txBody>
          <a:bodyPr wrap="square" rtlCol="0">
            <a:spAutoFit/>
          </a:bodyPr>
          <a:lstStyle/>
          <a:p>
            <a:r>
              <a:rPr lang="en-US" sz="3200" smtClean="0"/>
              <a:t>That is why they are rich</a:t>
            </a:r>
            <a:endParaRPr lang="en-US" sz="3200"/>
          </a:p>
        </p:txBody>
      </p:sp>
    </p:spTree>
    <p:extLst>
      <p:ext uri="{BB962C8B-B14F-4D97-AF65-F5344CB8AC3E}">
        <p14:creationId xmlns:p14="http://schemas.microsoft.com/office/powerpoint/2010/main" val="147432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Cost of Redistribution</a:t>
            </a:r>
            <a:endParaRPr lang="en-US" dirty="0"/>
          </a:p>
        </p:txBody>
      </p:sp>
      <p:sp>
        <p:nvSpPr>
          <p:cNvPr id="3" name="Content Placeholder 2"/>
          <p:cNvSpPr>
            <a:spLocks noGrp="1"/>
          </p:cNvSpPr>
          <p:nvPr>
            <p:ph idx="1"/>
          </p:nvPr>
        </p:nvSpPr>
        <p:spPr/>
        <p:txBody>
          <a:bodyPr/>
          <a:lstStyle/>
          <a:p>
            <a:r>
              <a:rPr lang="en-US" dirty="0" smtClean="0"/>
              <a:t>Reduces the incentive to do productive things for both rich and poor, since earning an extra dollar only increases consumption by (say) $.80</a:t>
            </a:r>
          </a:p>
          <a:p>
            <a:endParaRPr lang="en-US" dirty="0"/>
          </a:p>
          <a:p>
            <a:r>
              <a:rPr lang="en-US" dirty="0" smtClean="0"/>
              <a:t>Rent Seeking more generally. Increases the incentive to:</a:t>
            </a:r>
          </a:p>
          <a:p>
            <a:pPr lvl="1"/>
            <a:r>
              <a:rPr lang="en-US" dirty="0" smtClean="0"/>
              <a:t>Lobby to increase or decrease redistribution</a:t>
            </a:r>
          </a:p>
          <a:p>
            <a:pPr lvl="1"/>
            <a:r>
              <a:rPr lang="en-US" dirty="0" smtClean="0"/>
              <a:t>Spend resources figuring out how to reduce your taxes</a:t>
            </a:r>
          </a:p>
          <a:p>
            <a:pPr lvl="1"/>
            <a:r>
              <a:rPr lang="en-US" dirty="0" smtClean="0"/>
              <a:t>Spend resources figuring out how to increase your subsidy</a:t>
            </a:r>
          </a:p>
          <a:p>
            <a:pPr lvl="1"/>
            <a:endParaRPr lang="en-US" dirty="0"/>
          </a:p>
          <a:p>
            <a:r>
              <a:rPr lang="en-US" dirty="0" smtClean="0"/>
              <a:t>How important that is depends on elasticity at both ends. How sensitive is the transfer you make or get to your efforts.</a:t>
            </a:r>
          </a:p>
          <a:p>
            <a:pPr lvl="1"/>
            <a:endParaRPr lang="en-US" dirty="0"/>
          </a:p>
        </p:txBody>
      </p:sp>
    </p:spTree>
    <p:extLst>
      <p:ext uri="{BB962C8B-B14F-4D97-AF65-F5344CB8AC3E}">
        <p14:creationId xmlns:p14="http://schemas.microsoft.com/office/powerpoint/2010/main" val="171493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For a Utilitarian</a:t>
            </a:r>
            <a:endParaRPr lang="en-US" dirty="0"/>
          </a:p>
        </p:txBody>
      </p:sp>
      <p:sp>
        <p:nvSpPr>
          <p:cNvPr id="3" name="Content Placeholder 2"/>
          <p:cNvSpPr>
            <a:spLocks noGrp="1"/>
          </p:cNvSpPr>
          <p:nvPr>
            <p:ph idx="1"/>
          </p:nvPr>
        </p:nvSpPr>
        <p:spPr/>
        <p:txBody>
          <a:bodyPr>
            <a:normAutofit/>
          </a:bodyPr>
          <a:lstStyle/>
          <a:p>
            <a:r>
              <a:rPr lang="en-US" sz="4000" dirty="0" smtClean="0"/>
              <a:t>Increase the amount of redistribution until the utility loss from the cost of an additional dollar redistributed </a:t>
            </a:r>
            <a:r>
              <a:rPr lang="en-US" sz="4000" smtClean="0"/>
              <a:t>just balances the utility gain due to DMU(I)</a:t>
            </a:r>
            <a:endParaRPr lang="en-US" sz="4000"/>
          </a:p>
        </p:txBody>
      </p:sp>
    </p:spTree>
    <p:extLst>
      <p:ext uri="{BB962C8B-B14F-4D97-AF65-F5344CB8AC3E}">
        <p14:creationId xmlns:p14="http://schemas.microsoft.com/office/powerpoint/2010/main" val="244963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dirty="0" smtClean="0"/>
              <a:t>Utilitarian Argument for </a:t>
            </a:r>
            <a:r>
              <a:rPr lang="en-US" smtClean="0"/>
              <a:t>Economically Efficient Law</a:t>
            </a:r>
            <a:endParaRPr lang="en-US"/>
          </a:p>
        </p:txBody>
      </p:sp>
      <p:sp>
        <p:nvSpPr>
          <p:cNvPr id="3" name="Content Placeholder 2"/>
          <p:cNvSpPr>
            <a:spLocks noGrp="1"/>
          </p:cNvSpPr>
          <p:nvPr>
            <p:ph idx="1"/>
          </p:nvPr>
        </p:nvSpPr>
        <p:spPr>
          <a:xfrm>
            <a:off x="0" y="1491916"/>
            <a:ext cx="12192000" cy="5366083"/>
          </a:xfrm>
        </p:spPr>
        <p:txBody>
          <a:bodyPr>
            <a:normAutofit/>
          </a:bodyPr>
          <a:lstStyle/>
          <a:p>
            <a:r>
              <a:rPr lang="en-US" sz="3200" dirty="0" smtClean="0"/>
              <a:t>Redistribute via tax and transfer to the optimal level as per the previous slide</a:t>
            </a:r>
          </a:p>
          <a:p>
            <a:r>
              <a:rPr lang="en-US" sz="3200" dirty="0" smtClean="0"/>
              <a:t>An inefficient legal rule designed to help the poor has the same costs as direct </a:t>
            </a:r>
            <a:r>
              <a:rPr lang="en-US" sz="3200" dirty="0" smtClean="0"/>
              <a:t>redistribution, which just cancel the utility gain</a:t>
            </a:r>
            <a:endParaRPr lang="en-US" sz="3200" dirty="0" smtClean="0"/>
          </a:p>
          <a:p>
            <a:r>
              <a:rPr lang="en-US" sz="3200" dirty="0" smtClean="0"/>
              <a:t>Plus an additional cost because it is economically inefficient—gains less than </a:t>
            </a:r>
            <a:r>
              <a:rPr lang="en-US" sz="3200" dirty="0" smtClean="0"/>
              <a:t>losses</a:t>
            </a:r>
            <a:endParaRPr lang="en-US" sz="3200" dirty="0" smtClean="0"/>
          </a:p>
        </p:txBody>
      </p:sp>
    </p:spTree>
    <p:extLst>
      <p:ext uri="{BB962C8B-B14F-4D97-AF65-F5344CB8AC3E}">
        <p14:creationId xmlns:p14="http://schemas.microsoft.com/office/powerpoint/2010/main" val="95114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Insurance, and all That</a:t>
            </a:r>
            <a:endParaRPr lang="en-US" dirty="0"/>
          </a:p>
        </p:txBody>
      </p:sp>
      <p:sp>
        <p:nvSpPr>
          <p:cNvPr id="3" name="Content Placeholder 2"/>
          <p:cNvSpPr>
            <a:spLocks noGrp="1"/>
          </p:cNvSpPr>
          <p:nvPr>
            <p:ph idx="1"/>
          </p:nvPr>
        </p:nvSpPr>
        <p:spPr>
          <a:xfrm>
            <a:off x="838200" y="1576639"/>
            <a:ext cx="10515600" cy="2505743"/>
          </a:xfrm>
        </p:spPr>
        <p:txBody>
          <a:bodyPr>
            <a:normAutofit lnSpcReduction="10000"/>
          </a:bodyPr>
          <a:lstStyle/>
          <a:p>
            <a:r>
              <a:rPr lang="en-US" dirty="0" smtClean="0"/>
              <a:t>Lots of legal rules allocate risk</a:t>
            </a:r>
          </a:p>
          <a:p>
            <a:r>
              <a:rPr lang="en-US" dirty="0" smtClean="0"/>
              <a:t>Insurance allocates risk, and does it by voluntary transactions</a:t>
            </a:r>
          </a:p>
          <a:p>
            <a:r>
              <a:rPr lang="en-US" dirty="0" smtClean="0"/>
              <a:t>If individuals are rational, and my choice mostly affects me </a:t>
            </a:r>
            <a:r>
              <a:rPr lang="mr-IN" dirty="0" smtClean="0"/>
              <a:t>…</a:t>
            </a:r>
            <a:endParaRPr lang="en-US" dirty="0" smtClean="0"/>
          </a:p>
          <a:p>
            <a:r>
              <a:rPr lang="en-US" dirty="0" smtClean="0"/>
              <a:t>Insurance should produce the right result</a:t>
            </a:r>
          </a:p>
          <a:p>
            <a:r>
              <a:rPr lang="en-US" dirty="0" smtClean="0"/>
              <a:t>Which helps us figure out how the law should allocate risk</a:t>
            </a:r>
          </a:p>
        </p:txBody>
      </p:sp>
    </p:spTree>
    <p:extLst>
      <p:ext uri="{BB962C8B-B14F-4D97-AF65-F5344CB8AC3E}">
        <p14:creationId xmlns:p14="http://schemas.microsoft.com/office/powerpoint/2010/main" val="2010545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Insure 100% Against All Risks?</a:t>
            </a:r>
            <a:endParaRPr lang="en-US" dirty="0"/>
          </a:p>
        </p:txBody>
      </p:sp>
      <p:sp>
        <p:nvSpPr>
          <p:cNvPr id="3" name="Content Placeholder 2"/>
          <p:cNvSpPr>
            <a:spLocks noGrp="1"/>
          </p:cNvSpPr>
          <p:nvPr>
            <p:ph idx="1"/>
          </p:nvPr>
        </p:nvSpPr>
        <p:spPr>
          <a:xfrm>
            <a:off x="838200" y="1825625"/>
            <a:ext cx="10515600" cy="1350712"/>
          </a:xfrm>
        </p:spPr>
        <p:txBody>
          <a:bodyPr>
            <a:normAutofit fontScale="77500" lnSpcReduction="20000"/>
          </a:bodyPr>
          <a:lstStyle/>
          <a:p>
            <a:r>
              <a:rPr lang="en-US" sz="4000" dirty="0" smtClean="0"/>
              <a:t>Cost of Insurance: Moral </a:t>
            </a:r>
            <a:r>
              <a:rPr lang="en-US" sz="4000" dirty="0" smtClean="0"/>
              <a:t>Hazard</a:t>
            </a:r>
          </a:p>
          <a:p>
            <a:r>
              <a:rPr lang="en-US" sz="4000" dirty="0" smtClean="0"/>
              <a:t>(Also rent, wages, cost of preventing fraud, </a:t>
            </a:r>
            <a:r>
              <a:rPr lang="mr-IN" sz="4000" dirty="0" smtClean="0"/>
              <a:t>…</a:t>
            </a:r>
            <a:r>
              <a:rPr lang="en-US" sz="4000" dirty="0" smtClean="0"/>
              <a:t>)</a:t>
            </a:r>
            <a:endParaRPr lang="en-US" sz="4000" dirty="0" smtClean="0"/>
          </a:p>
          <a:p>
            <a:r>
              <a:rPr lang="en-US" sz="4000" dirty="0" smtClean="0"/>
              <a:t>To balance against benefit from DMU(I)</a:t>
            </a:r>
          </a:p>
          <a:p>
            <a:endParaRPr lang="en-US" sz="4000" dirty="0"/>
          </a:p>
        </p:txBody>
      </p:sp>
    </p:spTree>
    <p:extLst>
      <p:ext uri="{BB962C8B-B14F-4D97-AF65-F5344CB8AC3E}">
        <p14:creationId xmlns:p14="http://schemas.microsoft.com/office/powerpoint/2010/main" val="177065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Moral Hazard</a:t>
            </a:r>
            <a:endParaRPr lang="en-US" dirty="0"/>
          </a:p>
        </p:txBody>
      </p:sp>
      <p:sp>
        <p:nvSpPr>
          <p:cNvPr id="3" name="Content Placeholder 2"/>
          <p:cNvSpPr>
            <a:spLocks noGrp="1"/>
          </p:cNvSpPr>
          <p:nvPr>
            <p:ph idx="1"/>
          </p:nvPr>
        </p:nvSpPr>
        <p:spPr>
          <a:xfrm>
            <a:off x="838200" y="1825625"/>
            <a:ext cx="10515600" cy="3372017"/>
          </a:xfrm>
        </p:spPr>
        <p:txBody>
          <a:bodyPr/>
          <a:lstStyle/>
          <a:p>
            <a:r>
              <a:rPr lang="en-US" dirty="0" smtClean="0"/>
              <a:t>Another example of the net cost due to an externality</a:t>
            </a:r>
          </a:p>
          <a:p>
            <a:r>
              <a:rPr lang="en-US" dirty="0" smtClean="0"/>
              <a:t>Once I am insured, my precautions partly benefit me, partly the insurance company</a:t>
            </a:r>
          </a:p>
          <a:p>
            <a:r>
              <a:rPr lang="en-US" dirty="0" smtClean="0"/>
              <a:t>So I take a less than optimal level of insurance—do not spend a dollar unless it saves me substantially more than a dollar</a:t>
            </a:r>
          </a:p>
          <a:p>
            <a:r>
              <a:rPr lang="en-US" dirty="0" smtClean="0"/>
              <a:t>The cost becomes very high if I am insured 100% against my factory burning down.</a:t>
            </a:r>
            <a:endParaRPr lang="en-US" dirty="0"/>
          </a:p>
        </p:txBody>
      </p:sp>
      <p:sp>
        <p:nvSpPr>
          <p:cNvPr id="4" name="TextBox 3"/>
          <p:cNvSpPr txBox="1"/>
          <p:nvPr/>
        </p:nvSpPr>
        <p:spPr>
          <a:xfrm>
            <a:off x="1058779" y="5462337"/>
            <a:ext cx="10295021" cy="707886"/>
          </a:xfrm>
          <a:prstGeom prst="rect">
            <a:avLst/>
          </a:prstGeom>
          <a:noFill/>
        </p:spPr>
        <p:txBody>
          <a:bodyPr wrap="square" rtlCol="0">
            <a:spAutoFit/>
          </a:bodyPr>
          <a:lstStyle/>
          <a:p>
            <a:r>
              <a:rPr lang="en-US" sz="4000" smtClean="0">
                <a:solidFill>
                  <a:srgbClr val="FF0000"/>
                </a:solidFill>
              </a:rPr>
              <a:t>Even higher at 150%</a:t>
            </a:r>
            <a:endParaRPr lang="en-US" sz="4000">
              <a:solidFill>
                <a:srgbClr val="FF0000"/>
              </a:solidFill>
            </a:endParaRPr>
          </a:p>
        </p:txBody>
      </p:sp>
    </p:spTree>
    <p:extLst>
      <p:ext uri="{BB962C8B-B14F-4D97-AF65-F5344CB8AC3E}">
        <p14:creationId xmlns:p14="http://schemas.microsoft.com/office/powerpoint/2010/main" val="127356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Co-insurance</a:t>
            </a:r>
            <a:endParaRPr lang="en-US" dirty="0"/>
          </a:p>
        </p:txBody>
      </p:sp>
      <p:sp>
        <p:nvSpPr>
          <p:cNvPr id="3" name="Content Placeholder 2"/>
          <p:cNvSpPr>
            <a:spLocks noGrp="1"/>
          </p:cNvSpPr>
          <p:nvPr>
            <p:ph idx="1"/>
          </p:nvPr>
        </p:nvSpPr>
        <p:spPr/>
        <p:txBody>
          <a:bodyPr/>
          <a:lstStyle/>
          <a:p>
            <a:r>
              <a:rPr lang="en-US" dirty="0" smtClean="0"/>
              <a:t>Consider a jointly caused risk</a:t>
            </a:r>
          </a:p>
          <a:p>
            <a:r>
              <a:rPr lang="en-US" dirty="0" smtClean="0"/>
              <a:t>I can take precautions, the insurance company can inspect and suggest or require precautions, it knows more about fire than I do</a:t>
            </a:r>
          </a:p>
          <a:p>
            <a:r>
              <a:rPr lang="en-US" dirty="0" smtClean="0"/>
              <a:t>With zero insurance, it has no incentive</a:t>
            </a:r>
          </a:p>
          <a:p>
            <a:r>
              <a:rPr lang="en-US" dirty="0" smtClean="0"/>
              <a:t>With 100% I have no incentive</a:t>
            </a:r>
          </a:p>
          <a:p>
            <a:r>
              <a:rPr lang="en-US" dirty="0" smtClean="0"/>
              <a:t>With 50%, we both have a less than ideal incentive</a:t>
            </a:r>
          </a:p>
          <a:p>
            <a:r>
              <a:rPr lang="en-US" dirty="0" smtClean="0"/>
              <a:t>But </a:t>
            </a:r>
            <a:r>
              <a:rPr lang="mr-IN" dirty="0" smtClean="0"/>
              <a:t>…</a:t>
            </a:r>
            <a:endParaRPr lang="en-US" dirty="0"/>
          </a:p>
        </p:txBody>
      </p:sp>
    </p:spTree>
    <p:extLst>
      <p:ext uri="{BB962C8B-B14F-4D97-AF65-F5344CB8AC3E}">
        <p14:creationId xmlns:p14="http://schemas.microsoft.com/office/powerpoint/2010/main" val="320117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326" y="2121736"/>
            <a:ext cx="10515600" cy="1325563"/>
          </a:xfrm>
        </p:spPr>
        <p:txBody>
          <a:bodyPr/>
          <a:lstStyle/>
          <a:p>
            <a:pPr algn="ctr"/>
            <a:r>
              <a:rPr lang="en-US" dirty="0" smtClean="0"/>
              <a:t>Questions on </a:t>
            </a:r>
            <a:r>
              <a:rPr lang="en-US" dirty="0" smtClean="0"/>
              <a:t>Tuesday Class</a:t>
            </a:r>
            <a:r>
              <a:rPr lang="en-US" dirty="0" smtClean="0"/>
              <a:t>?</a:t>
            </a:r>
            <a:endParaRPr lang="en-US" dirty="0"/>
          </a:p>
        </p:txBody>
      </p:sp>
    </p:spTree>
    <p:extLst>
      <p:ext uri="{BB962C8B-B14F-4D97-AF65-F5344CB8AC3E}">
        <p14:creationId xmlns:p14="http://schemas.microsoft.com/office/powerpoint/2010/main" val="128463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 will miss some precautions, but only the ones that are worth taking but not very worth taking—benefit less than twice cost</a:t>
            </a:r>
          </a:p>
          <a:p>
            <a:r>
              <a:rPr lang="en-US" dirty="0" smtClean="0"/>
              <a:t>They will miss precautions, but only </a:t>
            </a:r>
            <a:r>
              <a:rPr lang="mr-IN" dirty="0" smtClean="0"/>
              <a:t>…</a:t>
            </a:r>
            <a:endParaRPr lang="en-US" dirty="0" smtClean="0"/>
          </a:p>
          <a:p>
            <a:r>
              <a:rPr lang="en-US" dirty="0" smtClean="0"/>
              <a:t>So each of us misses the less important precautions</a:t>
            </a:r>
          </a:p>
          <a:p>
            <a:r>
              <a:rPr lang="en-US" dirty="0" smtClean="0"/>
              <a:t>Instead of one of us missing all, including the more important ones</a:t>
            </a:r>
            <a:endParaRPr lang="en-US" dirty="0"/>
          </a:p>
        </p:txBody>
      </p:sp>
      <p:sp>
        <p:nvSpPr>
          <p:cNvPr id="4" name="Title 1"/>
          <p:cNvSpPr>
            <a:spLocks noGrp="1"/>
          </p:cNvSpPr>
          <p:nvPr>
            <p:ph type="title"/>
          </p:nvPr>
        </p:nvSpPr>
        <p:spPr/>
        <p:txBody>
          <a:bodyPr/>
          <a:lstStyle/>
          <a:p>
            <a:r>
              <a:rPr lang="en-US" dirty="0" smtClean="0"/>
              <a:t>Co-insurance: The Second Order of Smalls</a:t>
            </a:r>
            <a:endParaRPr lang="en-US" dirty="0"/>
          </a:p>
        </p:txBody>
      </p:sp>
    </p:spTree>
    <p:extLst>
      <p:ext uri="{BB962C8B-B14F-4D97-AF65-F5344CB8AC3E}">
        <p14:creationId xmlns:p14="http://schemas.microsoft.com/office/powerpoint/2010/main" val="1668809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The Market for Lemons</a:t>
            </a:r>
            <a:endParaRPr lang="en-US" dirty="0"/>
          </a:p>
        </p:txBody>
      </p:sp>
      <p:sp>
        <p:nvSpPr>
          <p:cNvPr id="3" name="Content Placeholder 2"/>
          <p:cNvSpPr>
            <a:spLocks noGrp="1"/>
          </p:cNvSpPr>
          <p:nvPr>
            <p:ph idx="1"/>
          </p:nvPr>
        </p:nvSpPr>
        <p:spPr>
          <a:xfrm>
            <a:off x="312821" y="1690688"/>
            <a:ext cx="11879179" cy="5167311"/>
          </a:xfrm>
        </p:spPr>
        <p:txBody>
          <a:bodyPr>
            <a:normAutofit/>
          </a:bodyPr>
          <a:lstStyle/>
          <a:p>
            <a:r>
              <a:rPr lang="en-US" sz="3200" dirty="0" smtClean="0"/>
              <a:t>Half the used cars are cream puffs, half are lemons</a:t>
            </a:r>
          </a:p>
          <a:p>
            <a:r>
              <a:rPr lang="en-US" sz="3200" dirty="0" smtClean="0"/>
              <a:t>The seller knows which is car is, the buyer does not</a:t>
            </a:r>
          </a:p>
          <a:p>
            <a:r>
              <a:rPr lang="en-US" sz="3200" dirty="0" smtClean="0"/>
              <a:t>Buyers offer a price based on a 50/50 gamble, but </a:t>
            </a:r>
            <a:r>
              <a:rPr lang="mr-IN" sz="3200" dirty="0" smtClean="0"/>
              <a:t>…</a:t>
            </a:r>
            <a:endParaRPr lang="en-US" sz="3200" dirty="0" smtClean="0"/>
          </a:p>
          <a:p>
            <a:r>
              <a:rPr lang="en-US" sz="3200" dirty="0" smtClean="0"/>
              <a:t>At that price, all the lemons sell, some of the cream puffs don’t</a:t>
            </a:r>
          </a:p>
          <a:p>
            <a:r>
              <a:rPr lang="en-US" sz="3200" dirty="0" smtClean="0"/>
              <a:t>So the odds of getting a lemon are really more than 50%</a:t>
            </a:r>
          </a:p>
          <a:p>
            <a:r>
              <a:rPr lang="en-US" sz="3200" dirty="0" smtClean="0"/>
              <a:t>Buyers recognize that, so don’t offer a price based on 50/50</a:t>
            </a:r>
          </a:p>
          <a:p>
            <a:r>
              <a:rPr lang="en-US" sz="3200" dirty="0" smtClean="0"/>
              <a:t>And at the lower price, fewer owners of creampuffs are willing to sell</a:t>
            </a:r>
          </a:p>
          <a:p>
            <a:r>
              <a:rPr lang="en-US" sz="3200" dirty="0" smtClean="0"/>
              <a:t>In the limit, all lemons sell at a lemon price, no creampuffs sell</a:t>
            </a:r>
            <a:endParaRPr lang="en-US" sz="3200" dirty="0"/>
          </a:p>
        </p:txBody>
      </p:sp>
    </p:spTree>
    <p:extLst>
      <p:ext uri="{BB962C8B-B14F-4D97-AF65-F5344CB8AC3E}">
        <p14:creationId xmlns:p14="http://schemas.microsoft.com/office/powerpoint/2010/main" val="2024015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Can Knowing More Make Us Worse Off?</a:t>
            </a:r>
            <a:br>
              <a:rPr lang="en-US" dirty="0" smtClean="0"/>
            </a:br>
            <a:r>
              <a:rPr lang="en-US" dirty="0" smtClean="0"/>
              <a:t>Genetic Testing</a:t>
            </a:r>
            <a:endParaRPr lang="en-US" dirty="0"/>
          </a:p>
        </p:txBody>
      </p:sp>
      <p:sp>
        <p:nvSpPr>
          <p:cNvPr id="6" name="Title 1"/>
          <p:cNvSpPr txBox="1">
            <a:spLocks/>
          </p:cNvSpPr>
          <p:nvPr/>
        </p:nvSpPr>
        <p:spPr>
          <a:xfrm>
            <a:off x="564558" y="2018079"/>
            <a:ext cx="1126155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Genetic Testing Makes Genetic Risk Uninsurable</a:t>
            </a:r>
            <a:endParaRPr lang="en-US" dirty="0"/>
          </a:p>
        </p:txBody>
      </p:sp>
      <p:sp>
        <p:nvSpPr>
          <p:cNvPr id="7" name="Content Placeholder 2"/>
          <p:cNvSpPr>
            <a:spLocks noGrp="1"/>
          </p:cNvSpPr>
          <p:nvPr>
            <p:ph idx="1"/>
          </p:nvPr>
        </p:nvSpPr>
        <p:spPr>
          <a:xfrm>
            <a:off x="564558" y="3088792"/>
            <a:ext cx="10515600" cy="1110080"/>
          </a:xfrm>
        </p:spPr>
        <p:txBody>
          <a:bodyPr>
            <a:normAutofit/>
          </a:bodyPr>
          <a:lstStyle/>
          <a:p>
            <a:pPr marL="0" indent="0" algn="ctr">
              <a:buNone/>
            </a:pPr>
            <a:r>
              <a:rPr lang="en-US" sz="3600" dirty="0" smtClean="0"/>
              <a:t>You can’t make a bet after the dice have been rolled</a:t>
            </a:r>
            <a:endParaRPr lang="en-US" sz="3600" dirty="0"/>
          </a:p>
        </p:txBody>
      </p:sp>
      <p:sp>
        <p:nvSpPr>
          <p:cNvPr id="8" name="Content Placeholder 2"/>
          <p:cNvSpPr txBox="1">
            <a:spLocks/>
          </p:cNvSpPr>
          <p:nvPr/>
        </p:nvSpPr>
        <p:spPr>
          <a:xfrm>
            <a:off x="691243" y="4159505"/>
            <a:ext cx="10515600" cy="1110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600" dirty="0" smtClean="0"/>
              <a:t>The reason insurance is not a complete substitute for </a:t>
            </a:r>
            <a:r>
              <a:rPr lang="en-US" sz="3600" smtClean="0"/>
              <a:t>income redistribution</a:t>
            </a:r>
            <a:endParaRPr lang="en-US" sz="3600" dirty="0"/>
          </a:p>
        </p:txBody>
      </p:sp>
      <p:sp>
        <p:nvSpPr>
          <p:cNvPr id="9" name="Content Placeholder 2"/>
          <p:cNvSpPr txBox="1">
            <a:spLocks/>
          </p:cNvSpPr>
          <p:nvPr/>
        </p:nvSpPr>
        <p:spPr>
          <a:xfrm>
            <a:off x="691243" y="5530408"/>
            <a:ext cx="10515600" cy="1110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600" dirty="0" smtClean="0"/>
              <a:t>What about </a:t>
            </a:r>
            <a:r>
              <a:rPr lang="en-US" sz="3600" smtClean="0"/>
              <a:t>unemployment insurance?</a:t>
            </a:r>
            <a:endParaRPr lang="en-US" sz="3600" dirty="0"/>
          </a:p>
        </p:txBody>
      </p:sp>
    </p:spTree>
    <p:extLst>
      <p:ext uri="{BB962C8B-B14F-4D97-AF65-F5344CB8AC3E}">
        <p14:creationId xmlns:p14="http://schemas.microsoft.com/office/powerpoint/2010/main" val="168254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0"/>
            <a:ext cx="11309684" cy="1325563"/>
          </a:xfrm>
        </p:spPr>
        <p:txBody>
          <a:bodyPr/>
          <a:lstStyle/>
          <a:p>
            <a:r>
              <a:rPr lang="en-US" dirty="0" smtClean="0"/>
              <a:t>The Obamacare Mandate and </a:t>
            </a:r>
            <a:r>
              <a:rPr lang="en-US" smtClean="0"/>
              <a:t>Adverse Selection</a:t>
            </a:r>
            <a:endParaRPr lang="en-US"/>
          </a:p>
        </p:txBody>
      </p:sp>
      <p:sp>
        <p:nvSpPr>
          <p:cNvPr id="4" name="Content Placeholder 2"/>
          <p:cNvSpPr txBox="1">
            <a:spLocks/>
          </p:cNvSpPr>
          <p:nvPr/>
        </p:nvSpPr>
        <p:spPr>
          <a:xfrm>
            <a:off x="838198" y="1479027"/>
            <a:ext cx="10976811" cy="6497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One solution: Force everyone to buy</a:t>
            </a:r>
          </a:p>
        </p:txBody>
      </p:sp>
      <p:sp>
        <p:nvSpPr>
          <p:cNvPr id="5" name="Content Placeholder 2"/>
          <p:cNvSpPr txBox="1">
            <a:spLocks/>
          </p:cNvSpPr>
          <p:nvPr/>
        </p:nvSpPr>
        <p:spPr>
          <a:xfrm>
            <a:off x="838199" y="2703297"/>
            <a:ext cx="10976811" cy="11339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The other: Don’t create adverse selection by forbidding insurance companies </a:t>
            </a:r>
            <a:r>
              <a:rPr lang="en-US" smtClean="0"/>
              <a:t>from pricing on the basis of expected cost to them.</a:t>
            </a:r>
            <a:endParaRPr lang="en-US" dirty="0" smtClean="0"/>
          </a:p>
        </p:txBody>
      </p:sp>
      <p:sp>
        <p:nvSpPr>
          <p:cNvPr id="8" name="Content Placeholder 2"/>
          <p:cNvSpPr txBox="1">
            <a:spLocks/>
          </p:cNvSpPr>
          <p:nvPr/>
        </p:nvSpPr>
        <p:spPr>
          <a:xfrm>
            <a:off x="838198" y="3959124"/>
            <a:ext cx="10976811" cy="11339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Problem: The perceived unfairness of some people having large medical costs</a:t>
            </a:r>
            <a:endParaRPr lang="en-US" dirty="0" smtClean="0"/>
          </a:p>
        </p:txBody>
      </p:sp>
      <p:sp>
        <p:nvSpPr>
          <p:cNvPr id="9" name="Content Placeholder 2"/>
          <p:cNvSpPr txBox="1">
            <a:spLocks/>
          </p:cNvSpPr>
          <p:nvPr/>
        </p:nvSpPr>
        <p:spPr>
          <a:xfrm>
            <a:off x="838198" y="5093042"/>
            <a:ext cx="10976811" cy="11339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Solutions?</a:t>
            </a:r>
            <a:endParaRPr lang="en-US" dirty="0" smtClean="0"/>
          </a:p>
        </p:txBody>
      </p:sp>
    </p:spTree>
    <p:extLst>
      <p:ext uri="{BB962C8B-B14F-4D97-AF65-F5344CB8AC3E}">
        <p14:creationId xmlns:p14="http://schemas.microsoft.com/office/powerpoint/2010/main" val="98842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Problems at the end of the Chapter</a:t>
            </a:r>
            <a:endParaRPr lang="en-US" sz="4800" dirty="0"/>
          </a:p>
        </p:txBody>
      </p:sp>
      <p:sp>
        <p:nvSpPr>
          <p:cNvPr id="3" name="Content Placeholder 2"/>
          <p:cNvSpPr>
            <a:spLocks noGrp="1"/>
          </p:cNvSpPr>
          <p:nvPr>
            <p:ph idx="1"/>
          </p:nvPr>
        </p:nvSpPr>
        <p:spPr>
          <a:xfrm>
            <a:off x="838200" y="1825625"/>
            <a:ext cx="10515600" cy="2566761"/>
          </a:xfrm>
        </p:spPr>
        <p:txBody>
          <a:bodyPr>
            <a:normAutofit/>
          </a:bodyPr>
          <a:lstStyle/>
          <a:p>
            <a:r>
              <a:rPr lang="en-US" sz="4000" dirty="0">
                <a:latin typeface="Times New Roman" charset="0"/>
                <a:ea typeface="Times New Roman" charset="0"/>
                <a:cs typeface="Times New Roman" charset="0"/>
              </a:rPr>
              <a:t>Tenant’s property burns down</a:t>
            </a:r>
          </a:p>
          <a:p>
            <a:r>
              <a:rPr lang="en-US" sz="4000" dirty="0">
                <a:latin typeface="Times New Roman" charset="0"/>
                <a:ea typeface="Times New Roman" charset="0"/>
                <a:cs typeface="Times New Roman" charset="0"/>
              </a:rPr>
              <a:t>Land bought by fraud and resold</a:t>
            </a:r>
          </a:p>
          <a:p>
            <a:r>
              <a:rPr lang="en-US" sz="4000" dirty="0">
                <a:latin typeface="Times New Roman" charset="0"/>
                <a:ea typeface="Times New Roman" charset="0"/>
                <a:cs typeface="Times New Roman" charset="0"/>
              </a:rPr>
              <a:t>Land sold with forged </a:t>
            </a:r>
            <a:r>
              <a:rPr lang="en-US" sz="4000" dirty="0" smtClean="0">
                <a:latin typeface="Times New Roman" charset="0"/>
                <a:ea typeface="Times New Roman" charset="0"/>
                <a:cs typeface="Times New Roman" charset="0"/>
              </a:rPr>
              <a:t>deed</a:t>
            </a:r>
            <a:endParaRPr lang="en-US" sz="4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99536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326" y="2169862"/>
            <a:ext cx="10515600" cy="1325563"/>
          </a:xfrm>
        </p:spPr>
        <p:txBody>
          <a:bodyPr/>
          <a:lstStyle/>
          <a:p>
            <a:pPr algn="ctr"/>
            <a:r>
              <a:rPr lang="en-US" i="1" dirty="0" smtClean="0"/>
              <a:t>Ex Post-Ex Ante</a:t>
            </a:r>
            <a:r>
              <a:rPr lang="en-US" dirty="0" smtClean="0"/>
              <a:t>: Questions </a:t>
            </a:r>
            <a:r>
              <a:rPr lang="en-US" dirty="0" smtClean="0"/>
              <a:t>on Chapter </a:t>
            </a:r>
            <a:r>
              <a:rPr lang="en-US" dirty="0" smtClean="0"/>
              <a:t>7</a:t>
            </a:r>
            <a:endParaRPr lang="en-US" dirty="0"/>
          </a:p>
        </p:txBody>
      </p:sp>
    </p:spTree>
    <p:extLst>
      <p:ext uri="{BB962C8B-B14F-4D97-AF65-F5344CB8AC3E}">
        <p14:creationId xmlns:p14="http://schemas.microsoft.com/office/powerpoint/2010/main" val="643845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 Post/Ex Ante</a:t>
            </a:r>
            <a:r>
              <a:rPr lang="en-US" dirty="0" smtClean="0"/>
              <a:t>: The Idea</a:t>
            </a:r>
            <a:endParaRPr lang="en-US" dirty="0"/>
          </a:p>
        </p:txBody>
      </p:sp>
      <p:sp>
        <p:nvSpPr>
          <p:cNvPr id="3" name="Content Placeholder 2"/>
          <p:cNvSpPr>
            <a:spLocks noGrp="1"/>
          </p:cNvSpPr>
          <p:nvPr>
            <p:ph idx="1"/>
          </p:nvPr>
        </p:nvSpPr>
        <p:spPr>
          <a:xfrm>
            <a:off x="838200" y="1515380"/>
            <a:ext cx="10515600" cy="1521732"/>
          </a:xfrm>
        </p:spPr>
        <p:txBody>
          <a:bodyPr>
            <a:normAutofit/>
          </a:bodyPr>
          <a:lstStyle/>
          <a:p>
            <a:r>
              <a:rPr lang="en-US" sz="3200" dirty="0" smtClean="0"/>
              <a:t>In Ordinary Life</a:t>
            </a:r>
          </a:p>
          <a:p>
            <a:pPr lvl="1"/>
            <a:r>
              <a:rPr lang="en-US" sz="2800" dirty="0" smtClean="0"/>
              <a:t>Should I go home by 880 or local streets?</a:t>
            </a:r>
          </a:p>
          <a:p>
            <a:pPr lvl="1"/>
            <a:r>
              <a:rPr lang="en-US" sz="2800" dirty="0" smtClean="0"/>
              <a:t>Should I have bought that lottery ticket?</a:t>
            </a:r>
          </a:p>
        </p:txBody>
      </p:sp>
      <p:sp>
        <p:nvSpPr>
          <p:cNvPr id="4" name="Content Placeholder 2"/>
          <p:cNvSpPr txBox="1">
            <a:spLocks/>
          </p:cNvSpPr>
          <p:nvPr/>
        </p:nvSpPr>
        <p:spPr>
          <a:xfrm>
            <a:off x="838200" y="2955466"/>
            <a:ext cx="10515600" cy="5878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r>
              <a:rPr lang="en-US" sz="2800" dirty="0" smtClean="0"/>
              <a:t>Should you have gone to law </a:t>
            </a:r>
            <a:r>
              <a:rPr lang="en-US" sz="2800" smtClean="0"/>
              <a:t>school?</a:t>
            </a:r>
            <a:endParaRPr lang="en-US" sz="2800" dirty="0" smtClean="0"/>
          </a:p>
        </p:txBody>
      </p:sp>
      <p:sp>
        <p:nvSpPr>
          <p:cNvPr id="5" name="Content Placeholder 2"/>
          <p:cNvSpPr txBox="1">
            <a:spLocks/>
          </p:cNvSpPr>
          <p:nvPr/>
        </p:nvSpPr>
        <p:spPr>
          <a:xfrm>
            <a:off x="838200" y="5085658"/>
            <a:ext cx="10515600" cy="15217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200" dirty="0" smtClean="0"/>
              <a:t>In The Context of Law and incentives</a:t>
            </a:r>
          </a:p>
          <a:p>
            <a:pPr lvl="1"/>
            <a:r>
              <a:rPr lang="en-US" sz="2800" dirty="0" smtClean="0"/>
              <a:t>Do we punish bad outcomes, or</a:t>
            </a:r>
          </a:p>
          <a:p>
            <a:pPr lvl="1"/>
            <a:r>
              <a:rPr lang="en-US" sz="2800" dirty="0" smtClean="0"/>
              <a:t>Inputs that produce them?</a:t>
            </a:r>
            <a:endParaRPr lang="en-US" sz="2800" dirty="0" smtClean="0"/>
          </a:p>
        </p:txBody>
      </p:sp>
      <p:sp>
        <p:nvSpPr>
          <p:cNvPr id="6" name="Content Placeholder 2"/>
          <p:cNvSpPr txBox="1">
            <a:spLocks/>
          </p:cNvSpPr>
          <p:nvPr/>
        </p:nvSpPr>
        <p:spPr>
          <a:xfrm>
            <a:off x="838200" y="3563926"/>
            <a:ext cx="10515600" cy="15217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200" dirty="0" smtClean="0"/>
              <a:t>In Employment</a:t>
            </a:r>
          </a:p>
          <a:p>
            <a:pPr lvl="1"/>
            <a:r>
              <a:rPr lang="en-US" sz="2800" dirty="0" smtClean="0"/>
              <a:t>Do we pay salesmen by the hour?</a:t>
            </a:r>
          </a:p>
          <a:p>
            <a:pPr lvl="1"/>
            <a:r>
              <a:rPr lang="en-US" sz="2800" dirty="0" smtClean="0"/>
              <a:t>Or by a commission on each sale?</a:t>
            </a:r>
            <a:endParaRPr lang="en-US" sz="2800" dirty="0" smtClean="0"/>
          </a:p>
        </p:txBody>
      </p:sp>
    </p:spTree>
    <p:extLst>
      <p:ext uri="{BB962C8B-B14F-4D97-AF65-F5344CB8AC3E}">
        <p14:creationId xmlns:p14="http://schemas.microsoft.com/office/powerpoint/2010/main" val="153893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Punish Attempts?</a:t>
            </a:r>
            <a:endParaRPr lang="en-US" dirty="0"/>
          </a:p>
        </p:txBody>
      </p:sp>
      <p:sp>
        <p:nvSpPr>
          <p:cNvPr id="3" name="Content Placeholder 2"/>
          <p:cNvSpPr>
            <a:spLocks noGrp="1"/>
          </p:cNvSpPr>
          <p:nvPr>
            <p:ph idx="1"/>
          </p:nvPr>
        </p:nvSpPr>
        <p:spPr>
          <a:xfrm>
            <a:off x="838200" y="1646007"/>
            <a:ext cx="10515600" cy="1946275"/>
          </a:xfrm>
        </p:spPr>
        <p:txBody>
          <a:bodyPr>
            <a:normAutofit/>
          </a:bodyPr>
          <a:lstStyle/>
          <a:p>
            <a:r>
              <a:rPr lang="en-US" sz="3600" dirty="0"/>
              <a:t>Why are you arresting me? The bullet hit the tree.</a:t>
            </a:r>
          </a:p>
          <a:p>
            <a:r>
              <a:rPr lang="en-US" sz="3600" dirty="0" smtClean="0"/>
              <a:t>The man I was shooting at is fine</a:t>
            </a:r>
          </a:p>
          <a:p>
            <a:r>
              <a:rPr lang="en-US" sz="3600" dirty="0" smtClean="0"/>
              <a:t>The tree is fine</a:t>
            </a:r>
          </a:p>
        </p:txBody>
      </p:sp>
      <p:sp>
        <p:nvSpPr>
          <p:cNvPr id="5" name="Content Placeholder 2"/>
          <p:cNvSpPr txBox="1">
            <a:spLocks/>
          </p:cNvSpPr>
          <p:nvPr/>
        </p:nvSpPr>
        <p:spPr>
          <a:xfrm>
            <a:off x="838200" y="3678231"/>
            <a:ext cx="10515600" cy="194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To stack an ex ante punishment on an ex post punishment</a:t>
            </a:r>
          </a:p>
          <a:p>
            <a:r>
              <a:rPr lang="en-US" sz="3600" dirty="0" smtClean="0"/>
              <a:t>Why?</a:t>
            </a:r>
          </a:p>
        </p:txBody>
      </p:sp>
      <p:sp>
        <p:nvSpPr>
          <p:cNvPr id="6" name="Content Placeholder 2"/>
          <p:cNvSpPr txBox="1">
            <a:spLocks/>
          </p:cNvSpPr>
          <p:nvPr/>
        </p:nvSpPr>
        <p:spPr>
          <a:xfrm>
            <a:off x="838200" y="5664641"/>
            <a:ext cx="10515600" cy="11933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Because we are not willing to impose an adequate ex </a:t>
            </a:r>
            <a:r>
              <a:rPr lang="en-US" sz="3600" smtClean="0"/>
              <a:t>post punishment</a:t>
            </a:r>
            <a:endParaRPr lang="en-US" sz="3600" dirty="0" smtClean="0"/>
          </a:p>
        </p:txBody>
      </p:sp>
    </p:spTree>
    <p:extLst>
      <p:ext uri="{BB962C8B-B14F-4D97-AF65-F5344CB8AC3E}">
        <p14:creationId xmlns:p14="http://schemas.microsoft.com/office/powerpoint/2010/main" val="17316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Digression: The Athenian Rule</a:t>
            </a:r>
            <a:endParaRPr lang="en-US" dirty="0"/>
          </a:p>
        </p:txBody>
      </p:sp>
      <p:sp>
        <p:nvSpPr>
          <p:cNvPr id="3" name="Content Placeholder 2"/>
          <p:cNvSpPr>
            <a:spLocks noGrp="1"/>
          </p:cNvSpPr>
          <p:nvPr>
            <p:ph idx="1"/>
          </p:nvPr>
        </p:nvSpPr>
        <p:spPr>
          <a:xfrm>
            <a:off x="838200" y="1825625"/>
            <a:ext cx="10515600" cy="3089275"/>
          </a:xfrm>
        </p:spPr>
        <p:txBody>
          <a:bodyPr>
            <a:noAutofit/>
          </a:bodyPr>
          <a:lstStyle/>
          <a:p>
            <a:r>
              <a:rPr lang="en-US" sz="3200" dirty="0">
                <a:latin typeface="Times New Roman" charset="0"/>
                <a:ea typeface="Times New Roman" charset="0"/>
                <a:cs typeface="Times New Roman" charset="0"/>
              </a:rPr>
              <a:t>Suing an innocent person imposes a risk on </a:t>
            </a:r>
            <a:r>
              <a:rPr lang="en-US" sz="3200" dirty="0" smtClean="0">
                <a:latin typeface="Times New Roman" charset="0"/>
                <a:ea typeface="Times New Roman" charset="0"/>
                <a:cs typeface="Times New Roman" charset="0"/>
              </a:rPr>
              <a:t>him</a:t>
            </a:r>
          </a:p>
          <a:p>
            <a:pPr lvl="1"/>
            <a:r>
              <a:rPr lang="en-US" sz="2800" dirty="0" smtClean="0">
                <a:latin typeface="Times New Roman" charset="0"/>
                <a:ea typeface="Times New Roman" charset="0"/>
                <a:cs typeface="Times New Roman" charset="0"/>
              </a:rPr>
              <a:t>Because courts make mistakes</a:t>
            </a:r>
          </a:p>
          <a:p>
            <a:pPr lvl="1"/>
            <a:r>
              <a:rPr lang="en-US" sz="2800" dirty="0" smtClean="0">
                <a:latin typeface="Times New Roman" charset="0"/>
                <a:ea typeface="Times New Roman" charset="0"/>
                <a:cs typeface="Times New Roman" charset="0"/>
              </a:rPr>
              <a:t>So he might be found liable even though he is not</a:t>
            </a:r>
            <a:endParaRPr lang="en-US" sz="2800" dirty="0">
              <a:latin typeface="Times New Roman" charset="0"/>
              <a:ea typeface="Times New Roman" charset="0"/>
              <a:cs typeface="Times New Roman" charset="0"/>
            </a:endParaRPr>
          </a:p>
          <a:p>
            <a:r>
              <a:rPr lang="en-US" sz="3200" dirty="0">
                <a:latin typeface="Times New Roman" charset="0"/>
                <a:ea typeface="Times New Roman" charset="0"/>
                <a:cs typeface="Times New Roman" charset="0"/>
              </a:rPr>
              <a:t>If he is acquitted that risk does not eventuate, but …</a:t>
            </a:r>
          </a:p>
          <a:p>
            <a:r>
              <a:rPr lang="en-US" sz="3200" dirty="0">
                <a:latin typeface="Times New Roman" charset="0"/>
                <a:ea typeface="Times New Roman" charset="0"/>
                <a:cs typeface="Times New Roman" charset="0"/>
              </a:rPr>
              <a:t>That’s when we “know” he was </a:t>
            </a:r>
            <a:r>
              <a:rPr lang="en-US" sz="3200" dirty="0" smtClean="0">
                <a:latin typeface="Times New Roman" charset="0"/>
                <a:ea typeface="Times New Roman" charset="0"/>
                <a:cs typeface="Times New Roman" charset="0"/>
              </a:rPr>
              <a:t>innocent</a:t>
            </a:r>
          </a:p>
          <a:p>
            <a:r>
              <a:rPr lang="en-US" sz="3200" dirty="0" smtClean="0">
                <a:latin typeface="Times New Roman" charset="0"/>
                <a:ea typeface="Times New Roman" charset="0"/>
                <a:cs typeface="Times New Roman" charset="0"/>
              </a:rPr>
              <a:t>So make the losing plaintiff owe damages to the defendant</a:t>
            </a:r>
          </a:p>
        </p:txBody>
      </p:sp>
      <p:sp>
        <p:nvSpPr>
          <p:cNvPr id="4" name="Content Placeholder 2"/>
          <p:cNvSpPr txBox="1">
            <a:spLocks/>
          </p:cNvSpPr>
          <p:nvPr/>
        </p:nvSpPr>
        <p:spPr>
          <a:xfrm>
            <a:off x="838200" y="5486400"/>
            <a:ext cx="10515600" cy="898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200" dirty="0" smtClean="0">
                <a:latin typeface="Times New Roman" charset="0"/>
                <a:ea typeface="Times New Roman" charset="0"/>
                <a:cs typeface="Times New Roman" charset="0"/>
              </a:rPr>
              <a:t>Consider it as a solution to the “Patent Troll” problem</a:t>
            </a:r>
            <a:endParaRPr lang="en-US" sz="32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125065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r>
              <a:rPr lang="en-US" i="1" dirty="0" smtClean="0"/>
              <a:t>Ex-Post</a:t>
            </a:r>
            <a:r>
              <a:rPr lang="en-US" dirty="0" smtClean="0"/>
              <a:t> Punishment</a:t>
            </a:r>
            <a:endParaRPr lang="en-US" dirty="0"/>
          </a:p>
        </p:txBody>
      </p:sp>
      <p:sp>
        <p:nvSpPr>
          <p:cNvPr id="3" name="Content Placeholder 2"/>
          <p:cNvSpPr>
            <a:spLocks noGrp="1"/>
          </p:cNvSpPr>
          <p:nvPr>
            <p:ph idx="1"/>
          </p:nvPr>
        </p:nvSpPr>
        <p:spPr>
          <a:xfrm>
            <a:off x="838200" y="1825624"/>
            <a:ext cx="11353800" cy="4640489"/>
          </a:xfrm>
        </p:spPr>
        <p:txBody>
          <a:bodyPr>
            <a:normAutofit/>
          </a:bodyPr>
          <a:lstStyle/>
          <a:p>
            <a:r>
              <a:rPr lang="en-US" sz="3200" dirty="0" smtClean="0">
                <a:latin typeface="Times New Roman" charset="0"/>
                <a:ea typeface="Times New Roman" charset="0"/>
                <a:cs typeface="Times New Roman" charset="0"/>
              </a:rPr>
              <a:t>Exploits </a:t>
            </a:r>
            <a:r>
              <a:rPr lang="en-US" sz="3200" dirty="0">
                <a:latin typeface="Times New Roman" charset="0"/>
                <a:ea typeface="Times New Roman" charset="0"/>
                <a:cs typeface="Times New Roman" charset="0"/>
              </a:rPr>
              <a:t>actors private </a:t>
            </a:r>
            <a:r>
              <a:rPr lang="en-US" sz="3200" dirty="0" smtClean="0">
                <a:latin typeface="Times New Roman" charset="0"/>
                <a:ea typeface="Times New Roman" charset="0"/>
                <a:cs typeface="Times New Roman" charset="0"/>
              </a:rPr>
              <a:t>information</a:t>
            </a:r>
          </a:p>
          <a:p>
            <a:pPr lvl="1"/>
            <a:r>
              <a:rPr lang="en-US" sz="2800" dirty="0" smtClean="0">
                <a:latin typeface="Times New Roman" charset="0"/>
                <a:ea typeface="Times New Roman" charset="0"/>
                <a:cs typeface="Times New Roman" charset="0"/>
              </a:rPr>
              <a:t>I can monitor myself at no cost</a:t>
            </a:r>
          </a:p>
          <a:p>
            <a:pPr lvl="1"/>
            <a:r>
              <a:rPr lang="en-US" sz="2800" dirty="0" smtClean="0">
                <a:latin typeface="Times New Roman" charset="0"/>
                <a:ea typeface="Times New Roman" charset="0"/>
                <a:cs typeface="Times New Roman" charset="0"/>
              </a:rPr>
              <a:t>And can see and know things the external regulator cannot</a:t>
            </a:r>
          </a:p>
          <a:p>
            <a:pPr lvl="1"/>
            <a:r>
              <a:rPr lang="en-US" sz="2800" dirty="0" smtClean="0">
                <a:latin typeface="Times New Roman" charset="0"/>
                <a:ea typeface="Times New Roman" charset="0"/>
                <a:cs typeface="Times New Roman" charset="0"/>
              </a:rPr>
              <a:t>Rather like the advantage of an effluent fee over regulation</a:t>
            </a:r>
          </a:p>
          <a:p>
            <a:pPr lvl="1"/>
            <a:r>
              <a:rPr lang="en-US" sz="2800" dirty="0" smtClean="0">
                <a:latin typeface="Times New Roman" charset="0"/>
                <a:ea typeface="Times New Roman" charset="0"/>
                <a:cs typeface="Times New Roman" charset="0"/>
              </a:rPr>
              <a:t>Which is also an ex-post punishment</a:t>
            </a:r>
            <a:endParaRPr lang="en-US" sz="2800" dirty="0">
              <a:latin typeface="Times New Roman" charset="0"/>
              <a:ea typeface="Times New Roman" charset="0"/>
              <a:cs typeface="Times New Roman" charset="0"/>
            </a:endParaRPr>
          </a:p>
          <a:p>
            <a:r>
              <a:rPr lang="en-US" sz="3200" dirty="0" smtClean="0">
                <a:latin typeface="Times New Roman" charset="0"/>
                <a:ea typeface="Times New Roman" charset="0"/>
                <a:cs typeface="Times New Roman" charset="0"/>
              </a:rPr>
              <a:t>Court </a:t>
            </a:r>
            <a:r>
              <a:rPr lang="en-US" sz="3200" dirty="0">
                <a:latin typeface="Times New Roman" charset="0"/>
                <a:ea typeface="Times New Roman" charset="0"/>
                <a:cs typeface="Times New Roman" charset="0"/>
              </a:rPr>
              <a:t>can observe damage instead of guesstimating p and damage</a:t>
            </a:r>
          </a:p>
          <a:p>
            <a:r>
              <a:rPr lang="en-US" sz="3200" dirty="0" smtClean="0">
                <a:latin typeface="Times New Roman" charset="0"/>
                <a:ea typeface="Times New Roman" charset="0"/>
                <a:cs typeface="Times New Roman" charset="0"/>
              </a:rPr>
              <a:t>Probably </a:t>
            </a:r>
            <a:r>
              <a:rPr lang="en-US" sz="3200" dirty="0">
                <a:latin typeface="Times New Roman" charset="0"/>
                <a:ea typeface="Times New Roman" charset="0"/>
                <a:cs typeface="Times New Roman" charset="0"/>
              </a:rPr>
              <a:t>lower enforcement costs</a:t>
            </a:r>
          </a:p>
          <a:p>
            <a:pPr lvl="1"/>
            <a:r>
              <a:rPr lang="en-US" sz="2800" dirty="0">
                <a:latin typeface="Times New Roman" charset="0"/>
                <a:ea typeface="Times New Roman" charset="0"/>
                <a:cs typeface="Times New Roman" charset="0"/>
              </a:rPr>
              <a:t>easier to spot crashes than </a:t>
            </a:r>
            <a:r>
              <a:rPr lang="en-US" sz="2800" dirty="0" smtClean="0">
                <a:latin typeface="Times New Roman" charset="0"/>
                <a:ea typeface="Times New Roman" charset="0"/>
                <a:cs typeface="Times New Roman" charset="0"/>
              </a:rPr>
              <a:t>speeders</a:t>
            </a:r>
          </a:p>
          <a:p>
            <a:pPr lvl="1"/>
            <a:r>
              <a:rPr lang="en-US" sz="2800" dirty="0" smtClean="0">
                <a:latin typeface="Times New Roman" charset="0"/>
                <a:ea typeface="Times New Roman" charset="0"/>
                <a:cs typeface="Times New Roman" charset="0"/>
              </a:rPr>
              <a:t>and </a:t>
            </a:r>
            <a:r>
              <a:rPr lang="en-US" sz="2800" dirty="0">
                <a:latin typeface="Times New Roman" charset="0"/>
                <a:ea typeface="Times New Roman" charset="0"/>
                <a:cs typeface="Times New Roman" charset="0"/>
              </a:rPr>
              <a:t>a lot fewer of </a:t>
            </a:r>
            <a:r>
              <a:rPr lang="en-US" sz="2800" dirty="0" smtClean="0">
                <a:latin typeface="Times New Roman" charset="0"/>
                <a:ea typeface="Times New Roman" charset="0"/>
                <a:cs typeface="Times New Roman" charset="0"/>
              </a:rPr>
              <a:t>them</a:t>
            </a:r>
            <a:endParaRPr lang="en-US" sz="2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42590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Senses of Utility</a:t>
            </a:r>
            <a:endParaRPr lang="en-US" dirty="0"/>
          </a:p>
        </p:txBody>
      </p:sp>
      <p:sp>
        <p:nvSpPr>
          <p:cNvPr id="3" name="Content Placeholder 2"/>
          <p:cNvSpPr>
            <a:spLocks noGrp="1"/>
          </p:cNvSpPr>
          <p:nvPr>
            <p:ph idx="1"/>
          </p:nvPr>
        </p:nvSpPr>
        <p:spPr>
          <a:xfrm>
            <a:off x="2642936" y="1970004"/>
            <a:ext cx="7968916" cy="4351338"/>
          </a:xfrm>
        </p:spPr>
        <p:txBody>
          <a:bodyPr>
            <a:normAutofit/>
          </a:bodyPr>
          <a:lstStyle/>
          <a:p>
            <a:r>
              <a:rPr lang="en-US" sz="3600" dirty="0" smtClean="0"/>
              <a:t>Philosopher’s Sense (Bentham)</a:t>
            </a:r>
          </a:p>
          <a:p>
            <a:pPr lvl="1"/>
            <a:r>
              <a:rPr lang="en-US" sz="3200" dirty="0" smtClean="0"/>
              <a:t>How happy it makes me feel</a:t>
            </a:r>
          </a:p>
          <a:p>
            <a:pPr lvl="1"/>
            <a:r>
              <a:rPr lang="en-US" sz="3200" dirty="0" smtClean="0"/>
              <a:t>Only “happy” is too simple</a:t>
            </a:r>
          </a:p>
          <a:p>
            <a:pPr lvl="1"/>
            <a:r>
              <a:rPr lang="en-US" sz="3200" dirty="0" smtClean="0"/>
              <a:t>How much I get what I value</a:t>
            </a:r>
          </a:p>
          <a:p>
            <a:pPr lvl="1"/>
            <a:r>
              <a:rPr lang="en-US" sz="3200" dirty="0" smtClean="0"/>
              <a:t>What </a:t>
            </a:r>
            <a:r>
              <a:rPr lang="en-US" sz="3200" dirty="0" err="1" smtClean="0"/>
              <a:t>utilitarians</a:t>
            </a:r>
            <a:r>
              <a:rPr lang="en-US" sz="3200" dirty="0" smtClean="0"/>
              <a:t> want to maximize</a:t>
            </a:r>
          </a:p>
          <a:p>
            <a:r>
              <a:rPr lang="en-US" sz="3600" dirty="0" smtClean="0"/>
              <a:t>Economist’s sense</a:t>
            </a:r>
          </a:p>
          <a:p>
            <a:pPr lvl="1"/>
            <a:r>
              <a:rPr lang="en-US" sz="3200" dirty="0" smtClean="0"/>
              <a:t>What I prefer</a:t>
            </a:r>
          </a:p>
          <a:p>
            <a:pPr lvl="1"/>
            <a:r>
              <a:rPr lang="en-US" sz="3200" dirty="0" smtClean="0"/>
              <a:t>As shown by what I choose</a:t>
            </a:r>
            <a:endParaRPr lang="en-US" sz="3200" dirty="0"/>
          </a:p>
        </p:txBody>
      </p:sp>
    </p:spTree>
    <p:extLst>
      <p:ext uri="{BB962C8B-B14F-4D97-AF65-F5344CB8AC3E}">
        <p14:creationId xmlns:p14="http://schemas.microsoft.com/office/powerpoint/2010/main" val="944704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a:t>
            </a:r>
            <a:r>
              <a:rPr lang="en-US" i="1" dirty="0" smtClean="0"/>
              <a:t>Ex-Post</a:t>
            </a:r>
            <a:r>
              <a:rPr lang="en-US" dirty="0" smtClean="0"/>
              <a:t> Punishment</a:t>
            </a:r>
            <a:endParaRPr lang="en-US" dirty="0"/>
          </a:p>
        </p:txBody>
      </p:sp>
      <p:sp>
        <p:nvSpPr>
          <p:cNvPr id="3" name="Content Placeholder 2"/>
          <p:cNvSpPr>
            <a:spLocks noGrp="1"/>
          </p:cNvSpPr>
          <p:nvPr>
            <p:ph idx="1"/>
          </p:nvPr>
        </p:nvSpPr>
        <p:spPr>
          <a:xfrm>
            <a:off x="838200" y="1825625"/>
            <a:ext cx="10515600" cy="721632"/>
          </a:xfrm>
        </p:spPr>
        <p:txBody>
          <a:bodyPr>
            <a:normAutofit/>
          </a:bodyPr>
          <a:lstStyle/>
          <a:p>
            <a:r>
              <a:rPr lang="en-US" sz="3600" dirty="0" smtClean="0"/>
              <a:t>We want to prevent, </a:t>
            </a:r>
            <a:r>
              <a:rPr lang="en-US" sz="3600" smtClean="0"/>
              <a:t>not punish</a:t>
            </a:r>
            <a:r>
              <a:rPr lang="en-US" sz="3600" dirty="0" smtClean="0"/>
              <a:t>?</a:t>
            </a:r>
            <a:endParaRPr lang="en-US" sz="3600" dirty="0"/>
          </a:p>
        </p:txBody>
      </p:sp>
      <p:sp>
        <p:nvSpPr>
          <p:cNvPr id="4" name="Content Placeholder 2"/>
          <p:cNvSpPr txBox="1">
            <a:spLocks/>
          </p:cNvSpPr>
          <p:nvPr/>
        </p:nvSpPr>
        <p:spPr>
          <a:xfrm>
            <a:off x="838200" y="1862589"/>
            <a:ext cx="10515600" cy="721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smtClean="0"/>
              <a:t>Wrong. </a:t>
            </a:r>
            <a:r>
              <a:rPr lang="en-US" sz="3600" dirty="0" smtClean="0"/>
              <a:t>Punishment prevents by deterrence</a:t>
            </a:r>
            <a:endParaRPr lang="en-US" sz="3600" dirty="0"/>
          </a:p>
        </p:txBody>
      </p:sp>
      <p:sp>
        <p:nvSpPr>
          <p:cNvPr id="5" name="Content Placeholder 2"/>
          <p:cNvSpPr txBox="1">
            <a:spLocks/>
          </p:cNvSpPr>
          <p:nvPr/>
        </p:nvSpPr>
        <p:spPr>
          <a:xfrm>
            <a:off x="838200" y="3102764"/>
            <a:ext cx="10869386" cy="21839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Ex-post requires large punishment with low probability</a:t>
            </a:r>
          </a:p>
          <a:p>
            <a:pPr lvl="1"/>
            <a:r>
              <a:rPr lang="en-US" sz="3200" dirty="0" smtClean="0"/>
              <a:t>People are risk averse</a:t>
            </a:r>
          </a:p>
          <a:p>
            <a:pPr lvl="1"/>
            <a:r>
              <a:rPr lang="en-US" sz="3200" dirty="0" smtClean="0"/>
              <a:t>And may be judgement proof</a:t>
            </a:r>
          </a:p>
          <a:p>
            <a:pPr lvl="1"/>
            <a:r>
              <a:rPr lang="en-US" sz="3200" dirty="0" smtClean="0"/>
              <a:t>And non-monetary payments are inefficient</a:t>
            </a:r>
            <a:endParaRPr lang="en-US" sz="3200" dirty="0"/>
          </a:p>
        </p:txBody>
      </p:sp>
      <p:sp>
        <p:nvSpPr>
          <p:cNvPr id="6" name="Content Placeholder 2"/>
          <p:cNvSpPr txBox="1">
            <a:spLocks/>
          </p:cNvSpPr>
          <p:nvPr/>
        </p:nvSpPr>
        <p:spPr>
          <a:xfrm>
            <a:off x="838200" y="5805257"/>
            <a:ext cx="10706100" cy="893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But there is an organ shortage </a:t>
            </a:r>
            <a:r>
              <a:rPr lang="mr-IN" sz="3600" dirty="0" smtClean="0"/>
              <a:t>…</a:t>
            </a:r>
            <a:r>
              <a:rPr lang="en-US" sz="3600" dirty="0" smtClean="0"/>
              <a:t> (We will return to this)</a:t>
            </a:r>
            <a:endParaRPr lang="en-US" sz="3600" dirty="0"/>
          </a:p>
        </p:txBody>
      </p:sp>
    </p:spTree>
    <p:extLst>
      <p:ext uri="{BB962C8B-B14F-4D97-AF65-F5344CB8AC3E}">
        <p14:creationId xmlns:p14="http://schemas.microsoft.com/office/powerpoint/2010/main" val="164180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29" y="365125"/>
            <a:ext cx="11005457" cy="1325563"/>
          </a:xfrm>
        </p:spPr>
        <p:txBody>
          <a:bodyPr/>
          <a:lstStyle/>
          <a:p>
            <a:r>
              <a:rPr lang="en-US" dirty="0" smtClean="0"/>
              <a:t>Why There Should Not Be Pure </a:t>
            </a:r>
            <a:r>
              <a:rPr lang="en-US" i="1" dirty="0" smtClean="0"/>
              <a:t>Ex-Ante</a:t>
            </a:r>
            <a:r>
              <a:rPr lang="en-US" dirty="0" smtClean="0"/>
              <a:t> Systems</a:t>
            </a:r>
            <a:endParaRPr lang="en-US" dirty="0"/>
          </a:p>
        </p:txBody>
      </p:sp>
      <p:sp>
        <p:nvSpPr>
          <p:cNvPr id="3" name="Content Placeholder 2"/>
          <p:cNvSpPr>
            <a:spLocks noGrp="1"/>
          </p:cNvSpPr>
          <p:nvPr>
            <p:ph idx="1"/>
          </p:nvPr>
        </p:nvSpPr>
        <p:spPr/>
        <p:txBody>
          <a:bodyPr>
            <a:normAutofit/>
          </a:bodyPr>
          <a:lstStyle/>
          <a:p>
            <a:r>
              <a:rPr lang="en-US" sz="3600" dirty="0" smtClean="0"/>
              <a:t>A Small ex-post punishment does not have the problems of ex-post</a:t>
            </a:r>
          </a:p>
          <a:p>
            <a:r>
              <a:rPr lang="en-US" sz="3600" dirty="0" smtClean="0"/>
              <a:t>Does have the advantages</a:t>
            </a:r>
          </a:p>
          <a:p>
            <a:r>
              <a:rPr lang="en-US" sz="3600" dirty="0" smtClean="0"/>
              <a:t>So why not always supplement ex-ante with ex-post?</a:t>
            </a:r>
          </a:p>
          <a:p>
            <a:r>
              <a:rPr lang="en-US" sz="3600" dirty="0" smtClean="0"/>
              <a:t>Are there any counter-examples?</a:t>
            </a:r>
            <a:endParaRPr lang="en-US" sz="3600" dirty="0"/>
          </a:p>
        </p:txBody>
      </p:sp>
    </p:spTree>
    <p:extLst>
      <p:ext uri="{BB962C8B-B14F-4D97-AF65-F5344CB8AC3E}">
        <p14:creationId xmlns:p14="http://schemas.microsoft.com/office/powerpoint/2010/main" val="3354105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 Post </a:t>
            </a:r>
            <a:r>
              <a:rPr lang="en-US" dirty="0" smtClean="0"/>
              <a:t>+ Insurance Could Provide a Market Mechanism to Generate </a:t>
            </a:r>
            <a:r>
              <a:rPr lang="en-US" i="1" dirty="0" smtClean="0"/>
              <a:t>Ex-Ante</a:t>
            </a:r>
            <a:r>
              <a:rPr lang="en-US" dirty="0" smtClean="0"/>
              <a:t> Rules</a:t>
            </a:r>
            <a:endParaRPr lang="en-US" dirty="0"/>
          </a:p>
        </p:txBody>
      </p:sp>
      <p:sp>
        <p:nvSpPr>
          <p:cNvPr id="3" name="Content Placeholder 2"/>
          <p:cNvSpPr>
            <a:spLocks noGrp="1"/>
          </p:cNvSpPr>
          <p:nvPr>
            <p:ph idx="1"/>
          </p:nvPr>
        </p:nvSpPr>
        <p:spPr>
          <a:xfrm>
            <a:off x="838200" y="1972582"/>
            <a:ext cx="11000014" cy="4885418"/>
          </a:xfrm>
        </p:spPr>
        <p:txBody>
          <a:bodyPr>
            <a:noAutofit/>
          </a:bodyPr>
          <a:lstStyle/>
          <a:p>
            <a:r>
              <a:rPr lang="en-US" sz="3200" dirty="0" smtClean="0"/>
              <a:t>To drive, I require adequate liability insurance</a:t>
            </a:r>
          </a:p>
          <a:p>
            <a:r>
              <a:rPr lang="en-US" sz="3200" dirty="0" smtClean="0"/>
              <a:t>The insurance company can set any rules it wants as a condition</a:t>
            </a:r>
          </a:p>
          <a:p>
            <a:r>
              <a:rPr lang="en-US" sz="3200" dirty="0" smtClean="0"/>
              <a:t>So makes the optimal tradeoff between risk aversion and moral hazard</a:t>
            </a:r>
          </a:p>
          <a:p>
            <a:r>
              <a:rPr lang="en-US" sz="3200" dirty="0" smtClean="0"/>
              <a:t>How do we enforce the rules?</a:t>
            </a:r>
          </a:p>
          <a:p>
            <a:r>
              <a:rPr lang="en-US" sz="3200" dirty="0" smtClean="0"/>
              <a:t>Convert traffic cops into private contractors enforcing the contract</a:t>
            </a:r>
          </a:p>
          <a:p>
            <a:r>
              <a:rPr lang="en-US" sz="3200" dirty="0" smtClean="0"/>
              <a:t>Uber for (private) speeding fines?</a:t>
            </a:r>
            <a:endParaRPr lang="en-US" sz="3200" dirty="0"/>
          </a:p>
        </p:txBody>
      </p:sp>
    </p:spTree>
    <p:extLst>
      <p:ext uri="{BB962C8B-B14F-4D97-AF65-F5344CB8AC3E}">
        <p14:creationId xmlns:p14="http://schemas.microsoft.com/office/powerpoint/2010/main" val="2118713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We Punish Voodoo Killers?</a:t>
            </a:r>
            <a:endParaRPr lang="en-US" dirty="0"/>
          </a:p>
        </p:txBody>
      </p:sp>
      <p:sp>
        <p:nvSpPr>
          <p:cNvPr id="3" name="Content Placeholder 2"/>
          <p:cNvSpPr>
            <a:spLocks noGrp="1"/>
          </p:cNvSpPr>
          <p:nvPr>
            <p:ph idx="1"/>
          </p:nvPr>
        </p:nvSpPr>
        <p:spPr>
          <a:xfrm>
            <a:off x="838200" y="1825625"/>
            <a:ext cx="10934700" cy="1129846"/>
          </a:xfrm>
        </p:spPr>
        <p:txBody>
          <a:bodyPr>
            <a:normAutofit/>
          </a:bodyPr>
          <a:lstStyle/>
          <a:p>
            <a:r>
              <a:rPr lang="en-US" sz="3600" dirty="0" smtClean="0"/>
              <a:t>More generally, should we </a:t>
            </a:r>
            <a:r>
              <a:rPr lang="en-US" sz="3600" smtClean="0"/>
              <a:t>punish impossible attempts?</a:t>
            </a:r>
            <a:endParaRPr lang="en-US" sz="3600"/>
          </a:p>
        </p:txBody>
      </p:sp>
      <p:sp>
        <p:nvSpPr>
          <p:cNvPr id="4" name="Content Placeholder 2"/>
          <p:cNvSpPr txBox="1">
            <a:spLocks/>
          </p:cNvSpPr>
          <p:nvPr/>
        </p:nvSpPr>
        <p:spPr>
          <a:xfrm>
            <a:off x="838200" y="3333296"/>
            <a:ext cx="10934700" cy="13040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In some sense, all failed attempts were impossible</a:t>
            </a:r>
          </a:p>
          <a:p>
            <a:r>
              <a:rPr lang="en-US" sz="3600" dirty="0" smtClean="0"/>
              <a:t>So this brings us back to “should we punish attempts.”</a:t>
            </a:r>
            <a:endParaRPr lang="en-US" sz="3600" dirty="0"/>
          </a:p>
        </p:txBody>
      </p:sp>
    </p:spTree>
    <p:extLst>
      <p:ext uri="{BB962C8B-B14F-4D97-AF65-F5344CB8AC3E}">
        <p14:creationId xmlns:p14="http://schemas.microsoft.com/office/powerpoint/2010/main" val="200339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Argument for Punishing Attempts</a:t>
            </a:r>
            <a:endParaRPr lang="en-US" dirty="0"/>
          </a:p>
        </p:txBody>
      </p:sp>
      <p:sp>
        <p:nvSpPr>
          <p:cNvPr id="3" name="Content Placeholder 2"/>
          <p:cNvSpPr>
            <a:spLocks noGrp="1"/>
          </p:cNvSpPr>
          <p:nvPr>
            <p:ph idx="1"/>
          </p:nvPr>
        </p:nvSpPr>
        <p:spPr>
          <a:xfrm>
            <a:off x="838200" y="1825625"/>
            <a:ext cx="10515600" cy="1472746"/>
          </a:xfrm>
        </p:spPr>
        <p:txBody>
          <a:bodyPr>
            <a:normAutofit/>
          </a:bodyPr>
          <a:lstStyle/>
          <a:p>
            <a:r>
              <a:rPr lang="en-US" sz="3600" dirty="0" smtClean="0"/>
              <a:t>Punish on the basis of moral guilt</a:t>
            </a:r>
          </a:p>
          <a:p>
            <a:r>
              <a:rPr lang="en-US" sz="3600" dirty="0" smtClean="0"/>
              <a:t>Being a bad shot is not a moral virtue</a:t>
            </a:r>
            <a:endParaRPr lang="en-US" sz="3600" dirty="0"/>
          </a:p>
        </p:txBody>
      </p:sp>
      <p:sp>
        <p:nvSpPr>
          <p:cNvPr id="4" name="Content Placeholder 2"/>
          <p:cNvSpPr txBox="1">
            <a:spLocks/>
          </p:cNvSpPr>
          <p:nvPr/>
        </p:nvSpPr>
        <p:spPr>
          <a:xfrm>
            <a:off x="212271" y="3725182"/>
            <a:ext cx="11838215" cy="28552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600" dirty="0" smtClean="0"/>
              <a:t>Which brings us to the problem of moral luck</a:t>
            </a:r>
          </a:p>
          <a:p>
            <a:r>
              <a:rPr lang="en-US" sz="3600" dirty="0" smtClean="0"/>
              <a:t>Should you think worse of an ex-Nazi concentration camp guard than of someone who would have been one</a:t>
            </a:r>
          </a:p>
          <a:p>
            <a:r>
              <a:rPr lang="en-US" sz="3600" dirty="0" smtClean="0"/>
              <a:t>If he happened to be born in that time and place?</a:t>
            </a:r>
            <a:endParaRPr lang="en-US" sz="3600" dirty="0"/>
          </a:p>
        </p:txBody>
      </p:sp>
    </p:spTree>
    <p:extLst>
      <p:ext uri="{BB962C8B-B14F-4D97-AF65-F5344CB8AC3E}">
        <p14:creationId xmlns:p14="http://schemas.microsoft.com/office/powerpoint/2010/main" val="69872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To Think About</a:t>
            </a:r>
            <a:endParaRPr lang="en-US" sz="5400" dirty="0"/>
          </a:p>
        </p:txBody>
      </p:sp>
      <p:sp>
        <p:nvSpPr>
          <p:cNvPr id="3" name="Content Placeholder 2"/>
          <p:cNvSpPr>
            <a:spLocks noGrp="1"/>
          </p:cNvSpPr>
          <p:nvPr>
            <p:ph idx="1"/>
          </p:nvPr>
        </p:nvSpPr>
        <p:spPr>
          <a:xfrm>
            <a:off x="263769" y="1690688"/>
            <a:ext cx="11553093" cy="4885958"/>
          </a:xfrm>
        </p:spPr>
        <p:txBody>
          <a:bodyPr>
            <a:normAutofit/>
          </a:bodyPr>
          <a:lstStyle/>
          <a:p>
            <a:pPr>
              <a:spcAft>
                <a:spcPts val="600"/>
              </a:spcAft>
            </a:pPr>
            <a:r>
              <a:rPr lang="en-US" sz="3600" dirty="0" smtClean="0"/>
              <a:t>Why is Marriage Different?</a:t>
            </a:r>
          </a:p>
          <a:p>
            <a:pPr>
              <a:spcAft>
                <a:spcPts val="600"/>
              </a:spcAft>
            </a:pPr>
            <a:r>
              <a:rPr lang="en-US" sz="3600" dirty="0" smtClean="0"/>
              <a:t>Why are patent law and copyright law so different?</a:t>
            </a:r>
          </a:p>
          <a:p>
            <a:pPr>
              <a:spcAft>
                <a:spcPts val="600"/>
              </a:spcAft>
            </a:pPr>
            <a:r>
              <a:rPr lang="en-US" sz="3600" dirty="0" smtClean="0"/>
              <a:t>Why are some torts strict liability, some negligence?</a:t>
            </a:r>
          </a:p>
          <a:p>
            <a:pPr>
              <a:spcAft>
                <a:spcPts val="600"/>
              </a:spcAft>
            </a:pPr>
            <a:r>
              <a:rPr lang="en-US" sz="3600" dirty="0" smtClean="0"/>
              <a:t>How, in principle, do you set the punishment for a crime?</a:t>
            </a:r>
          </a:p>
          <a:p>
            <a:pPr>
              <a:spcAft>
                <a:spcPts val="600"/>
              </a:spcAft>
            </a:pPr>
            <a:r>
              <a:rPr lang="en-US" sz="3600" dirty="0" smtClean="0"/>
              <a:t>Why do we have both criminal law and tort law</a:t>
            </a:r>
            <a:r>
              <a:rPr lang="en-US" sz="3600" dirty="0" smtClean="0"/>
              <a:t>?</a:t>
            </a:r>
            <a:endParaRPr lang="en-US" sz="3600" dirty="0" smtClean="0"/>
          </a:p>
        </p:txBody>
      </p:sp>
    </p:spTree>
    <p:extLst>
      <p:ext uri="{BB962C8B-B14F-4D97-AF65-F5344CB8AC3E}">
        <p14:creationId xmlns:p14="http://schemas.microsoft.com/office/powerpoint/2010/main" val="39673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a:t>
            </a:r>
            <a:endParaRPr lang="en-US" dirty="0"/>
          </a:p>
        </p:txBody>
      </p:sp>
      <p:sp>
        <p:nvSpPr>
          <p:cNvPr id="3" name="Content Placeholder 2"/>
          <p:cNvSpPr>
            <a:spLocks noGrp="1"/>
          </p:cNvSpPr>
          <p:nvPr>
            <p:ph idx="1"/>
          </p:nvPr>
        </p:nvSpPr>
        <p:spPr>
          <a:xfrm>
            <a:off x="838200" y="1642993"/>
            <a:ext cx="10515600" cy="3083259"/>
          </a:xfrm>
        </p:spPr>
        <p:txBody>
          <a:bodyPr/>
          <a:lstStyle/>
          <a:p>
            <a:r>
              <a:rPr lang="en-US" dirty="0" smtClean="0"/>
              <a:t>The more I have of something, the less valuable one more is</a:t>
            </a:r>
          </a:p>
          <a:p>
            <a:endParaRPr lang="en-US" dirty="0"/>
          </a:p>
          <a:p>
            <a:r>
              <a:rPr lang="en-US" dirty="0" smtClean="0"/>
              <a:t>Because I spend money first on what is most important, so each additional dollar is buying a good I value less</a:t>
            </a:r>
          </a:p>
          <a:p>
            <a:endParaRPr lang="en-US" dirty="0"/>
          </a:p>
          <a:p>
            <a:r>
              <a:rPr lang="en-US" dirty="0" smtClean="0"/>
              <a:t>Neither of these is rigorously true</a:t>
            </a:r>
            <a:endParaRPr lang="en-US" dirty="0"/>
          </a:p>
        </p:txBody>
      </p:sp>
      <p:sp>
        <p:nvSpPr>
          <p:cNvPr id="4" name="TextBox 3"/>
          <p:cNvSpPr txBox="1"/>
          <p:nvPr/>
        </p:nvSpPr>
        <p:spPr>
          <a:xfrm>
            <a:off x="838200" y="4908884"/>
            <a:ext cx="10230853" cy="523220"/>
          </a:xfrm>
          <a:prstGeom prst="rect">
            <a:avLst/>
          </a:prstGeom>
          <a:noFill/>
        </p:spPr>
        <p:txBody>
          <a:bodyPr wrap="square" rtlCol="0">
            <a:spAutoFit/>
          </a:bodyPr>
          <a:lstStyle/>
          <a:p>
            <a:r>
              <a:rPr lang="en-US" sz="2800" dirty="0" smtClean="0"/>
              <a:t>The fourth tire for my car is worth more than the third</a:t>
            </a:r>
            <a:endParaRPr lang="en-US" sz="2800" dirty="0"/>
          </a:p>
        </p:txBody>
      </p:sp>
      <p:sp>
        <p:nvSpPr>
          <p:cNvPr id="5" name="TextBox 4"/>
          <p:cNvSpPr txBox="1"/>
          <p:nvPr/>
        </p:nvSpPr>
        <p:spPr>
          <a:xfrm>
            <a:off x="838200" y="5505088"/>
            <a:ext cx="10230853" cy="1384995"/>
          </a:xfrm>
          <a:prstGeom prst="rect">
            <a:avLst/>
          </a:prstGeom>
          <a:noFill/>
        </p:spPr>
        <p:txBody>
          <a:bodyPr wrap="square" rtlCol="0">
            <a:spAutoFit/>
          </a:bodyPr>
          <a:lstStyle/>
          <a:p>
            <a:r>
              <a:rPr lang="en-US" sz="2800" dirty="0" smtClean="0"/>
              <a:t>There might be something very valuable, the cure for the disease that is killing me, that costs $50,000. So I would value $50,000 over $40,000  by more than $40,000 over $30,000</a:t>
            </a:r>
            <a:endParaRPr lang="en-US" sz="2800" dirty="0"/>
          </a:p>
        </p:txBody>
      </p:sp>
    </p:spTree>
    <p:extLst>
      <p:ext uri="{BB962C8B-B14F-4D97-AF65-F5344CB8AC3E}">
        <p14:creationId xmlns:p14="http://schemas.microsoft.com/office/powerpoint/2010/main" val="93043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 if I had $40,000, I would be willing to bet $10,000 on a coin flip.</a:t>
            </a:r>
            <a:endParaRPr lang="en-US" dirty="0"/>
          </a:p>
        </p:txBody>
      </p:sp>
    </p:spTree>
    <p:extLst>
      <p:ext uri="{BB962C8B-B14F-4D97-AF65-F5344CB8AC3E}">
        <p14:creationId xmlns:p14="http://schemas.microsoft.com/office/powerpoint/2010/main" val="1100000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gets us to Von Neumann Utility</a:t>
            </a:r>
            <a:endParaRPr lang="en-US" dirty="0"/>
          </a:p>
        </p:txBody>
      </p:sp>
      <p:sp>
        <p:nvSpPr>
          <p:cNvPr id="3" name="Content Placeholder 2"/>
          <p:cNvSpPr>
            <a:spLocks noGrp="1"/>
          </p:cNvSpPr>
          <p:nvPr>
            <p:ph idx="1"/>
          </p:nvPr>
        </p:nvSpPr>
        <p:spPr>
          <a:xfrm>
            <a:off x="838200" y="1825624"/>
            <a:ext cx="10880558" cy="5032375"/>
          </a:xfrm>
        </p:spPr>
        <p:txBody>
          <a:bodyPr>
            <a:normAutofit/>
          </a:bodyPr>
          <a:lstStyle/>
          <a:p>
            <a:r>
              <a:rPr lang="en-US" dirty="0" smtClean="0"/>
              <a:t>A gambler who will make the same bet many times accepts it if the expected value in money is positive–on average it is a winning gamble.</a:t>
            </a:r>
          </a:p>
          <a:p>
            <a:endParaRPr lang="en-US" dirty="0"/>
          </a:p>
          <a:p>
            <a:r>
              <a:rPr lang="en-US" dirty="0" smtClean="0"/>
              <a:t>Von Neumann generalized the idea to:</a:t>
            </a:r>
            <a:br>
              <a:rPr lang="en-US" dirty="0" smtClean="0"/>
            </a:br>
            <a:r>
              <a:rPr lang="en-US" dirty="0" smtClean="0"/>
              <a:t>An individual </a:t>
            </a:r>
            <a:r>
              <a:rPr lang="en-US" dirty="0" smtClean="0"/>
              <a:t>faced </a:t>
            </a:r>
            <a:r>
              <a:rPr lang="en-US" dirty="0" smtClean="0"/>
              <a:t>with a gamble accepts it if the expected value in utility is positive</a:t>
            </a:r>
          </a:p>
          <a:p>
            <a:endParaRPr lang="en-US" dirty="0"/>
          </a:p>
          <a:p>
            <a:r>
              <a:rPr lang="en-US" dirty="0" smtClean="0"/>
              <a:t>Risk Averse: Prefer a certain outcome to a gamble with the same expected value.</a:t>
            </a:r>
            <a:br>
              <a:rPr lang="en-US" dirty="0" smtClean="0"/>
            </a:br>
            <a:r>
              <a:rPr lang="en-US" dirty="0" smtClean="0"/>
              <a:t/>
            </a:r>
            <a:br>
              <a:rPr lang="en-US" dirty="0" smtClean="0"/>
            </a:br>
            <a:r>
              <a:rPr lang="en-US" dirty="0" smtClean="0"/>
              <a:t>Which means that declining marginal utility of income = risk aversion</a:t>
            </a:r>
            <a:endParaRPr lang="en-US" dirty="0"/>
          </a:p>
        </p:txBody>
      </p:sp>
    </p:spTree>
    <p:extLst>
      <p:ext uri="{BB962C8B-B14F-4D97-AF65-F5344CB8AC3E}">
        <p14:creationId xmlns:p14="http://schemas.microsoft.com/office/powerpoint/2010/main" val="148906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DMU=Risk Aversion</a:t>
            </a:r>
            <a:endParaRPr lang="en-US" dirty="0"/>
          </a:p>
        </p:txBody>
      </p:sp>
      <p:pic>
        <p:nvPicPr>
          <p:cNvPr id="7" name="Picture 6"/>
          <p:cNvPicPr>
            <a:picLocks noChangeAspect="1"/>
          </p:cNvPicPr>
          <p:nvPr/>
        </p:nvPicPr>
        <p:blipFill>
          <a:blip r:embed="rId3"/>
          <a:stretch>
            <a:fillRect/>
          </a:stretch>
        </p:blipFill>
        <p:spPr>
          <a:xfrm>
            <a:off x="1689178" y="1389332"/>
            <a:ext cx="8565165" cy="5468668"/>
          </a:xfrm>
          <a:prstGeom prst="rect">
            <a:avLst/>
          </a:prstGeom>
        </p:spPr>
      </p:pic>
    </p:spTree>
    <p:extLst>
      <p:ext uri="{BB962C8B-B14F-4D97-AF65-F5344CB8AC3E}">
        <p14:creationId xmlns:p14="http://schemas.microsoft.com/office/powerpoint/2010/main" val="2234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365125"/>
            <a:ext cx="11234057" cy="1325563"/>
          </a:xfrm>
        </p:spPr>
        <p:txBody>
          <a:bodyPr/>
          <a:lstStyle/>
          <a:p>
            <a:r>
              <a:rPr lang="en-US" dirty="0" smtClean="0"/>
              <a:t>“Risk Aversion”=DMU(I)=Risk Aversion </a:t>
            </a:r>
            <a:r>
              <a:rPr lang="en-US" dirty="0" smtClean="0">
                <a:solidFill>
                  <a:srgbClr val="FF0000"/>
                </a:solidFill>
              </a:rPr>
              <a:t>in Income</a:t>
            </a:r>
            <a:endParaRPr lang="en-US" dirty="0">
              <a:solidFill>
                <a:srgbClr val="FF0000"/>
              </a:solidFill>
            </a:endParaRPr>
          </a:p>
        </p:txBody>
      </p:sp>
      <p:sp>
        <p:nvSpPr>
          <p:cNvPr id="3" name="Content Placeholder 2"/>
          <p:cNvSpPr>
            <a:spLocks noGrp="1"/>
          </p:cNvSpPr>
          <p:nvPr>
            <p:ph idx="1"/>
          </p:nvPr>
        </p:nvSpPr>
        <p:spPr>
          <a:xfrm>
            <a:off x="838200" y="2939143"/>
            <a:ext cx="10515600" cy="3237820"/>
          </a:xfrm>
        </p:spPr>
        <p:txBody>
          <a:bodyPr>
            <a:normAutofit/>
          </a:bodyPr>
          <a:lstStyle/>
          <a:p>
            <a:r>
              <a:rPr lang="en-US" sz="4000" dirty="0" smtClean="0"/>
              <a:t>One might be risk averse in income, risk preferring in length of life. </a:t>
            </a:r>
            <a:endParaRPr lang="en-US" sz="4000" dirty="0"/>
          </a:p>
        </p:txBody>
      </p:sp>
    </p:spTree>
    <p:extLst>
      <p:ext uri="{BB962C8B-B14F-4D97-AF65-F5344CB8AC3E}">
        <p14:creationId xmlns:p14="http://schemas.microsoft.com/office/powerpoint/2010/main" val="729151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Find This Stuff Really Interesting</a:t>
            </a:r>
            <a:endParaRPr lang="en-US" dirty="0"/>
          </a:p>
        </p:txBody>
      </p:sp>
      <p:sp>
        <p:nvSpPr>
          <p:cNvPr id="3" name="Content Placeholder 2"/>
          <p:cNvSpPr>
            <a:spLocks noGrp="1"/>
          </p:cNvSpPr>
          <p:nvPr>
            <p:ph idx="1"/>
          </p:nvPr>
        </p:nvSpPr>
        <p:spPr/>
        <p:txBody>
          <a:bodyPr>
            <a:normAutofit/>
          </a:bodyPr>
          <a:lstStyle/>
          <a:p>
            <a:r>
              <a:rPr lang="en-US" sz="3600" dirty="0" smtClean="0">
                <a:hlinkClick r:id="rId2"/>
              </a:rPr>
              <a:t>Chapter 13 </a:t>
            </a:r>
            <a:r>
              <a:rPr lang="en-US" sz="3600" dirty="0" smtClean="0"/>
              <a:t>of my Price Theory is Webbed</a:t>
            </a:r>
            <a:endParaRPr lang="en-US" sz="3600" dirty="0"/>
          </a:p>
        </p:txBody>
      </p:sp>
    </p:spTree>
    <p:extLst>
      <p:ext uri="{BB962C8B-B14F-4D97-AF65-F5344CB8AC3E}">
        <p14:creationId xmlns:p14="http://schemas.microsoft.com/office/powerpoint/2010/main" val="936533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1635</Words>
  <Application>Microsoft Macintosh PowerPoint</Application>
  <PresentationFormat>Widescreen</PresentationFormat>
  <Paragraphs>184</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Calibri Light</vt:lpstr>
      <vt:lpstr>Mangal</vt:lpstr>
      <vt:lpstr>Times New Roman</vt:lpstr>
      <vt:lpstr>Arial</vt:lpstr>
      <vt:lpstr>Office Theme</vt:lpstr>
      <vt:lpstr>PowerPoint Presentation</vt:lpstr>
      <vt:lpstr>Questions on Tuesday Class?</vt:lpstr>
      <vt:lpstr>Two Senses of Utility</vt:lpstr>
      <vt:lpstr>Why?</vt:lpstr>
      <vt:lpstr>PowerPoint Presentation</vt:lpstr>
      <vt:lpstr>Which gets us to Von Neumann Utility</vt:lpstr>
      <vt:lpstr>DMU=Risk Aversion</vt:lpstr>
      <vt:lpstr>“Risk Aversion”=DMU(I)=Risk Aversion in Income</vt:lpstr>
      <vt:lpstr>If You Find This Stuff Really Interesting</vt:lpstr>
      <vt:lpstr>DMU and Income Redistribution</vt:lpstr>
      <vt:lpstr>Two Problems With that Argument</vt:lpstr>
      <vt:lpstr>Different Assumptions, Different Conclusions</vt:lpstr>
      <vt:lpstr>The Cost of Redistribution</vt:lpstr>
      <vt:lpstr>Conclusion: For a Utilitarian</vt:lpstr>
      <vt:lpstr>Utilitarian Argument for Economically Efficient Law</vt:lpstr>
      <vt:lpstr>Risk, Insurance, and all That</vt:lpstr>
      <vt:lpstr>Why Not Insure 100% Against All Risks?</vt:lpstr>
      <vt:lpstr>Moral Hazard</vt:lpstr>
      <vt:lpstr>Co-insurance</vt:lpstr>
      <vt:lpstr>Co-insurance: The Second Order of Smalls</vt:lpstr>
      <vt:lpstr>Adverse Selection: The Market for Lemons</vt:lpstr>
      <vt:lpstr>Can Knowing More Make Us Worse Off? Genetic Testing</vt:lpstr>
      <vt:lpstr>The Obamacare Mandate and Adverse Selection</vt:lpstr>
      <vt:lpstr>Problems at the end of the Chapter</vt:lpstr>
      <vt:lpstr>Ex Post-Ex Ante: Questions on Chapter 7</vt:lpstr>
      <vt:lpstr>Ex Post/Ex Ante: The Idea</vt:lpstr>
      <vt:lpstr>Why Punish Attempts?</vt:lpstr>
      <vt:lpstr>Digression: The Athenian Rule</vt:lpstr>
      <vt:lpstr>Advantages of Ex-Post Punishment</vt:lpstr>
      <vt:lpstr>Disadvantages of Ex-Post Punishment</vt:lpstr>
      <vt:lpstr>Why There Should Not Be Pure Ex-Ante Systems</vt:lpstr>
      <vt:lpstr>Ex Post + Insurance Could Provide a Market Mechanism to Generate Ex-Ante Rules</vt:lpstr>
      <vt:lpstr>Should We Punish Voodoo Killers?</vt:lpstr>
      <vt:lpstr>The Moral Argument for Punishing Attempts</vt:lpstr>
      <vt:lpstr>To Think About</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on Last Week</dc:title>
  <dc:creator>David Friedman</dc:creator>
  <cp:lastModifiedBy>David Friedman</cp:lastModifiedBy>
  <cp:revision>36</cp:revision>
  <dcterms:created xsi:type="dcterms:W3CDTF">2017-01-31T18:20:56Z</dcterms:created>
  <dcterms:modified xsi:type="dcterms:W3CDTF">2017-02-09T20:01:29Z</dcterms:modified>
</cp:coreProperties>
</file>