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8" r:id="rId5"/>
    <p:sldId id="269" r:id="rId6"/>
    <p:sldId id="270" r:id="rId7"/>
    <p:sldId id="271" r:id="rId8"/>
    <p:sldId id="272" r:id="rId9"/>
    <p:sldId id="274" r:id="rId10"/>
    <p:sldId id="280" r:id="rId11"/>
    <p:sldId id="275" r:id="rId12"/>
    <p:sldId id="276" r:id="rId13"/>
    <p:sldId id="281" r:id="rId14"/>
    <p:sldId id="282" r:id="rId15"/>
    <p:sldId id="277" r:id="rId16"/>
    <p:sldId id="278" r:id="rId17"/>
    <p:sldId id="279" r:id="rId18"/>
    <p:sldId id="28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51" y="0"/>
            <a:ext cx="10515600" cy="6614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8213"/>
            <a:ext cx="10515600" cy="5398750"/>
          </a:xfrm>
        </p:spPr>
        <p:txBody>
          <a:bodyPr/>
          <a:lstStyle/>
          <a:p>
            <a:r>
              <a:rPr lang="en-US" dirty="0"/>
              <a:t>On this exam</a:t>
            </a:r>
          </a:p>
          <a:p>
            <a:pPr lvl="1"/>
            <a:r>
              <a:rPr lang="en-US" dirty="0"/>
              <a:t>Mean: 56</a:t>
            </a:r>
          </a:p>
          <a:p>
            <a:pPr lvl="1"/>
            <a:r>
              <a:rPr lang="en-US" dirty="0"/>
              <a:t>Standard Deviation 23</a:t>
            </a:r>
          </a:p>
          <a:p>
            <a:r>
              <a:rPr lang="en-US" dirty="0" smtClean="0"/>
              <a:t>Not 90-100 A etc.</a:t>
            </a:r>
          </a:p>
          <a:p>
            <a:r>
              <a:rPr lang="en-US" dirty="0" smtClean="0"/>
              <a:t>Very Rough Projection</a:t>
            </a:r>
          </a:p>
          <a:p>
            <a:pPr lvl="1"/>
            <a:r>
              <a:rPr lang="en-US" dirty="0" smtClean="0"/>
              <a:t>A: 80-100</a:t>
            </a:r>
          </a:p>
          <a:p>
            <a:pPr lvl="1"/>
            <a:r>
              <a:rPr lang="en-US" dirty="0" smtClean="0"/>
              <a:t>B: 60-80</a:t>
            </a:r>
          </a:p>
          <a:p>
            <a:pPr lvl="1"/>
            <a:r>
              <a:rPr lang="en-US" dirty="0" smtClean="0"/>
              <a:t>C: 40-60</a:t>
            </a:r>
          </a:p>
        </p:txBody>
      </p:sp>
    </p:spTree>
    <p:extLst>
      <p:ext uri="{BB962C8B-B14F-4D97-AF65-F5344CB8AC3E}">
        <p14:creationId xmlns:p14="http://schemas.microsoft.com/office/powerpoint/2010/main" val="169277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Any questions on the chapter?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1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29" y="0"/>
            <a:ext cx="10515600" cy="106825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Property:</a:t>
            </a:r>
            <a:r>
              <a:rPr lang="en-US" dirty="0" err="1"/>
              <a:t>Two</a:t>
            </a:r>
            <a:r>
              <a:rPr lang="en-US" dirty="0"/>
              <a:t> </a:t>
            </a:r>
            <a:r>
              <a:rPr lang="en-US" dirty="0" smtClean="0"/>
              <a:t>Issues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11" y="840259"/>
            <a:ext cx="11133437" cy="5852371"/>
          </a:xfrm>
        </p:spPr>
        <p:txBody>
          <a:bodyPr>
            <a:normAutofit/>
          </a:bodyPr>
          <a:lstStyle/>
          <a:p>
            <a:r>
              <a:rPr lang="en-US" dirty="0" smtClean="0"/>
              <a:t>Property vs </a:t>
            </a:r>
            <a:r>
              <a:rPr lang="en-US" dirty="0" smtClean="0"/>
              <a:t>Commons</a:t>
            </a:r>
            <a:endParaRPr lang="en-US" dirty="0" smtClean="0"/>
          </a:p>
          <a:p>
            <a:pPr lvl="1"/>
            <a:r>
              <a:rPr lang="en-US" dirty="0" smtClean="0"/>
              <a:t>Should everything be free for everyone to use or</a:t>
            </a:r>
          </a:p>
          <a:p>
            <a:pPr lvl="1"/>
            <a:r>
              <a:rPr lang="en-US" dirty="0" smtClean="0"/>
              <a:t>Should Everything belong to someone</a:t>
            </a:r>
          </a:p>
          <a:p>
            <a:pPr lvl="1"/>
            <a:r>
              <a:rPr lang="en-US" dirty="0" smtClean="0"/>
              <a:t>Or should some things be property, some not</a:t>
            </a:r>
          </a:p>
          <a:p>
            <a:pPr lvl="1"/>
            <a:r>
              <a:rPr lang="en-US" dirty="0" smtClean="0"/>
              <a:t>If so, how do we decide which is which?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rights belong </a:t>
            </a:r>
            <a:r>
              <a:rPr lang="en-US" dirty="0" smtClean="0"/>
              <a:t>in the  </a:t>
            </a:r>
            <a:r>
              <a:rPr lang="en-US" dirty="0" smtClean="0"/>
              <a:t>bundle?</a:t>
            </a:r>
            <a:endParaRPr lang="en-US" dirty="0" smtClean="0"/>
          </a:p>
          <a:p>
            <a:pPr lvl="1"/>
            <a:r>
              <a:rPr lang="en-US" dirty="0" smtClean="0"/>
              <a:t>When you own something, what rights with regard to it do you own?</a:t>
            </a:r>
          </a:p>
          <a:p>
            <a:pPr lvl="1"/>
            <a:r>
              <a:rPr lang="en-US" dirty="0" smtClean="0"/>
              <a:t>And how should we decide?</a:t>
            </a:r>
          </a:p>
          <a:p>
            <a:pPr lvl="1"/>
            <a:r>
              <a:rPr lang="en-US" dirty="0" smtClean="0"/>
              <a:t>Obviously an issue for land. Do I own</a:t>
            </a:r>
          </a:p>
          <a:p>
            <a:pPr lvl="2"/>
            <a:r>
              <a:rPr lang="en-US" dirty="0" smtClean="0"/>
              <a:t>The right to walk over it</a:t>
            </a:r>
          </a:p>
          <a:p>
            <a:pPr lvl="2"/>
            <a:r>
              <a:rPr lang="en-US" dirty="0" smtClean="0"/>
              <a:t>The right to fly over it</a:t>
            </a:r>
          </a:p>
          <a:p>
            <a:pPr lvl="2"/>
            <a:r>
              <a:rPr lang="en-US" dirty="0" smtClean="0"/>
              <a:t>The right to dig under it</a:t>
            </a:r>
          </a:p>
          <a:p>
            <a:pPr lvl="2"/>
            <a:r>
              <a:rPr lang="en-US" dirty="0" smtClean="0"/>
              <a:t>The right to make noise on it? Loud noise?</a:t>
            </a:r>
          </a:p>
          <a:p>
            <a:pPr lvl="1"/>
            <a:r>
              <a:rPr lang="en-US" dirty="0" smtClean="0"/>
              <a:t>But it is also an issue for other forms of </a:t>
            </a:r>
            <a:r>
              <a:rPr lang="en-US" dirty="0" smtClean="0"/>
              <a:t>property. Consider patents and copyrights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818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Property vs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047"/>
            <a:ext cx="10515600" cy="5583676"/>
          </a:xfrm>
        </p:spPr>
        <p:txBody>
          <a:bodyPr/>
          <a:lstStyle/>
          <a:p>
            <a:r>
              <a:rPr lang="en-US" dirty="0" smtClean="0"/>
              <a:t>The benefits of treating something as property</a:t>
            </a:r>
          </a:p>
          <a:p>
            <a:pPr lvl="1"/>
            <a:r>
              <a:rPr lang="en-US" dirty="0" smtClean="0"/>
              <a:t>A mechanism for moving it to its highest valued use</a:t>
            </a:r>
          </a:p>
          <a:p>
            <a:pPr lvl="1"/>
            <a:r>
              <a:rPr lang="en-US" dirty="0" smtClean="0"/>
              <a:t>An incentive to maintain property</a:t>
            </a:r>
          </a:p>
          <a:p>
            <a:pPr lvl="1"/>
            <a:r>
              <a:rPr lang="en-US" dirty="0" smtClean="0"/>
              <a:t>An incentive to make </a:t>
            </a:r>
            <a:r>
              <a:rPr lang="en-US" dirty="0" smtClean="0"/>
              <a:t>things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right incentive</a:t>
            </a:r>
          </a:p>
          <a:p>
            <a:pPr lvl="2"/>
            <a:r>
              <a:rPr lang="en-US" dirty="0" smtClean="0"/>
              <a:t>If you make it, it is yours</a:t>
            </a:r>
          </a:p>
          <a:p>
            <a:pPr lvl="2"/>
            <a:r>
              <a:rPr lang="en-US" dirty="0" smtClean="0"/>
              <a:t>So you get either the value of having it or its value to someone else who buys it</a:t>
            </a:r>
          </a:p>
          <a:p>
            <a:pPr lvl="2"/>
            <a:r>
              <a:rPr lang="en-US" dirty="0" smtClean="0"/>
              <a:t>And pay the costs of making it. If value&gt;cost it is worth making</a:t>
            </a:r>
          </a:p>
          <a:p>
            <a:r>
              <a:rPr lang="en-US" dirty="0" smtClean="0"/>
              <a:t>The costs of treating something as property</a:t>
            </a:r>
          </a:p>
          <a:p>
            <a:pPr lvl="1"/>
            <a:r>
              <a:rPr lang="en-US" dirty="0" smtClean="0"/>
              <a:t>You have to monitor use and enforce your rights</a:t>
            </a:r>
          </a:p>
          <a:p>
            <a:pPr lvl="1"/>
            <a:r>
              <a:rPr lang="en-US" dirty="0" smtClean="0"/>
              <a:t>You have to bear the cost of transacting over it–consider tolls vs free trespass</a:t>
            </a:r>
          </a:p>
          <a:p>
            <a:pPr lvl="1"/>
            <a:r>
              <a:rPr lang="en-US" dirty="0" smtClean="0"/>
              <a:t>There may be costs to converting unowned resources, such as wilderness land, to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7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7968"/>
          </a:xfrm>
        </p:spPr>
        <p:txBody>
          <a:bodyPr/>
          <a:lstStyle/>
          <a:p>
            <a:pPr algn="ctr"/>
            <a:r>
              <a:rPr lang="en-US" dirty="0" smtClean="0"/>
              <a:t>How Important Is Each of These?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49" y="939114"/>
            <a:ext cx="11086070" cy="59188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That depends on the particular thing that might or might not be property</a:t>
            </a:r>
          </a:p>
          <a:p>
            <a:pPr lvl="1"/>
            <a:r>
              <a:rPr lang="en-US" dirty="0" smtClean="0"/>
              <a:t>Does it have to be produced? </a:t>
            </a:r>
          </a:p>
          <a:p>
            <a:pPr lvl="2"/>
            <a:r>
              <a:rPr lang="en-US" dirty="0" smtClean="0"/>
              <a:t>Grain vs wild berries</a:t>
            </a:r>
          </a:p>
          <a:p>
            <a:pPr lvl="2"/>
            <a:r>
              <a:rPr lang="en-US" dirty="0" smtClean="0"/>
              <a:t>Land vs housing. </a:t>
            </a:r>
          </a:p>
          <a:p>
            <a:pPr lvl="1"/>
            <a:r>
              <a:rPr lang="en-US" dirty="0" smtClean="0"/>
              <a:t>Is there a limited supply? Is overuse a problem?</a:t>
            </a:r>
          </a:p>
          <a:p>
            <a:pPr lvl="2"/>
            <a:r>
              <a:rPr lang="en-US" dirty="0" smtClean="0"/>
              <a:t>Consider a patented idea or copyrighted work</a:t>
            </a:r>
          </a:p>
          <a:p>
            <a:pPr lvl="2"/>
            <a:r>
              <a:rPr lang="en-US" dirty="0" smtClean="0"/>
              <a:t>Consider water for drinking or irrigation</a:t>
            </a:r>
          </a:p>
          <a:p>
            <a:pPr lvl="1"/>
            <a:r>
              <a:rPr lang="en-US" dirty="0" smtClean="0"/>
              <a:t>How elastic is the supply? Will not getting ownership much reduce it?</a:t>
            </a:r>
          </a:p>
          <a:p>
            <a:pPr lvl="2"/>
            <a:r>
              <a:rPr lang="en-US" dirty="0" smtClean="0"/>
              <a:t>A lot of things are produced for free—consider fanfic</a:t>
            </a:r>
          </a:p>
          <a:p>
            <a:pPr lvl="2"/>
            <a:r>
              <a:rPr lang="en-US" dirty="0" smtClean="0"/>
              <a:t>Blogs</a:t>
            </a:r>
          </a:p>
          <a:p>
            <a:pPr lvl="1"/>
            <a:r>
              <a:rPr lang="en-US" dirty="0" smtClean="0"/>
              <a:t>Are there costs to assigning property rights? Consider land.</a:t>
            </a:r>
          </a:p>
          <a:p>
            <a:r>
              <a:rPr lang="en-US" dirty="0" smtClean="0"/>
              <a:t>It also depends on the technologies for enforcing property rights</a:t>
            </a:r>
          </a:p>
          <a:p>
            <a:pPr lvl="1"/>
            <a:r>
              <a:rPr lang="en-US" dirty="0" smtClean="0"/>
              <a:t>Consider the difference between IP that requires a printing press and that doesn’t</a:t>
            </a:r>
          </a:p>
          <a:p>
            <a:pPr lvl="1"/>
            <a:r>
              <a:rPr lang="en-US" dirty="0" smtClean="0"/>
              <a:t>Technologies for detecting trespassers. </a:t>
            </a:r>
          </a:p>
          <a:p>
            <a:pPr lvl="1"/>
            <a:r>
              <a:rPr lang="en-US" dirty="0" smtClean="0"/>
              <a:t>Burglar alarms. </a:t>
            </a:r>
          </a:p>
          <a:p>
            <a:pPr lvl="1"/>
            <a:r>
              <a:rPr lang="en-US" dirty="0" smtClean="0"/>
              <a:t>Dogs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9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57" y="0"/>
            <a:ext cx="10515600" cy="1124465"/>
          </a:xfrm>
        </p:spPr>
        <p:txBody>
          <a:bodyPr/>
          <a:lstStyle/>
          <a:p>
            <a:pPr algn="ctr"/>
            <a:r>
              <a:rPr lang="en-US" dirty="0" smtClean="0"/>
              <a:t>Consider a few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38" y="1124464"/>
            <a:ext cx="11294075" cy="5733535"/>
          </a:xfrm>
        </p:spPr>
        <p:txBody>
          <a:bodyPr/>
          <a:lstStyle/>
          <a:p>
            <a:r>
              <a:rPr lang="en-US" dirty="0" smtClean="0"/>
              <a:t>Wild berries in the wilderness</a:t>
            </a:r>
          </a:p>
          <a:p>
            <a:pPr lvl="1"/>
            <a:r>
              <a:rPr lang="en-US" dirty="0" smtClean="0"/>
              <a:t>No need for an incentive to produce them</a:t>
            </a:r>
          </a:p>
          <a:p>
            <a:pPr lvl="1"/>
            <a:r>
              <a:rPr lang="en-US" dirty="0" smtClean="0"/>
              <a:t>But a limited supply—what I pick you can’t</a:t>
            </a:r>
          </a:p>
          <a:p>
            <a:pPr lvl="1"/>
            <a:r>
              <a:rPr lang="en-US" dirty="0" smtClean="0"/>
              <a:t>Assigning and enforcing property rights is hard</a:t>
            </a:r>
          </a:p>
          <a:p>
            <a:pPr lvl="2"/>
            <a:r>
              <a:rPr lang="en-US" dirty="0" smtClean="0"/>
              <a:t>But perhaps possible, taking advantage of a natural property right—knowing where they are</a:t>
            </a:r>
          </a:p>
          <a:p>
            <a:pPr lvl="2"/>
            <a:r>
              <a:rPr lang="en-US" dirty="0" smtClean="0"/>
              <a:t>I agree to stay out of your part of the wilderness, you out of mine</a:t>
            </a:r>
          </a:p>
          <a:p>
            <a:pPr lvl="2"/>
            <a:r>
              <a:rPr lang="en-US" dirty="0" smtClean="0"/>
              <a:t>Enforced by the fact that if you don’t, I won’t</a:t>
            </a:r>
          </a:p>
          <a:p>
            <a:r>
              <a:rPr lang="en-US" dirty="0" smtClean="0"/>
              <a:t>Land—surface area of the world</a:t>
            </a:r>
          </a:p>
          <a:p>
            <a:pPr lvl="1"/>
            <a:r>
              <a:rPr lang="en-US" dirty="0" smtClean="0"/>
              <a:t>No need to produce it (exception—land fill?)</a:t>
            </a:r>
          </a:p>
          <a:p>
            <a:pPr lvl="1"/>
            <a:r>
              <a:rPr lang="en-US" dirty="0" smtClean="0"/>
              <a:t>But need to care for it, improve it, remove boulders, fertilize,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On the other hand, assigning property rights could be costly</a:t>
            </a:r>
          </a:p>
          <a:p>
            <a:pPr lvl="1"/>
            <a:r>
              <a:rPr lang="en-US" dirty="0" smtClean="0"/>
              <a:t>Enforcing is costly with low population densities</a:t>
            </a:r>
          </a:p>
          <a:p>
            <a:pPr lvl="1"/>
            <a:r>
              <a:rPr lang="en-US" dirty="0" smtClean="0"/>
              <a:t>So for uses that do not require improvement, commons might be the right answer</a:t>
            </a:r>
          </a:p>
          <a:p>
            <a:r>
              <a:rPr lang="en-US" dirty="0" smtClean="0"/>
              <a:t>IP: The next chapter</a:t>
            </a:r>
          </a:p>
        </p:txBody>
      </p:sp>
    </p:spTree>
    <p:extLst>
      <p:ext uri="{BB962C8B-B14F-4D97-AF65-F5344CB8AC3E}">
        <p14:creationId xmlns:p14="http://schemas.microsoft.com/office/powerpoint/2010/main" val="115960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990" y="0"/>
            <a:ext cx="10515600" cy="1075039"/>
          </a:xfrm>
        </p:spPr>
        <p:txBody>
          <a:bodyPr/>
          <a:lstStyle/>
          <a:p>
            <a:pPr algn="ctr"/>
            <a:r>
              <a:rPr lang="en-US" dirty="0" smtClean="0"/>
              <a:t>Some Relevant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79" y="1075039"/>
            <a:ext cx="11507821" cy="5782962"/>
          </a:xfrm>
        </p:spPr>
        <p:txBody>
          <a:bodyPr>
            <a:normAutofit/>
          </a:bodyPr>
          <a:lstStyle/>
          <a:p>
            <a:r>
              <a:rPr lang="en-US" dirty="0" smtClean="0"/>
              <a:t>How to get someone to invent gender neutral pronouns</a:t>
            </a:r>
          </a:p>
          <a:p>
            <a:r>
              <a:rPr lang="en-US" dirty="0" smtClean="0"/>
              <a:t>“The Approximate Optimality of Aboriginal Property Rights”</a:t>
            </a:r>
          </a:p>
          <a:p>
            <a:r>
              <a:rPr lang="en-US" dirty="0" smtClean="0"/>
              <a:t>Why we owe civilization to the dogs</a:t>
            </a:r>
          </a:p>
          <a:p>
            <a:r>
              <a:rPr lang="en-US" dirty="0" smtClean="0"/>
              <a:t>The Island that floated down the Mississippi River</a:t>
            </a:r>
          </a:p>
          <a:p>
            <a:r>
              <a:rPr lang="en-US" dirty="0" smtClean="0"/>
              <a:t>The biggest mistake the U.S. government ever made</a:t>
            </a:r>
          </a:p>
          <a:p>
            <a:pPr lvl="1"/>
            <a:r>
              <a:rPr lang="en-US" dirty="0" smtClean="0"/>
              <a:t>Or was it?</a:t>
            </a:r>
          </a:p>
          <a:p>
            <a:pPr lvl="1"/>
            <a:r>
              <a:rPr lang="en-US" dirty="0" smtClean="0"/>
              <a:t>How would you have converted the country to private property?</a:t>
            </a:r>
          </a:p>
          <a:p>
            <a:pPr lvl="1"/>
            <a:r>
              <a:rPr lang="en-US" dirty="0" smtClean="0"/>
              <a:t>Rent seeking or distributed defense?</a:t>
            </a:r>
          </a:p>
          <a:p>
            <a:r>
              <a:rPr lang="en-US" dirty="0" smtClean="0"/>
              <a:t>Oriental Buffets–Designed to make a liar of me</a:t>
            </a:r>
          </a:p>
          <a:p>
            <a:r>
              <a:rPr lang="en-US" dirty="0" smtClean="0"/>
              <a:t>The Internet as a commons</a:t>
            </a:r>
          </a:p>
          <a:p>
            <a:pPr lvl="1"/>
            <a:r>
              <a:rPr lang="en-US" dirty="0" smtClean="0"/>
              <a:t>What is  </a:t>
            </a:r>
            <a:r>
              <a:rPr lang="en-US" dirty="0" smtClean="0"/>
              <a:t>a workable system of property rights for accessing pages?</a:t>
            </a:r>
          </a:p>
          <a:p>
            <a:pPr lvl="1"/>
            <a:r>
              <a:rPr lang="en-US" dirty="0" smtClean="0"/>
              <a:t>Would it be an improvement?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2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294" y="1"/>
            <a:ext cx="10515600" cy="797668"/>
          </a:xfrm>
        </p:spPr>
        <p:txBody>
          <a:bodyPr/>
          <a:lstStyle/>
          <a:p>
            <a:pPr algn="ctr"/>
            <a:r>
              <a:rPr lang="en-US" dirty="0" smtClean="0"/>
              <a:t>What Belongs in the Bundle?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0936"/>
            <a:ext cx="10515600" cy="61770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the case of land</a:t>
            </a:r>
          </a:p>
          <a:p>
            <a:pPr lvl="1"/>
            <a:r>
              <a:rPr lang="en-US" dirty="0" smtClean="0"/>
              <a:t>Which rights belong together</a:t>
            </a:r>
          </a:p>
          <a:p>
            <a:pPr lvl="2"/>
            <a:r>
              <a:rPr lang="en-US" dirty="0" smtClean="0"/>
              <a:t>It’s hard to farm land if you can’t walk on it</a:t>
            </a:r>
          </a:p>
          <a:p>
            <a:pPr lvl="2"/>
            <a:r>
              <a:rPr lang="en-US" dirty="0" smtClean="0"/>
              <a:t>Or if other people are free to trample your crops</a:t>
            </a:r>
          </a:p>
          <a:p>
            <a:pPr lvl="2"/>
            <a:r>
              <a:rPr lang="en-US" dirty="0" smtClean="0"/>
              <a:t>Not as big a problem if you are growing trees</a:t>
            </a:r>
          </a:p>
          <a:p>
            <a:pPr lvl="1"/>
            <a:r>
              <a:rPr lang="en-US" dirty="0" smtClean="0"/>
              <a:t>Which rights are clearly more valuable to someone else?</a:t>
            </a:r>
          </a:p>
          <a:p>
            <a:pPr lvl="2"/>
            <a:r>
              <a:rPr lang="en-US" dirty="0" smtClean="0"/>
              <a:t>Mining under the land, especially before the </a:t>
            </a:r>
            <a:r>
              <a:rPr lang="en-US" dirty="0" err="1" smtClean="0"/>
              <a:t>gps</a:t>
            </a:r>
            <a:r>
              <a:rPr lang="en-US" dirty="0" smtClean="0"/>
              <a:t> was invented</a:t>
            </a:r>
          </a:p>
          <a:p>
            <a:pPr lvl="2"/>
            <a:r>
              <a:rPr lang="en-US" dirty="0" smtClean="0"/>
              <a:t>Silver miners were entitled to follow the underground seam of ore</a:t>
            </a:r>
          </a:p>
          <a:p>
            <a:pPr lvl="2"/>
            <a:r>
              <a:rPr lang="en-US" dirty="0" smtClean="0"/>
              <a:t>On the other hand, if you dig out all coal under my land </a:t>
            </a:r>
            <a:r>
              <a:rPr lang="mr-IN" dirty="0" smtClean="0"/>
              <a:t>…</a:t>
            </a:r>
            <a:endParaRPr lang="en-US" dirty="0" smtClean="0"/>
          </a:p>
          <a:p>
            <a:pPr lvl="2"/>
            <a:r>
              <a:rPr lang="en-US" dirty="0" smtClean="0"/>
              <a:t>Flying over the land once we have airplanes</a:t>
            </a:r>
          </a:p>
          <a:p>
            <a:pPr lvl="2"/>
            <a:r>
              <a:rPr lang="en-US" dirty="0" smtClean="0"/>
              <a:t>Broadcasting across it</a:t>
            </a:r>
          </a:p>
          <a:p>
            <a:pPr lvl="1"/>
            <a:r>
              <a:rPr lang="en-US" dirty="0" smtClean="0"/>
              <a:t>Which are valuable to two or more people?</a:t>
            </a:r>
          </a:p>
          <a:p>
            <a:pPr lvl="2"/>
            <a:r>
              <a:rPr lang="en-US" dirty="0" smtClean="0"/>
              <a:t>Making loud noises on my property</a:t>
            </a:r>
          </a:p>
          <a:p>
            <a:pPr lvl="2"/>
            <a:r>
              <a:rPr lang="en-US" dirty="0" smtClean="0"/>
              <a:t>Digging out the dirt on my land next to your house</a:t>
            </a:r>
          </a:p>
          <a:p>
            <a:pPr lvl="1"/>
            <a:r>
              <a:rPr lang="en-US" dirty="0" smtClean="0"/>
              <a:t>If we get the bundling wrong, how easily can it be fixed?</a:t>
            </a:r>
          </a:p>
          <a:p>
            <a:pPr lvl="2"/>
            <a:r>
              <a:rPr lang="en-US" dirty="0" smtClean="0"/>
              <a:t>That gets us back to property vs liability, transaction costs, and all that stuff</a:t>
            </a:r>
          </a:p>
          <a:p>
            <a:pPr lvl="2"/>
            <a:r>
              <a:rPr lang="en-US" dirty="0" smtClean="0"/>
              <a:t>If land owners own the right to control radio broadcasts and overflights</a:t>
            </a:r>
          </a:p>
          <a:p>
            <a:pPr lvl="2"/>
            <a:r>
              <a:rPr lang="en-US" dirty="0" smtClean="0"/>
              <a:t>It had better be a liability right, not a property right</a:t>
            </a:r>
          </a:p>
          <a:p>
            <a:pPr lvl="2"/>
            <a:r>
              <a:rPr lang="en-US" dirty="0" smtClean="0"/>
              <a:t>Supermajority vote for </a:t>
            </a:r>
            <a:r>
              <a:rPr lang="en-US" dirty="0" err="1" smtClean="0"/>
              <a:t>rebundling</a:t>
            </a:r>
            <a:r>
              <a:rPr lang="en-US" dirty="0" smtClean="0"/>
              <a:t> mineral rights--unitization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5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Property Rights for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we get much better at getting things up cheaply</a:t>
            </a:r>
          </a:p>
          <a:p>
            <a:r>
              <a:rPr lang="en-US" dirty="0" smtClean="0"/>
              <a:t>What sort of things ought to be treated as private property?</a:t>
            </a:r>
          </a:p>
          <a:p>
            <a:pPr lvl="1"/>
            <a:r>
              <a:rPr lang="en-US" dirty="0" smtClean="0"/>
              <a:t>Where are the benefits of property high </a:t>
            </a:r>
          </a:p>
          <a:p>
            <a:pPr lvl="1"/>
            <a:r>
              <a:rPr lang="en-US" dirty="0" smtClean="0"/>
              <a:t>The costs low?</a:t>
            </a:r>
          </a:p>
          <a:p>
            <a:r>
              <a:rPr lang="en-US" dirty="0" smtClean="0"/>
              <a:t>Volume of space? </a:t>
            </a:r>
          </a:p>
          <a:p>
            <a:r>
              <a:rPr lang="en-US" dirty="0" smtClean="0"/>
              <a:t>Physical Bodies such as Asteroids?</a:t>
            </a:r>
          </a:p>
          <a:p>
            <a:r>
              <a:rPr lang="en-US" dirty="0" smtClean="0"/>
              <a:t>Orbits? Geosynchronous orbits are already a scarce good</a:t>
            </a:r>
          </a:p>
          <a:p>
            <a:r>
              <a:rPr lang="en-US" dirty="0" smtClean="0"/>
              <a:t>Solid Angle on the Sun?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41404"/>
          </a:xfrm>
        </p:spPr>
        <p:txBody>
          <a:bodyPr/>
          <a:lstStyle/>
          <a:p>
            <a:pPr algn="ctr"/>
            <a:r>
              <a:rPr lang="en-US" dirty="0" smtClean="0"/>
              <a:t>Global Warming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1405"/>
            <a:ext cx="10515600" cy="6116595"/>
          </a:xfrm>
        </p:spPr>
        <p:txBody>
          <a:bodyPr/>
          <a:lstStyle/>
          <a:p>
            <a:r>
              <a:rPr lang="en-US" dirty="0" smtClean="0"/>
              <a:t>Currently a commons: anyone is free to put CO</a:t>
            </a:r>
            <a:r>
              <a:rPr lang="en-US" baseline="-25000" dirty="0" smtClean="0"/>
              <a:t>2</a:t>
            </a:r>
            <a:r>
              <a:rPr lang="en-US" dirty="0" smtClean="0"/>
              <a:t> in the air.</a:t>
            </a:r>
          </a:p>
          <a:p>
            <a:r>
              <a:rPr lang="en-US" dirty="0" smtClean="0"/>
              <a:t>Suppose we believe that is a problem, want to change it. How?</a:t>
            </a:r>
          </a:p>
          <a:p>
            <a:pPr lvl="1"/>
            <a:r>
              <a:rPr lang="en-US" dirty="0" smtClean="0"/>
              <a:t>Property rights: You can’t put CO2 in the air</a:t>
            </a:r>
          </a:p>
          <a:p>
            <a:pPr lvl="2"/>
            <a:r>
              <a:rPr lang="en-US" dirty="0" smtClean="0"/>
              <a:t>If it affects me by raising global temperature, sea level</a:t>
            </a:r>
          </a:p>
          <a:p>
            <a:pPr lvl="2"/>
            <a:r>
              <a:rPr lang="en-US" dirty="0" smtClean="0"/>
              <a:t>Unless you have my permission</a:t>
            </a:r>
          </a:p>
          <a:p>
            <a:pPr lvl="1"/>
            <a:r>
              <a:rPr lang="en-US" dirty="0" smtClean="0"/>
              <a:t>Liability rule: If you do, you pay me damages based on the harm to me</a:t>
            </a:r>
          </a:p>
          <a:p>
            <a:pPr lvl="1"/>
            <a:r>
              <a:rPr lang="en-US" dirty="0" err="1" smtClean="0"/>
              <a:t>Pigouvian</a:t>
            </a:r>
            <a:r>
              <a:rPr lang="en-US" dirty="0" smtClean="0"/>
              <a:t> tax: Carbon tax</a:t>
            </a:r>
          </a:p>
          <a:p>
            <a:pPr lvl="1"/>
            <a:r>
              <a:rPr lang="en-US" dirty="0" smtClean="0"/>
              <a:t>Regulation</a:t>
            </a:r>
          </a:p>
          <a:p>
            <a:r>
              <a:rPr lang="en-US" dirty="0" smtClean="0"/>
              <a:t>What are the problems with each?</a:t>
            </a:r>
          </a:p>
          <a:p>
            <a:pPr lvl="1"/>
            <a:r>
              <a:rPr lang="en-US" dirty="0" smtClean="0"/>
              <a:t>Property rights solution: Nobody can light a match. Breath out? Life ends.</a:t>
            </a:r>
          </a:p>
          <a:p>
            <a:pPr lvl="1"/>
            <a:r>
              <a:rPr lang="en-US" dirty="0" smtClean="0"/>
              <a:t>Liability rule: I have to sue you for damages of .000001 cent?</a:t>
            </a:r>
          </a:p>
          <a:p>
            <a:pPr lvl="1"/>
            <a:r>
              <a:rPr lang="en-US" dirty="0" smtClean="0"/>
              <a:t>Carbon tax: Problem of estimating the externality, monitoring CO2 output.</a:t>
            </a:r>
          </a:p>
          <a:p>
            <a:pPr lvl="1"/>
            <a:r>
              <a:rPr lang="en-US" dirty="0" smtClean="0"/>
              <a:t>Direct Regulation: Need permission to do almost everything</a:t>
            </a:r>
          </a:p>
          <a:p>
            <a:pPr lvl="2"/>
            <a:r>
              <a:rPr lang="en-US" dirty="0" smtClean="0"/>
              <a:t>Usual problems of information needed by the regulators</a:t>
            </a:r>
          </a:p>
          <a:p>
            <a:pPr lvl="2"/>
            <a:r>
              <a:rPr lang="en-US" dirty="0" smtClean="0"/>
              <a:t>Incentives of the regulators—lots of opportunities for corruption of various sorts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1132"/>
          </a:xfrm>
        </p:spPr>
        <p:txBody>
          <a:bodyPr/>
          <a:lstStyle/>
          <a:p>
            <a:pPr algn="ctr"/>
            <a:r>
              <a:rPr lang="en-US" dirty="0" smtClean="0"/>
              <a:t>An Application of Economics </a:t>
            </a:r>
            <a:r>
              <a:rPr lang="en-US" smtClean="0"/>
              <a:t>to Exams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1132"/>
            <a:ext cx="12192000" cy="5826867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</a:t>
            </a:r>
          </a:p>
          <a:p>
            <a:pPr lvl="1"/>
            <a:r>
              <a:rPr lang="en-US" dirty="0" smtClean="0"/>
              <a:t>After answering the questions you know the answer to, ten minutes are left</a:t>
            </a:r>
          </a:p>
          <a:p>
            <a:pPr lvl="1"/>
            <a:r>
              <a:rPr lang="en-US" dirty="0" smtClean="0"/>
              <a:t>So you write something on the ones you don’t know the answer to</a:t>
            </a:r>
          </a:p>
          <a:p>
            <a:pPr lvl="1"/>
            <a:r>
              <a:rPr lang="en-US" dirty="0" smtClean="0"/>
              <a:t>This has several costs</a:t>
            </a:r>
          </a:p>
          <a:p>
            <a:pPr lvl="2"/>
            <a:r>
              <a:rPr lang="en-US" dirty="0" smtClean="0"/>
              <a:t>It wastes your time writing it and mine grading it</a:t>
            </a:r>
          </a:p>
          <a:p>
            <a:pPr lvl="2"/>
            <a:r>
              <a:rPr lang="en-US" dirty="0" smtClean="0"/>
              <a:t>I might give someone credit for something he really doesn’t know because he is good at faking it</a:t>
            </a:r>
          </a:p>
          <a:p>
            <a:pPr lvl="2"/>
            <a:r>
              <a:rPr lang="en-US" dirty="0" smtClean="0"/>
              <a:t>I might fail to give someone credit for something he does know, because I think he is faking it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My </a:t>
            </a:r>
            <a:r>
              <a:rPr lang="en-US" dirty="0" smtClean="0"/>
              <a:t>Solution: </a:t>
            </a:r>
            <a:r>
              <a:rPr lang="en-US" dirty="0"/>
              <a:t>20% </a:t>
            </a:r>
            <a:r>
              <a:rPr lang="en-US" dirty="0" smtClean="0"/>
              <a:t>credit for knowing that you don’t know something</a:t>
            </a:r>
          </a:p>
          <a:p>
            <a:pPr lvl="1"/>
            <a:r>
              <a:rPr lang="en-US" dirty="0" smtClean="0"/>
              <a:t>You get it for leaving a question blank or writing “I don</a:t>
            </a:r>
            <a:r>
              <a:rPr lang="mr-IN" dirty="0" smtClean="0"/>
              <a:t>’</a:t>
            </a:r>
            <a:r>
              <a:rPr lang="en-US" dirty="0" smtClean="0"/>
              <a:t>t know” or the equivalent</a:t>
            </a:r>
          </a:p>
          <a:p>
            <a:pPr lvl="1"/>
            <a:r>
              <a:rPr lang="en-US" dirty="0" smtClean="0"/>
              <a:t>Applies only to a complete question, not a part. </a:t>
            </a:r>
            <a:endParaRPr lang="en-US" dirty="0" smtClean="0"/>
          </a:p>
          <a:p>
            <a:pPr lvl="1"/>
            <a:r>
              <a:rPr lang="en-US" dirty="0" smtClean="0"/>
              <a:t>Did not apply on the midterm, since I didn’t announce it.</a:t>
            </a:r>
          </a:p>
          <a:p>
            <a:pPr lvl="1"/>
            <a:r>
              <a:rPr lang="en-US" dirty="0" smtClean="0"/>
              <a:t>Will </a:t>
            </a:r>
            <a:r>
              <a:rPr lang="en-US" dirty="0" smtClean="0"/>
              <a:t>apply on the final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78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6822"/>
          </a:xfrm>
        </p:spPr>
        <p:txBody>
          <a:bodyPr/>
          <a:lstStyle/>
          <a:p>
            <a:pPr algn="ctr"/>
            <a:r>
              <a:rPr lang="en-US" dirty="0" smtClean="0"/>
              <a:t>Some General Issues on this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823"/>
            <a:ext cx="10515600" cy="559761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Talking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about the subject instead of answering the question. 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When I cross stuff out it doesn’t mean it is wrong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It means it is irrelevant to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answering the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question</a:t>
            </a:r>
          </a:p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Confusing what is efficient with what will happen or what is in the individual’s interest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An important mistake, since a central problem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Is how to prevent situations where what happens is not efficient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For example problem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I B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The airline does not control noise</a:t>
            </a:r>
          </a:p>
          <a:p>
            <a:pPr lvl="2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Which is not the efficient solution</a:t>
            </a:r>
          </a:p>
          <a:p>
            <a:pPr lvl="2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But is the solution that results from each party acting in his own interest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1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538"/>
            <a:ext cx="10515600" cy="1154756"/>
          </a:xfrm>
        </p:spPr>
        <p:txBody>
          <a:bodyPr/>
          <a:lstStyle/>
          <a:p>
            <a:r>
              <a:rPr lang="en-US" dirty="0" smtClean="0"/>
              <a:t>Coase’s Final Book: How China Went Capitalist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034" y="1136218"/>
            <a:ext cx="11900965" cy="561057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Striking facts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20 fold increase in GDP per capita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from Mao’s death to 2010.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Shift from a communist to a mostly capitalist system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Communist Party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still 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control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Mao still revered, socialism still the official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ideology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Mao’s part of the story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favor of decentralization, critical of Stalin, but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Didn’t know how to do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solution to the coordination problem is prices and trade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he knew that must be wrong since that would be capitalism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his version was lots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communes, mostly self-sufficient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system oscillated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between central planning and decentralization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Since both failed, the solution must be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culture, morale, something like that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Great Leap Forward, which resulted in a famine that killed about 30 million people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then the Cultural Revolution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6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What happened after Mao died?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20" y="1325564"/>
            <a:ext cx="11522292" cy="553243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Many high status people who had been purged came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back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They knew the Great Leap Forward and the Cultural Revolution were mistakes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Indeed some of them had been purged for recognizing that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trying to persuade Mao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Now they could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go abroad, see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reality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capitalism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Conclusion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: We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must be doing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something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wrong but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don’t know what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Try lots of things, believe in the facts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we will win out because socialism is better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3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45155"/>
          </a:xfrm>
        </p:spPr>
        <p:txBody>
          <a:bodyPr/>
          <a:lstStyle/>
          <a:p>
            <a:pPr algn="ctr"/>
            <a:r>
              <a:rPr lang="en-US" dirty="0" smtClean="0"/>
              <a:t>Policy after Mao’s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263" y="1173892"/>
            <a:ext cx="11707494" cy="568410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Attempts to reform state run sector, give more power to firms</a:t>
            </a:r>
          </a:p>
          <a:p>
            <a:pPr lvl="1"/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Meanwhile, in the margins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Covert privatization of land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Firms nominally run by local governments, permitted but disapproved of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Very small scale private employment in the cities, to soak up unemployed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Special Economic Zones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were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deliberate policy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Intended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learn from capitalism while preventing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contagion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exception gradually became the rule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Dual track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pricing–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govt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firms sold their quota at the official price, but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Production above the quota could be sold at whatever price buyers would pay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Gave government officials experience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markets within public sector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Provided access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resources, at a cost,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 the private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sector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also produced inefficiencies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corruption</a:t>
            </a:r>
          </a:p>
        </p:txBody>
      </p:sp>
    </p:spTree>
    <p:extLst>
      <p:ext uri="{BB962C8B-B14F-4D97-AF65-F5344CB8AC3E}">
        <p14:creationId xmlns:p14="http://schemas.microsoft.com/office/powerpoint/2010/main" val="2103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Private practice on the margins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was very successful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first not punished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Then permitted (agriculture) in particularly unsuccessful places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Then pushed everywhere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State owned firms largely losing money, at provincial and local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level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most of them were eventually privatized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China ended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up with some state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monopolies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most production private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Government revenue of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~20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% of national income, lower than in the U.S.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they redefined socialism to be what worked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75" y="21150"/>
            <a:ext cx="11773638" cy="891707"/>
          </a:xfrm>
        </p:spPr>
        <p:txBody>
          <a:bodyPr>
            <a:normAutofit fontScale="90000"/>
          </a:bodyPr>
          <a:lstStyle/>
          <a:p>
            <a:r>
              <a:rPr lang="en-US" dirty="0"/>
              <a:t>China ended up with a system of competing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093" y="1031925"/>
            <a:ext cx="11403232" cy="58260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Local </a:t>
            </a:r>
            <a:r>
              <a:rPr lang="en-US" sz="2400" dirty="0"/>
              <a:t>governments made local rules</a:t>
            </a:r>
          </a:p>
          <a:p>
            <a:r>
              <a:rPr lang="en-US" sz="2400" dirty="0"/>
              <a:t>The officials in charge were appointed from the top, which liked economic development</a:t>
            </a:r>
          </a:p>
          <a:p>
            <a:r>
              <a:rPr lang="en-US" sz="2400" dirty="0"/>
              <a:t>So officials had an incentive to </a:t>
            </a:r>
            <a:endParaRPr lang="en-US" sz="2400" dirty="0" smtClean="0"/>
          </a:p>
          <a:p>
            <a:pPr lvl="1"/>
            <a:r>
              <a:rPr lang="en-US" sz="2000" dirty="0" smtClean="0"/>
              <a:t>Find </a:t>
            </a:r>
            <a:r>
              <a:rPr lang="en-US" sz="2000" dirty="0"/>
              <a:t>rules that worked</a:t>
            </a:r>
          </a:p>
          <a:p>
            <a:pPr lvl="1"/>
            <a:r>
              <a:rPr lang="en-US" sz="2000" dirty="0"/>
              <a:t>And copy what worked elsewhere</a:t>
            </a:r>
          </a:p>
          <a:p>
            <a:r>
              <a:rPr lang="en-US" sz="2400" dirty="0"/>
              <a:t>Industrial parks where the officials </a:t>
            </a:r>
            <a:r>
              <a:rPr lang="en-US" sz="2400" dirty="0" smtClean="0"/>
              <a:t>were </a:t>
            </a:r>
            <a:r>
              <a:rPr lang="en-US" sz="2400" dirty="0"/>
              <a:t>a combination of landlord </a:t>
            </a:r>
            <a:r>
              <a:rPr lang="en-US" sz="2400" dirty="0" smtClean="0"/>
              <a:t>and government</a:t>
            </a:r>
            <a:endParaRPr lang="en-US" sz="2400" dirty="0"/>
          </a:p>
          <a:p>
            <a:r>
              <a:rPr lang="en-US" sz="2400" dirty="0" smtClean="0"/>
              <a:t>Competing </a:t>
            </a:r>
            <a:r>
              <a:rPr lang="en-US" sz="2400" dirty="0"/>
              <a:t>with each </a:t>
            </a:r>
            <a:r>
              <a:rPr lang="en-US" sz="2400" dirty="0" smtClean="0"/>
              <a:t>other</a:t>
            </a:r>
          </a:p>
          <a:p>
            <a:r>
              <a:rPr lang="en-US" sz="2400" dirty="0" smtClean="0"/>
              <a:t>But there were also ways of cheating on the system that </a:t>
            </a:r>
            <a:r>
              <a:rPr lang="en-US" sz="2400" dirty="0" err="1" smtClean="0"/>
              <a:t>Coase</a:t>
            </a:r>
            <a:r>
              <a:rPr lang="en-US" sz="2400" dirty="0" smtClean="0"/>
              <a:t> does not discuss</a:t>
            </a:r>
          </a:p>
          <a:p>
            <a:r>
              <a:rPr lang="en-US" sz="2400" dirty="0" smtClean="0"/>
              <a:t>Officials faced a tradeoff</a:t>
            </a:r>
          </a:p>
          <a:p>
            <a:pPr lvl="1"/>
            <a:r>
              <a:rPr lang="en-US" sz="2000" dirty="0" smtClean="0"/>
              <a:t>Do a good job running your local government and get promoted</a:t>
            </a:r>
          </a:p>
          <a:p>
            <a:pPr lvl="1"/>
            <a:r>
              <a:rPr lang="en-US" sz="2000" dirty="0" smtClean="0"/>
              <a:t>Do a corrupt job, don’t get promoted, but collect bribes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2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50"/>
            <a:ext cx="10515600" cy="891707"/>
          </a:xfrm>
        </p:spPr>
        <p:txBody>
          <a:bodyPr/>
          <a:lstStyle/>
          <a:p>
            <a:pPr algn="ctr"/>
            <a:r>
              <a:rPr lang="en-US" dirty="0" smtClean="0"/>
              <a:t>My Interpretation of </a:t>
            </a:r>
            <a:r>
              <a:rPr lang="en-US" dirty="0" err="1" smtClean="0"/>
              <a:t>Coase’s</a:t>
            </a:r>
            <a:r>
              <a:rPr lang="en-US" dirty="0" smtClean="0"/>
              <a:t>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522"/>
            <a:ext cx="10515600" cy="3651426"/>
          </a:xfrm>
        </p:spPr>
        <p:txBody>
          <a:bodyPr>
            <a:normAutofit/>
          </a:bodyPr>
          <a:lstStyle/>
          <a:p>
            <a:r>
              <a:rPr lang="en-US" dirty="0" smtClean="0"/>
              <a:t>What institutions work depend on details of transaction costs and related things</a:t>
            </a:r>
          </a:p>
          <a:p>
            <a:pPr lvl="1"/>
            <a:r>
              <a:rPr lang="en-US" dirty="0" smtClean="0"/>
              <a:t>Which we don</a:t>
            </a:r>
            <a:r>
              <a:rPr lang="fr-FR" dirty="0" smtClean="0"/>
              <a:t>’</a:t>
            </a:r>
            <a:r>
              <a:rPr lang="en-US" dirty="0" smtClean="0"/>
              <a:t>t understand very well</a:t>
            </a:r>
          </a:p>
          <a:p>
            <a:pPr lvl="1"/>
            <a:r>
              <a:rPr lang="en-US" dirty="0" smtClean="0"/>
              <a:t>And vary from one society to another</a:t>
            </a:r>
          </a:p>
          <a:p>
            <a:r>
              <a:rPr lang="en-US" dirty="0" smtClean="0"/>
              <a:t>So China did better inventing capitalism for itself by trial and error</a:t>
            </a:r>
          </a:p>
          <a:p>
            <a:pPr lvl="1"/>
            <a:r>
              <a:rPr lang="en-US" dirty="0" smtClean="0"/>
              <a:t>Than it would have done following the advice of western economists</a:t>
            </a:r>
          </a:p>
          <a:p>
            <a:pPr lvl="1"/>
            <a:r>
              <a:rPr lang="en-US" dirty="0" smtClean="0"/>
              <a:t>Based on theory plus what worked for our societies</a:t>
            </a:r>
          </a:p>
          <a:p>
            <a:pPr lvl="1"/>
            <a:r>
              <a:rPr lang="en-US" dirty="0" smtClean="0"/>
              <a:t>Even if the advisors had been from Chicago instead of Harvard</a:t>
            </a:r>
          </a:p>
        </p:txBody>
      </p:sp>
    </p:spTree>
    <p:extLst>
      <p:ext uri="{BB962C8B-B14F-4D97-AF65-F5344CB8AC3E}">
        <p14:creationId xmlns:p14="http://schemas.microsoft.com/office/powerpoint/2010/main" val="112814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1912</Words>
  <Application>Microsoft Macintosh PowerPoint</Application>
  <PresentationFormat>Widescreen</PresentationFormat>
  <Paragraphs>224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Calibri Light</vt:lpstr>
      <vt:lpstr>Mangal</vt:lpstr>
      <vt:lpstr>Times New Roman</vt:lpstr>
      <vt:lpstr>Arial</vt:lpstr>
      <vt:lpstr>Office Theme</vt:lpstr>
      <vt:lpstr>Midterm</vt:lpstr>
      <vt:lpstr>An Application of Economics to Exams</vt:lpstr>
      <vt:lpstr>Some General Issues on this Exam</vt:lpstr>
      <vt:lpstr>Coase’s Final Book: How China Went Capitalist</vt:lpstr>
      <vt:lpstr>What happened after Mao died?</vt:lpstr>
      <vt:lpstr>Policy after Mao’s death</vt:lpstr>
      <vt:lpstr>The Result</vt:lpstr>
      <vt:lpstr>China ended up with a system of competing institutions</vt:lpstr>
      <vt:lpstr>My Interpretation of Coase’s Conclusion</vt:lpstr>
      <vt:lpstr>Property</vt:lpstr>
      <vt:lpstr>Property:Two Issues </vt:lpstr>
      <vt:lpstr>Property vs Commons</vt:lpstr>
      <vt:lpstr>How Important Is Each of These? </vt:lpstr>
      <vt:lpstr>Consider a few Examples</vt:lpstr>
      <vt:lpstr>Some Relevant Stories</vt:lpstr>
      <vt:lpstr>What Belongs in the Bundle?</vt:lpstr>
      <vt:lpstr>Property Rights for Space</vt:lpstr>
      <vt:lpstr>Global Warming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32</cp:revision>
  <dcterms:created xsi:type="dcterms:W3CDTF">2017-03-02T17:12:13Z</dcterms:created>
  <dcterms:modified xsi:type="dcterms:W3CDTF">2017-03-14T17:24:43Z</dcterms:modified>
</cp:coreProperties>
</file>