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81" r:id="rId3"/>
    <p:sldId id="278" r:id="rId4"/>
    <p:sldId id="279" r:id="rId5"/>
    <p:sldId id="283" r:id="rId6"/>
    <p:sldId id="284" r:id="rId7"/>
    <p:sldId id="285" r:id="rId8"/>
    <p:sldId id="292" r:id="rId9"/>
    <p:sldId id="293" r:id="rId10"/>
    <p:sldId id="287" r:id="rId11"/>
    <p:sldId id="286" r:id="rId12"/>
    <p:sldId id="291" r:id="rId13"/>
    <p:sldId id="288" r:id="rId14"/>
    <p:sldId id="289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6" autoAdjust="0"/>
    <p:restoredTop sz="94674"/>
  </p:normalViewPr>
  <p:slideViewPr>
    <p:cSldViewPr snapToGrid="0" snapToObjects="1">
      <p:cViewPr varScale="1">
        <p:scale>
          <a:sx n="106" d="100"/>
          <a:sy n="106" d="100"/>
        </p:scale>
        <p:origin x="-112" y="-5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8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7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4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1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3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1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79568-9EE0-B14A-9799-443B49476C15}" type="datetimeFigureOut">
              <a:rPr lang="en-US" smtClean="0"/>
              <a:t>3/16/17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8D03-DDD6-DE4D-9E9C-E76B6F14A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3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evine.sscnet.ucla.edu/general/intellectual/againstfinal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Property vs Commons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7047"/>
            <a:ext cx="10515600" cy="5583676"/>
          </a:xfrm>
        </p:spPr>
        <p:txBody>
          <a:bodyPr/>
          <a:lstStyle/>
          <a:p>
            <a:r>
              <a:rPr lang="en-US" dirty="0" smtClean="0"/>
              <a:t>The benefits of treating something as property</a:t>
            </a:r>
          </a:p>
          <a:p>
            <a:pPr lvl="1"/>
            <a:r>
              <a:rPr lang="en-US" dirty="0" smtClean="0"/>
              <a:t>A mechanism for moving it to its highest valued use</a:t>
            </a:r>
          </a:p>
          <a:p>
            <a:pPr lvl="1"/>
            <a:r>
              <a:rPr lang="en-US" dirty="0" smtClean="0"/>
              <a:t>An incentive to maintain property</a:t>
            </a:r>
          </a:p>
          <a:p>
            <a:pPr lvl="1"/>
            <a:r>
              <a:rPr lang="en-US" dirty="0" smtClean="0"/>
              <a:t>An incentive to make things</a:t>
            </a:r>
          </a:p>
          <a:p>
            <a:pPr lvl="1"/>
            <a:r>
              <a:rPr lang="en-US" dirty="0" smtClean="0"/>
              <a:t>The right incentive</a:t>
            </a:r>
          </a:p>
          <a:p>
            <a:r>
              <a:rPr lang="en-US" dirty="0" smtClean="0"/>
              <a:t>The costs of treating something as property</a:t>
            </a:r>
          </a:p>
          <a:p>
            <a:pPr lvl="1"/>
            <a:r>
              <a:rPr lang="en-US" dirty="0" smtClean="0"/>
              <a:t>You have to monitor use and enforce your rights</a:t>
            </a:r>
          </a:p>
          <a:p>
            <a:pPr lvl="1"/>
            <a:r>
              <a:rPr lang="en-US" dirty="0" smtClean="0"/>
              <a:t>You have to bear the cost of transacting over it–consider tolls vs free trespass</a:t>
            </a:r>
          </a:p>
          <a:p>
            <a:pPr lvl="1"/>
            <a:r>
              <a:rPr lang="en-US" dirty="0" smtClean="0"/>
              <a:t>There may be costs to converting unowned resources, such as wilderness land, to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0"/>
            <a:ext cx="10515600" cy="1025611"/>
          </a:xfrm>
        </p:spPr>
        <p:txBody>
          <a:bodyPr/>
          <a:lstStyle/>
          <a:p>
            <a:pPr algn="ctr"/>
            <a:r>
              <a:rPr lang="en-US" dirty="0" err="1" smtClean="0"/>
              <a:t>Kitch’s</a:t>
            </a:r>
            <a:r>
              <a:rPr lang="en-US" dirty="0" smtClean="0"/>
              <a:t> Prospect Theory of Patent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561" y="1025612"/>
            <a:ext cx="11751277" cy="5832388"/>
          </a:xfrm>
        </p:spPr>
        <p:txBody>
          <a:bodyPr/>
          <a:lstStyle/>
          <a:p>
            <a:r>
              <a:rPr lang="en-US" dirty="0" smtClean="0"/>
              <a:t>There are two reasons to give a prospector rights to what he finds</a:t>
            </a:r>
          </a:p>
          <a:p>
            <a:pPr lvl="1"/>
            <a:r>
              <a:rPr lang="en-US" dirty="0" smtClean="0"/>
              <a:t>One is to reward him, give him an incentive to find it</a:t>
            </a:r>
          </a:p>
          <a:p>
            <a:pPr lvl="1"/>
            <a:r>
              <a:rPr lang="en-US" dirty="0" smtClean="0"/>
              <a:t>The other is to create a property right that can be used to better develop what he finds</a:t>
            </a:r>
          </a:p>
          <a:p>
            <a:pPr lvl="1"/>
            <a:r>
              <a:rPr lang="en-US" dirty="0" smtClean="0"/>
              <a:t>Consider the common pool problem applied to gold or silver mining</a:t>
            </a:r>
          </a:p>
          <a:p>
            <a:pPr lvl="2"/>
            <a:r>
              <a:rPr lang="en-US" dirty="0" smtClean="0"/>
              <a:t>The ore doesn’t flow like oil or gas</a:t>
            </a:r>
          </a:p>
          <a:p>
            <a:pPr lvl="2"/>
            <a:r>
              <a:rPr lang="en-US" dirty="0" smtClean="0"/>
              <a:t>But knowing where you have found it tells me where to dig—next to your hole</a:t>
            </a:r>
          </a:p>
          <a:p>
            <a:pPr lvl="2"/>
            <a:r>
              <a:rPr lang="en-US" dirty="0" smtClean="0"/>
              <a:t>Which not only reduces your incentive but wastes resources</a:t>
            </a:r>
          </a:p>
          <a:p>
            <a:r>
              <a:rPr lang="en-US" dirty="0" smtClean="0"/>
              <a:t>Edmund </a:t>
            </a:r>
            <a:r>
              <a:rPr lang="en-US" dirty="0" err="1" smtClean="0"/>
              <a:t>Kitch</a:t>
            </a:r>
            <a:r>
              <a:rPr lang="en-US" dirty="0" smtClean="0"/>
              <a:t> argued that the same applied to patents</a:t>
            </a:r>
          </a:p>
          <a:p>
            <a:pPr lvl="1"/>
            <a:r>
              <a:rPr lang="en-US" dirty="0" smtClean="0"/>
              <a:t>An invention requires further development, other inventions</a:t>
            </a:r>
          </a:p>
          <a:p>
            <a:pPr lvl="1"/>
            <a:r>
              <a:rPr lang="en-US" dirty="0" smtClean="0"/>
              <a:t>The patent holder has the incentive and ability to coordinate that process</a:t>
            </a:r>
          </a:p>
          <a:p>
            <a:pPr lvl="1"/>
            <a:r>
              <a:rPr lang="en-US" dirty="0" smtClean="0"/>
              <a:t>Just as homesteading turns public land into private property</a:t>
            </a:r>
          </a:p>
          <a:p>
            <a:pPr lvl="2"/>
            <a:r>
              <a:rPr lang="en-US" dirty="0" smtClean="0"/>
              <a:t>Making it possible to invest in improving it</a:t>
            </a:r>
          </a:p>
          <a:p>
            <a:pPr lvl="2"/>
            <a:r>
              <a:rPr lang="en-US" dirty="0" smtClean="0"/>
              <a:t>Coordinate uses of it</a:t>
            </a:r>
          </a:p>
          <a:p>
            <a:pPr lvl="1"/>
            <a:r>
              <a:rPr lang="en-US" dirty="0" smtClean="0"/>
              <a:t>Patents viewed as homesteading idea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68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9751"/>
          </a:xfrm>
        </p:spPr>
        <p:txBody>
          <a:bodyPr/>
          <a:lstStyle/>
          <a:p>
            <a:r>
              <a:rPr lang="en-US" smtClean="0"/>
              <a:t>The Argument Against </a:t>
            </a:r>
            <a:r>
              <a:rPr lang="en-US" dirty="0" smtClean="0"/>
              <a:t>Intellectual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186248"/>
            <a:ext cx="11590638" cy="5671751"/>
          </a:xfrm>
        </p:spPr>
        <p:txBody>
          <a:bodyPr>
            <a:normAutofit/>
          </a:bodyPr>
          <a:lstStyle/>
          <a:p>
            <a:r>
              <a:rPr lang="en-US" dirty="0" smtClean="0"/>
              <a:t>In the 19th century, there were serious arguments against IP</a:t>
            </a:r>
          </a:p>
          <a:p>
            <a:pPr lvl="1"/>
            <a:r>
              <a:rPr lang="en-US" dirty="0" smtClean="0"/>
              <a:t>Some made by people who saw it as inconsistent with liberal free market principles</a:t>
            </a:r>
          </a:p>
          <a:p>
            <a:pPr lvl="1"/>
            <a:r>
              <a:rPr lang="en-US" dirty="0" smtClean="0"/>
              <a:t>Switzerland did not have patent law until 1907 </a:t>
            </a:r>
          </a:p>
          <a:p>
            <a:r>
              <a:rPr lang="en-US" dirty="0" err="1" smtClean="0"/>
              <a:t>Boldrin</a:t>
            </a:r>
            <a:r>
              <a:rPr lang="en-US" dirty="0" smtClean="0"/>
              <a:t> and Levine, </a:t>
            </a:r>
            <a:r>
              <a:rPr lang="en-US" dirty="0" smtClean="0">
                <a:hlinkClick r:id="rId2"/>
              </a:rPr>
              <a:t>The Case Against Intellectual Monopoly</a:t>
            </a:r>
            <a:endParaRPr lang="en-US" dirty="0" smtClean="0"/>
          </a:p>
          <a:p>
            <a:pPr lvl="1"/>
            <a:r>
              <a:rPr lang="en-US" dirty="0" smtClean="0"/>
              <a:t>One argument is the deadweight loss of charging when MC is zero</a:t>
            </a:r>
          </a:p>
          <a:p>
            <a:pPr lvl="1"/>
            <a:r>
              <a:rPr lang="en-US" dirty="0" smtClean="0"/>
              <a:t>In addition, they argue that patent law retards innovation</a:t>
            </a:r>
          </a:p>
          <a:p>
            <a:pPr lvl="1"/>
            <a:r>
              <a:rPr lang="en-US" dirty="0" smtClean="0"/>
              <a:t>The first inventor can block improvements on his invention</a:t>
            </a:r>
          </a:p>
          <a:p>
            <a:pPr lvl="2"/>
            <a:r>
              <a:rPr lang="en-US" dirty="0" smtClean="0"/>
              <a:t>They claim that steam technologies was frozen until the Watt patent expired</a:t>
            </a:r>
          </a:p>
          <a:p>
            <a:pPr lvl="2"/>
            <a:r>
              <a:rPr lang="en-US" dirty="0" smtClean="0"/>
              <a:t>Which raises the question of why he didn’t license the improvements</a:t>
            </a:r>
          </a:p>
          <a:p>
            <a:pPr lvl="1"/>
            <a:r>
              <a:rPr lang="en-US" dirty="0" smtClean="0"/>
              <a:t>They describe mechanisms for dealing with the free rider problem</a:t>
            </a:r>
          </a:p>
          <a:p>
            <a:pPr lvl="2"/>
            <a:r>
              <a:rPr lang="en-US" dirty="0" smtClean="0"/>
              <a:t>Since investors in coal mines typically diversified to many mines, they didn’t mind if improved designs in one mine got copied in others</a:t>
            </a:r>
          </a:p>
          <a:p>
            <a:pPr lvl="2"/>
            <a:r>
              <a:rPr lang="en-US" dirty="0" smtClean="0"/>
              <a:t>And the first inventor generally has some first mover advantages</a:t>
            </a:r>
          </a:p>
          <a:p>
            <a:pPr lvl="1"/>
            <a:r>
              <a:rPr lang="en-US" dirty="0" smtClean="0"/>
              <a:t>Just the opposite of </a:t>
            </a:r>
            <a:r>
              <a:rPr lang="en-US" dirty="0" err="1" smtClean="0"/>
              <a:t>Kitch’s</a:t>
            </a:r>
            <a:r>
              <a:rPr lang="en-US" dirty="0" smtClean="0"/>
              <a:t> approach, </a:t>
            </a:r>
            <a:r>
              <a:rPr lang="en-US" dirty="0" smtClean="0"/>
              <a:t>arguing </a:t>
            </a:r>
            <a:r>
              <a:rPr lang="en-US" dirty="0" smtClean="0">
                <a:solidFill>
                  <a:srgbClr val="FF0000"/>
                </a:solidFill>
              </a:rPr>
              <a:t>commons are </a:t>
            </a:r>
            <a:r>
              <a:rPr lang="en-US" dirty="0" smtClean="0">
                <a:solidFill>
                  <a:srgbClr val="FF0000"/>
                </a:solidFill>
              </a:rPr>
              <a:t>better for idea space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63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58"/>
            <a:ext cx="10515600" cy="988802"/>
          </a:xfrm>
        </p:spPr>
        <p:txBody>
          <a:bodyPr/>
          <a:lstStyle/>
          <a:p>
            <a:pPr algn="ctr"/>
            <a:r>
              <a:rPr lang="en-US" dirty="0" smtClean="0"/>
              <a:t>Computer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72" y="903038"/>
            <a:ext cx="11190102" cy="59549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a computer program a writing?</a:t>
            </a:r>
          </a:p>
          <a:p>
            <a:pPr lvl="1"/>
            <a:r>
              <a:rPr lang="en-US" dirty="0" smtClean="0"/>
              <a:t>Source code on paper obviously is</a:t>
            </a:r>
          </a:p>
          <a:p>
            <a:pPr lvl="1"/>
            <a:r>
              <a:rPr lang="en-US" dirty="0" smtClean="0"/>
              <a:t>What about machine language code burned into a ROM?</a:t>
            </a:r>
          </a:p>
          <a:p>
            <a:r>
              <a:rPr lang="en-US" dirty="0" smtClean="0"/>
              <a:t>The courts disagreed on the answer</a:t>
            </a:r>
          </a:p>
          <a:p>
            <a:pPr lvl="1"/>
            <a:r>
              <a:rPr lang="en-US" dirty="0" smtClean="0"/>
              <a:t>The precedent was a player piano roll</a:t>
            </a:r>
          </a:p>
          <a:p>
            <a:pPr lvl="1"/>
            <a:r>
              <a:rPr lang="en-US" dirty="0" smtClean="0"/>
              <a:t>Ruled not to be covered by copyright</a:t>
            </a:r>
          </a:p>
          <a:p>
            <a:pPr lvl="1"/>
            <a:r>
              <a:rPr lang="en-US" dirty="0" smtClean="0"/>
              <a:t>Eventually, Congress stepped in to legislate the answer</a:t>
            </a:r>
          </a:p>
          <a:p>
            <a:r>
              <a:rPr lang="en-US" dirty="0" smtClean="0"/>
              <a:t>The right solution but the wrong question</a:t>
            </a:r>
          </a:p>
          <a:p>
            <a:pPr lvl="1"/>
            <a:r>
              <a:rPr lang="en-US" dirty="0" smtClean="0"/>
              <a:t>Not “is a program a writing?” but</a:t>
            </a:r>
          </a:p>
          <a:p>
            <a:pPr lvl="1"/>
            <a:r>
              <a:rPr lang="en-US" dirty="0" smtClean="0"/>
              <a:t>Does a program have the characteristics that make copyright appropriate for writings?</a:t>
            </a:r>
          </a:p>
          <a:p>
            <a:pPr lvl="1"/>
            <a:r>
              <a:rPr lang="en-US" dirty="0" smtClean="0"/>
              <a:t>The answer is it does–hard to create, easy to reproduce, unlikely to by accident, …</a:t>
            </a:r>
          </a:p>
          <a:p>
            <a:r>
              <a:rPr lang="en-US" dirty="0" smtClean="0"/>
              <a:t>Reproducing the PC ROMs: </a:t>
            </a:r>
          </a:p>
          <a:p>
            <a:pPr lvl="1"/>
            <a:r>
              <a:rPr lang="en-US" dirty="0" smtClean="0"/>
              <a:t>Why they needed to do it</a:t>
            </a:r>
          </a:p>
          <a:p>
            <a:pPr lvl="1"/>
            <a:r>
              <a:rPr lang="en-US" dirty="0" smtClean="0"/>
              <a:t>Copying would violate copyright, but independent creation didn’t</a:t>
            </a:r>
          </a:p>
          <a:p>
            <a:pPr lvl="1"/>
            <a:r>
              <a:rPr lang="en-US" dirty="0" smtClean="0"/>
              <a:t>So they used the clean room approach</a:t>
            </a:r>
          </a:p>
          <a:p>
            <a:pPr lvl="1"/>
            <a:r>
              <a:rPr lang="en-US" dirty="0" smtClean="0"/>
              <a:t>Perhaps they should have copied and claimed the </a:t>
            </a:r>
            <a:r>
              <a:rPr lang="en-US" i="1" dirty="0" smtClean="0"/>
              <a:t>scenes a faire</a:t>
            </a:r>
            <a:r>
              <a:rPr lang="en-US" dirty="0" smtClean="0"/>
              <a:t> exception</a:t>
            </a:r>
          </a:p>
          <a:p>
            <a:pPr lvl="1"/>
            <a:r>
              <a:rPr lang="en-US" dirty="0" smtClean="0"/>
              <a:t>There being only one way of writing the ROMs that would run the PC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5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7330"/>
          </a:xfrm>
        </p:spPr>
        <p:txBody>
          <a:bodyPr/>
          <a:lstStyle/>
          <a:p>
            <a:pPr algn="ctr"/>
            <a:r>
              <a:rPr lang="en-US" dirty="0" smtClean="0"/>
              <a:t>The Death of Copyright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8474"/>
            <a:ext cx="12192000" cy="60795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 far, I have assumed that copyright is easy to enforce</a:t>
            </a:r>
          </a:p>
          <a:p>
            <a:r>
              <a:rPr lang="en-US" dirty="0" smtClean="0"/>
              <a:t>It is if </a:t>
            </a:r>
            <a:r>
              <a:rPr lang="en-US" dirty="0" smtClean="0"/>
              <a:t>copying is done by firms with printing presses, easy to find and </a:t>
            </a:r>
            <a:r>
              <a:rPr lang="en-US" dirty="0" smtClean="0"/>
              <a:t>worth suing</a:t>
            </a:r>
            <a:endParaRPr lang="en-US" dirty="0" smtClean="0"/>
          </a:p>
          <a:p>
            <a:r>
              <a:rPr lang="en-US" dirty="0" smtClean="0"/>
              <a:t>But now that anyone can easily copy digital works and share them</a:t>
            </a:r>
          </a:p>
          <a:p>
            <a:r>
              <a:rPr lang="en-US" dirty="0" smtClean="0"/>
              <a:t>Digital copyright is largely unenforceable. Possible exceptions?</a:t>
            </a:r>
          </a:p>
          <a:p>
            <a:pPr lvl="1"/>
            <a:r>
              <a:rPr lang="en-US" dirty="0" smtClean="0"/>
              <a:t>Software used by large organizations whose employees could betray them for pirating</a:t>
            </a:r>
          </a:p>
          <a:p>
            <a:pPr lvl="1"/>
            <a:r>
              <a:rPr lang="en-US" dirty="0" smtClean="0"/>
              <a:t>Fancy digital rights management schemes to make sharing harder, but 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Any protection of a work fully revealed in one use is broken by the analog hole</a:t>
            </a:r>
          </a:p>
          <a:p>
            <a:pPr lvl="1"/>
            <a:r>
              <a:rPr lang="en-US" dirty="0" smtClean="0"/>
              <a:t>Play the copy protected song into a recorder then digitize it—now it is out of protection</a:t>
            </a:r>
          </a:p>
          <a:p>
            <a:pPr lvl="1"/>
            <a:r>
              <a:rPr lang="en-US" dirty="0" smtClean="0"/>
              <a:t>What sort of works are not fully revealed in use?</a:t>
            </a:r>
          </a:p>
          <a:p>
            <a:pPr lvl="2"/>
            <a:r>
              <a:rPr lang="en-US" dirty="0" smtClean="0"/>
              <a:t>A database such as Westlaw</a:t>
            </a:r>
          </a:p>
          <a:p>
            <a:pPr lvl="2"/>
            <a:r>
              <a:rPr lang="en-US" dirty="0" smtClean="0"/>
              <a:t>A game such as World of Warcraft</a:t>
            </a:r>
          </a:p>
          <a:p>
            <a:r>
              <a:rPr lang="en-US" dirty="0" smtClean="0"/>
              <a:t>So how do you get paid to create IP?</a:t>
            </a:r>
          </a:p>
          <a:p>
            <a:pPr lvl="1"/>
            <a:r>
              <a:rPr lang="en-US" dirty="0" smtClean="0"/>
              <a:t>Patronage–the 18</a:t>
            </a:r>
            <a:r>
              <a:rPr lang="en-US" baseline="30000" dirty="0" smtClean="0"/>
              <a:t>th</a:t>
            </a:r>
            <a:r>
              <a:rPr lang="en-US" dirty="0" smtClean="0"/>
              <a:t> century solution</a:t>
            </a:r>
          </a:p>
          <a:p>
            <a:pPr lvl="1"/>
            <a:r>
              <a:rPr lang="en-US" dirty="0" smtClean="0"/>
              <a:t>Charity–</a:t>
            </a:r>
            <a:r>
              <a:rPr lang="en-US" dirty="0" err="1" smtClean="0"/>
              <a:t>Patreon</a:t>
            </a:r>
            <a:r>
              <a:rPr lang="en-US" dirty="0" smtClean="0"/>
              <a:t>. The same technology makes small scale donations easy.</a:t>
            </a:r>
          </a:p>
          <a:p>
            <a:pPr lvl="1"/>
            <a:r>
              <a:rPr lang="en-US" dirty="0" smtClean="0"/>
              <a:t>Tie-ins—web your books for free, charge for speeches or consulting</a:t>
            </a:r>
          </a:p>
          <a:p>
            <a:pPr lvl="1"/>
            <a:r>
              <a:rPr lang="en-US" dirty="0" smtClean="0"/>
              <a:t>Other ideas?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02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2404"/>
          </a:xfrm>
        </p:spPr>
        <p:txBody>
          <a:bodyPr/>
          <a:lstStyle/>
          <a:p>
            <a:r>
              <a:rPr lang="en-US" dirty="0" smtClean="0"/>
              <a:t>Examples of IP That Already Works That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43" y="886642"/>
            <a:ext cx="11479427" cy="5971358"/>
          </a:xfrm>
        </p:spPr>
        <p:txBody>
          <a:bodyPr/>
          <a:lstStyle/>
          <a:p>
            <a:r>
              <a:rPr lang="en-US" dirty="0" smtClean="0"/>
              <a:t>The academic world</a:t>
            </a:r>
          </a:p>
          <a:p>
            <a:pPr lvl="1"/>
            <a:r>
              <a:rPr lang="en-US" dirty="0" smtClean="0"/>
              <a:t>You don’t get paid to write journal articles</a:t>
            </a:r>
          </a:p>
          <a:p>
            <a:pPr lvl="1"/>
            <a:r>
              <a:rPr lang="en-US" dirty="0" smtClean="0"/>
              <a:t>In some fields you have to pay the journal</a:t>
            </a:r>
          </a:p>
          <a:p>
            <a:pPr lvl="1"/>
            <a:r>
              <a:rPr lang="en-US" dirty="0" smtClean="0"/>
              <a:t>Your </a:t>
            </a:r>
            <a:r>
              <a:rPr lang="en-US" dirty="0" smtClean="0"/>
              <a:t>reward is in the position or promotion you get from publication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/>
              <a:t>generally the reputation you get</a:t>
            </a:r>
          </a:p>
          <a:p>
            <a:r>
              <a:rPr lang="en-US" dirty="0" smtClean="0"/>
              <a:t>Open source software</a:t>
            </a:r>
          </a:p>
          <a:p>
            <a:pPr lvl="1"/>
            <a:r>
              <a:rPr lang="en-US" dirty="0" smtClean="0"/>
              <a:t>Contributing to a project helps establish credentials as a programmer, gets you a job</a:t>
            </a:r>
          </a:p>
          <a:p>
            <a:pPr lvl="1"/>
            <a:r>
              <a:rPr lang="en-US" dirty="0" smtClean="0"/>
              <a:t>Firms that use open source software want an employee who is part of the project</a:t>
            </a:r>
          </a:p>
          <a:p>
            <a:pPr lvl="1"/>
            <a:r>
              <a:rPr lang="en-US" dirty="0" smtClean="0"/>
              <a:t>He can help tweak the software for them, find buts, and</a:t>
            </a:r>
          </a:p>
          <a:p>
            <a:pPr lvl="1"/>
            <a:r>
              <a:rPr lang="en-US" dirty="0" smtClean="0"/>
              <a:t>If he can’t, the project member who can is willing to do favors for other </a:t>
            </a:r>
            <a:r>
              <a:rPr lang="en-US" dirty="0" smtClean="0"/>
              <a:t>contributors</a:t>
            </a:r>
          </a:p>
          <a:p>
            <a:r>
              <a:rPr lang="en-US" dirty="0" smtClean="0"/>
              <a:t>The Web</a:t>
            </a:r>
          </a:p>
          <a:p>
            <a:pPr lvl="1"/>
            <a:r>
              <a:rPr lang="en-US" dirty="0" smtClean="0"/>
              <a:t>Put up web pages, blogs, to spread ideas, get reputation</a:t>
            </a:r>
          </a:p>
          <a:p>
            <a:pPr lvl="1"/>
            <a:r>
              <a:rPr lang="en-US" dirty="0" smtClean="0"/>
              <a:t>Get paid by putting advertisements on them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1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410" y="1"/>
            <a:ext cx="10515600" cy="706917"/>
          </a:xfrm>
        </p:spPr>
        <p:txBody>
          <a:bodyPr/>
          <a:lstStyle/>
          <a:p>
            <a:pPr algn="ctr"/>
            <a:r>
              <a:rPr lang="en-US" dirty="0" smtClean="0"/>
              <a:t>Trade Secret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924" y="706918"/>
            <a:ext cx="12056075" cy="6151081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What is it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?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Law that gives the holder of a trade secret rights against someone who gets it wrongfully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Provided the holder made reasonable efforts to protect it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Reverse engineering is not wrongful. Getting an employee to reveal the secret is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.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What about aerial photography of a factory under construction?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Why is it 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Not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a property right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Not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unnecessary because of patent law</a:t>
            </a:r>
          </a:p>
          <a:p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Consider it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as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less of a one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size fits all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approach than patent law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Suppose I believe my invention will not be duplicated for a hundred years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Patent law only gives my 14 years (or whatever it then is) of protection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 might be able to keep my trade secret for a century. 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 formula for Coca Cola has been a trade secret since 1891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Suppose I think my invention is non-obvious, the patent examiner doesn’t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Consider it as a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way of making unpatented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inventions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less costly to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protect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088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37968"/>
          </a:xfrm>
        </p:spPr>
        <p:txBody>
          <a:bodyPr/>
          <a:lstStyle/>
          <a:p>
            <a:pPr algn="ctr"/>
            <a:r>
              <a:rPr lang="en-US" dirty="0" smtClean="0"/>
              <a:t>How Important Is Each of These?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849" y="939114"/>
            <a:ext cx="11086070" cy="5918885"/>
          </a:xfrm>
        </p:spPr>
        <p:txBody>
          <a:bodyPr>
            <a:normAutofit/>
          </a:bodyPr>
          <a:lstStyle/>
          <a:p>
            <a:r>
              <a:rPr lang="en-US" dirty="0" smtClean="0"/>
              <a:t>That depends on the particular thing that might or might not be property</a:t>
            </a:r>
          </a:p>
          <a:p>
            <a:pPr lvl="1"/>
            <a:r>
              <a:rPr lang="en-US" dirty="0" smtClean="0"/>
              <a:t>Does it have to be produced? </a:t>
            </a:r>
          </a:p>
          <a:p>
            <a:pPr lvl="1"/>
            <a:r>
              <a:rPr lang="en-US" dirty="0" smtClean="0"/>
              <a:t>Is there a limited supply? Is overuse a problem?</a:t>
            </a:r>
          </a:p>
          <a:p>
            <a:pPr lvl="1"/>
            <a:r>
              <a:rPr lang="en-US" dirty="0" smtClean="0"/>
              <a:t>How elastic is the supply? Will not getting ownership much reduce it?</a:t>
            </a:r>
          </a:p>
          <a:p>
            <a:pPr lvl="1"/>
            <a:r>
              <a:rPr lang="en-US" dirty="0" smtClean="0"/>
              <a:t>Are there costs to assigning property rights? Consider land.</a:t>
            </a:r>
          </a:p>
          <a:p>
            <a:r>
              <a:rPr lang="en-US" dirty="0" smtClean="0"/>
              <a:t>It also depends on the technologies for enforcing property rights</a:t>
            </a:r>
          </a:p>
          <a:p>
            <a:pPr lvl="1"/>
            <a:r>
              <a:rPr lang="en-US" dirty="0" smtClean="0"/>
              <a:t>Consider the difference between IP that requires a printing press and that doesn’t</a:t>
            </a:r>
          </a:p>
          <a:p>
            <a:pPr lvl="1"/>
            <a:r>
              <a:rPr lang="en-US" dirty="0" smtClean="0"/>
              <a:t>Technologies for detecting trespassers. </a:t>
            </a:r>
          </a:p>
          <a:p>
            <a:pPr lvl="1"/>
            <a:r>
              <a:rPr lang="en-US" dirty="0" smtClean="0"/>
              <a:t>Burglar alarms. </a:t>
            </a:r>
          </a:p>
          <a:p>
            <a:pPr lvl="1"/>
            <a:r>
              <a:rPr lang="en-US" dirty="0" smtClean="0"/>
              <a:t>Dogs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790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294" y="1"/>
            <a:ext cx="10515600" cy="797668"/>
          </a:xfrm>
        </p:spPr>
        <p:txBody>
          <a:bodyPr/>
          <a:lstStyle/>
          <a:p>
            <a:pPr algn="ctr"/>
            <a:r>
              <a:rPr lang="en-US" dirty="0" smtClean="0"/>
              <a:t>What Belongs in the Bundle?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0936"/>
            <a:ext cx="10515600" cy="6177064"/>
          </a:xfrm>
        </p:spPr>
        <p:txBody>
          <a:bodyPr>
            <a:normAutofit/>
          </a:bodyPr>
          <a:lstStyle/>
          <a:p>
            <a:r>
              <a:rPr lang="en-US" dirty="0" smtClean="0"/>
              <a:t>Consider the case of land</a:t>
            </a:r>
          </a:p>
          <a:p>
            <a:pPr lvl="1"/>
            <a:r>
              <a:rPr lang="en-US" dirty="0" smtClean="0"/>
              <a:t>Which rights belong together</a:t>
            </a:r>
          </a:p>
          <a:p>
            <a:pPr lvl="1"/>
            <a:r>
              <a:rPr lang="en-US" dirty="0" smtClean="0"/>
              <a:t>Which rights are clearly more valuable to someone else?</a:t>
            </a:r>
          </a:p>
          <a:p>
            <a:pPr lvl="1"/>
            <a:r>
              <a:rPr lang="en-US" dirty="0" smtClean="0"/>
              <a:t>Which are valuable to two or more people?</a:t>
            </a:r>
          </a:p>
          <a:p>
            <a:pPr lvl="2"/>
            <a:r>
              <a:rPr lang="en-US" dirty="0" smtClean="0"/>
              <a:t>In which case you might get the initial assignment wrong</a:t>
            </a:r>
          </a:p>
          <a:p>
            <a:pPr lvl="3"/>
            <a:r>
              <a:rPr lang="en-US" dirty="0" smtClean="0"/>
              <a:t>Which raises the question of how easily can it be fixed?</a:t>
            </a:r>
          </a:p>
          <a:p>
            <a:pPr lvl="3"/>
            <a:r>
              <a:rPr lang="en-US" dirty="0" smtClean="0"/>
              <a:t>That gets us back to property vs liability, transaction costs, and all that stuff</a:t>
            </a:r>
          </a:p>
          <a:p>
            <a:pPr lvl="2"/>
            <a:r>
              <a:rPr lang="en-US" dirty="0" smtClean="0"/>
              <a:t>Or you might find some way of dividing the right to give each person the part he wants</a:t>
            </a:r>
          </a:p>
          <a:p>
            <a:pPr lvl="3"/>
            <a:r>
              <a:rPr lang="en-US" dirty="0" smtClean="0"/>
              <a:t>You have the right to dig on your property, except that</a:t>
            </a:r>
          </a:p>
          <a:p>
            <a:pPr lvl="3"/>
            <a:r>
              <a:rPr lang="en-US" dirty="0" smtClean="0"/>
              <a:t>I have the right of lateral support</a:t>
            </a:r>
          </a:p>
          <a:p>
            <a:pPr lvl="2"/>
            <a:r>
              <a:rPr lang="en-US" dirty="0" smtClean="0"/>
              <a:t>Or of dividing it so that only the part valuable to both must be transacted over</a:t>
            </a:r>
          </a:p>
          <a:p>
            <a:pPr lvl="3"/>
            <a:r>
              <a:rPr lang="en-US" dirty="0" smtClean="0"/>
              <a:t>Coal rights in Pennsylvania</a:t>
            </a:r>
          </a:p>
          <a:p>
            <a:pPr lvl="3"/>
            <a:r>
              <a:rPr lang="en-US" dirty="0" smtClean="0"/>
              <a:t>Only the support right need bargaining 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5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Property Rights for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we get much better at getting things up cheaply</a:t>
            </a:r>
          </a:p>
          <a:p>
            <a:r>
              <a:rPr lang="en-US" dirty="0" smtClean="0"/>
              <a:t>What sort of things ought to be treated as private property?</a:t>
            </a:r>
          </a:p>
          <a:p>
            <a:pPr lvl="1"/>
            <a:r>
              <a:rPr lang="en-US" dirty="0" smtClean="0"/>
              <a:t>Where are the benefits of property high </a:t>
            </a:r>
          </a:p>
          <a:p>
            <a:pPr lvl="1"/>
            <a:r>
              <a:rPr lang="en-US" dirty="0" smtClean="0"/>
              <a:t>The costs low?</a:t>
            </a:r>
          </a:p>
          <a:p>
            <a:r>
              <a:rPr lang="en-US" dirty="0" smtClean="0"/>
              <a:t>Volume of space? </a:t>
            </a:r>
          </a:p>
          <a:p>
            <a:r>
              <a:rPr lang="en-US" dirty="0" smtClean="0"/>
              <a:t>Physical Bodies such as Asteroids?</a:t>
            </a:r>
          </a:p>
          <a:p>
            <a:r>
              <a:rPr lang="en-US" dirty="0" smtClean="0"/>
              <a:t>Orbits? Geosynchronous orbits are already a scarce good</a:t>
            </a:r>
          </a:p>
          <a:p>
            <a:r>
              <a:rPr lang="en-US" dirty="0" smtClean="0"/>
              <a:t>Solid Angle on the Sun?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17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41404"/>
          </a:xfrm>
        </p:spPr>
        <p:txBody>
          <a:bodyPr/>
          <a:lstStyle/>
          <a:p>
            <a:pPr algn="ctr"/>
            <a:r>
              <a:rPr lang="en-US" dirty="0" smtClean="0"/>
              <a:t>Global Warming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1405"/>
            <a:ext cx="10515600" cy="6116595"/>
          </a:xfrm>
        </p:spPr>
        <p:txBody>
          <a:bodyPr/>
          <a:lstStyle/>
          <a:p>
            <a:r>
              <a:rPr lang="en-US" dirty="0" smtClean="0"/>
              <a:t>Currently a commons: anyone is free to put CO</a:t>
            </a:r>
            <a:r>
              <a:rPr lang="en-US" baseline="-25000" dirty="0" smtClean="0"/>
              <a:t>2</a:t>
            </a:r>
            <a:r>
              <a:rPr lang="en-US" dirty="0" smtClean="0"/>
              <a:t> in the air.</a:t>
            </a:r>
          </a:p>
          <a:p>
            <a:r>
              <a:rPr lang="en-US" dirty="0" smtClean="0"/>
              <a:t>Suppose we believe that is a problem, want to change it. How?</a:t>
            </a:r>
          </a:p>
          <a:p>
            <a:pPr lvl="1"/>
            <a:r>
              <a:rPr lang="en-US" dirty="0" smtClean="0"/>
              <a:t>Property rights: You can’t put CO2 in the air</a:t>
            </a:r>
          </a:p>
          <a:p>
            <a:pPr lvl="2"/>
            <a:r>
              <a:rPr lang="en-US" dirty="0" smtClean="0"/>
              <a:t>If it affects me by raising global temperature, sea level</a:t>
            </a:r>
          </a:p>
          <a:p>
            <a:pPr lvl="2"/>
            <a:r>
              <a:rPr lang="en-US" dirty="0" smtClean="0"/>
              <a:t>Unless you have my permission</a:t>
            </a:r>
          </a:p>
          <a:p>
            <a:pPr lvl="1"/>
            <a:r>
              <a:rPr lang="en-US" dirty="0" smtClean="0"/>
              <a:t>Liability rule: If you do, you pay me damages based on the harm to me</a:t>
            </a:r>
          </a:p>
          <a:p>
            <a:pPr lvl="1"/>
            <a:r>
              <a:rPr lang="en-US" dirty="0" err="1" smtClean="0"/>
              <a:t>Pigouvian</a:t>
            </a:r>
            <a:r>
              <a:rPr lang="en-US" dirty="0" smtClean="0"/>
              <a:t> tax: Carbon tax</a:t>
            </a:r>
          </a:p>
          <a:p>
            <a:pPr lvl="1"/>
            <a:r>
              <a:rPr lang="en-US" dirty="0" smtClean="0"/>
              <a:t>Regulation</a:t>
            </a:r>
          </a:p>
          <a:p>
            <a:r>
              <a:rPr lang="en-US" dirty="0" smtClean="0"/>
              <a:t>What are the problems with each?</a:t>
            </a:r>
          </a:p>
          <a:p>
            <a:pPr lvl="1"/>
            <a:r>
              <a:rPr lang="en-US" dirty="0" smtClean="0"/>
              <a:t>Property rights solution: Nobody can light a match. Breath out? Life ends.</a:t>
            </a:r>
          </a:p>
          <a:p>
            <a:pPr lvl="1"/>
            <a:r>
              <a:rPr lang="en-US" dirty="0" smtClean="0"/>
              <a:t>Liability rule: I have to sue you for damages of .000001 cent?</a:t>
            </a:r>
          </a:p>
          <a:p>
            <a:pPr lvl="1"/>
            <a:r>
              <a:rPr lang="en-US" dirty="0" smtClean="0"/>
              <a:t>Carbon tax: Problem of estimating the externality, monitoring CO2 output.</a:t>
            </a:r>
          </a:p>
          <a:p>
            <a:pPr lvl="1"/>
            <a:r>
              <a:rPr lang="en-US" dirty="0" smtClean="0"/>
              <a:t>Direct Regulation: Need permission to do almost everything</a:t>
            </a:r>
          </a:p>
          <a:p>
            <a:pPr lvl="2"/>
            <a:r>
              <a:rPr lang="en-US" dirty="0" smtClean="0"/>
              <a:t>Usual problems of information needed by the regulators</a:t>
            </a:r>
          </a:p>
          <a:p>
            <a:pPr lvl="2"/>
            <a:r>
              <a:rPr lang="en-US" dirty="0" smtClean="0"/>
              <a:t>Incentives of the regulators—lots of opportunities for corruption of various sorts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48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89498"/>
          </a:xfrm>
        </p:spPr>
        <p:txBody>
          <a:bodyPr/>
          <a:lstStyle/>
          <a:p>
            <a:pPr algn="ctr"/>
            <a:r>
              <a:rPr lang="en-US" dirty="0" smtClean="0"/>
              <a:t>Intellectual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0259"/>
            <a:ext cx="10515600" cy="610529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>
                <a:latin typeface="Times" charset="0"/>
                <a:ea typeface="Times" charset="0"/>
                <a:cs typeface="Times" charset="0"/>
              </a:rPr>
              <a:t>Copyright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is long lasting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and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easy to get,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patent short and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hard. Why?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pPr lvl="1"/>
            <a:r>
              <a:rPr lang="en-US" dirty="0">
                <a:latin typeface="Times" charset="0"/>
                <a:ea typeface="Times" charset="0"/>
                <a:cs typeface="Times" charset="0"/>
              </a:rPr>
              <a:t>Copyright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is better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suited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to be property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because</a:t>
            </a:r>
          </a:p>
          <a:p>
            <a:pPr lvl="2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It is easier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to mark and observe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boundaries</a:t>
            </a: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You either did or did not copy my chapter</a:t>
            </a: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And if you did it’s easy to prove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pPr lvl="2"/>
            <a:r>
              <a:rPr lang="en-US" dirty="0">
                <a:latin typeface="Times" charset="0"/>
                <a:ea typeface="Times" charset="0"/>
                <a:cs typeface="Times" charset="0"/>
              </a:rPr>
              <a:t>Accidental violation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is unlikely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, for the same reason that …</a:t>
            </a:r>
          </a:p>
          <a:p>
            <a:pPr lvl="2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There is no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problem of depleting the commons. </a:t>
            </a:r>
            <a:endParaRPr lang="en-US" dirty="0" smtClean="0">
              <a:latin typeface="Times" charset="0"/>
              <a:ea typeface="Times" charset="0"/>
              <a:cs typeface="Times" charset="0"/>
            </a:endParaRP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There are so many possible books</a:t>
            </a:r>
          </a:p>
          <a:p>
            <a:pPr lvl="4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Someone put a million monkeys on a million typewriters to try to write “Hamlet”</a:t>
            </a:r>
          </a:p>
          <a:p>
            <a:pPr lvl="4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After a million years, the best they had come up with was</a:t>
            </a:r>
          </a:p>
          <a:p>
            <a:pPr lvl="4"/>
            <a:r>
              <a:rPr lang="en-US" b="1" dirty="0" smtClean="0">
                <a:latin typeface="Times" charset="0"/>
                <a:ea typeface="Times" charset="0"/>
                <a:cs typeface="Times" charset="0"/>
              </a:rPr>
              <a:t>“To be or not to be, that is the </a:t>
            </a:r>
            <a:r>
              <a:rPr lang="en-US" b="1" dirty="0" err="1" smtClean="0">
                <a:latin typeface="Times" charset="0"/>
                <a:ea typeface="Times" charset="0"/>
                <a:cs typeface="Times" charset="0"/>
              </a:rPr>
              <a:t>grglflx</a:t>
            </a:r>
            <a:r>
              <a:rPr lang="en-US" b="1" dirty="0" smtClean="0">
                <a:latin typeface="Times" charset="0"/>
                <a:ea typeface="Times" charset="0"/>
                <a:cs typeface="Times" charset="0"/>
              </a:rPr>
              <a:t>"</a:t>
            </a:r>
            <a:endParaRPr lang="en-US" b="1" dirty="0" smtClean="0">
              <a:latin typeface="Times" charset="0"/>
              <a:ea typeface="Times" charset="0"/>
              <a:cs typeface="Times" charset="0"/>
            </a:endParaRP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If I didn’t write mine, nobody else would</a:t>
            </a: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So I am removing a negligible amount from the commons of books to be written</a:t>
            </a:r>
            <a:endParaRPr lang="en-US" dirty="0" smtClean="0">
              <a:latin typeface="Times" charset="0"/>
              <a:ea typeface="Times" charset="0"/>
              <a:cs typeface="Times" charset="0"/>
            </a:endParaRPr>
          </a:p>
          <a:p>
            <a:pPr lvl="2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But all of this is for protection against literal copying</a:t>
            </a: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Look and feel and derivative works raise more of a problem</a:t>
            </a:r>
          </a:p>
          <a:p>
            <a:pPr lvl="3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Because they have fuzzier boundaries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Patent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is worse suited to be property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because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pPr lvl="2"/>
            <a:r>
              <a:rPr lang="en-US" dirty="0">
                <a:latin typeface="Times" charset="0"/>
                <a:ea typeface="Times" charset="0"/>
                <a:cs typeface="Times" charset="0"/>
              </a:rPr>
              <a:t>Boundaries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are fuzzy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and invisible</a:t>
            </a:r>
          </a:p>
          <a:p>
            <a:pPr lvl="2"/>
            <a:r>
              <a:rPr lang="en-US" dirty="0">
                <a:latin typeface="Times" charset="0"/>
                <a:ea typeface="Times" charset="0"/>
                <a:cs typeface="Times" charset="0"/>
              </a:rPr>
              <a:t>Patent races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are evidence of  a problem of depleting the commons of ideas to be invented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37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72766"/>
          </a:xfrm>
        </p:spPr>
        <p:txBody>
          <a:bodyPr/>
          <a:lstStyle/>
          <a:p>
            <a:pPr algn="ctr"/>
            <a:r>
              <a:rPr lang="en-US" dirty="0" smtClean="0"/>
              <a:t>What is the Right Incentive to Create 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46306"/>
            <a:ext cx="12192000" cy="59046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It depends on the value produced by the IP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Consider the alternative of using a system of rewards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How do you decide how much reward each book or invention deserves?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Patent and copyright provide an automatic solution to that problem, since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How </a:t>
            </a:r>
            <a:r>
              <a:rPr lang="en-US" sz="2400" dirty="0">
                <a:latin typeface="Times" charset="0"/>
                <a:ea typeface="Times" charset="0"/>
                <a:cs typeface="Times" charset="0"/>
              </a:rPr>
              <a:t>much people will pay you to use it 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evidence </a:t>
            </a:r>
            <a:r>
              <a:rPr lang="en-US" sz="2400" dirty="0">
                <a:latin typeface="Times" charset="0"/>
                <a:ea typeface="Times" charset="0"/>
                <a:cs typeface="Times" charset="0"/>
              </a:rPr>
              <a:t>of its 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value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But there is a cost to that method</a:t>
            </a:r>
          </a:p>
          <a:p>
            <a:pPr marL="1143000" lvl="3">
              <a:spcBef>
                <a:spcPts val="1000"/>
              </a:spcBef>
            </a:pPr>
            <a:r>
              <a:rPr lang="en-US" sz="2200" dirty="0" smtClean="0">
                <a:latin typeface="Times" charset="0"/>
                <a:ea typeface="Times" charset="0"/>
                <a:cs typeface="Times" charset="0"/>
              </a:rPr>
              <a:t>Marginal cost of one more use of an idea or expression is zero</a:t>
            </a:r>
          </a:p>
          <a:p>
            <a:pPr marL="1143000" lvl="3">
              <a:spcBef>
                <a:spcPts val="1000"/>
              </a:spcBef>
            </a:pPr>
            <a:r>
              <a:rPr lang="en-US" sz="2200" dirty="0" smtClean="0">
                <a:latin typeface="Times" charset="0"/>
                <a:ea typeface="Times" charset="0"/>
                <a:cs typeface="Times" charset="0"/>
              </a:rPr>
              <a:t>But the licensing fee is more than zero, so there is a </a:t>
            </a:r>
            <a:r>
              <a:rPr lang="en-US" sz="2200" b="1" dirty="0" smtClean="0">
                <a:latin typeface="Times" charset="0"/>
                <a:ea typeface="Times" charset="0"/>
                <a:cs typeface="Times" charset="0"/>
              </a:rPr>
              <a:t>deadweight cost</a:t>
            </a:r>
          </a:p>
          <a:p>
            <a:pPr marL="1143000" lvl="3">
              <a:spcBef>
                <a:spcPts val="1000"/>
              </a:spcBef>
            </a:pPr>
            <a:r>
              <a:rPr lang="en-US" sz="2200" dirty="0" smtClean="0">
                <a:latin typeface="Times" charset="0"/>
                <a:ea typeface="Times" charset="0"/>
                <a:cs typeface="Times" charset="0"/>
              </a:rPr>
              <a:t>People who value it at more than MC but less than the price don’t get it</a:t>
            </a:r>
            <a:endParaRPr lang="en-US" sz="2200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It also depends on how soon someone else would produce the same IP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Why not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permanent copyright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protection, since nobody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else would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ever write my book?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There is a tradeoff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between a little more incentive, and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 dead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weight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cost of monopoly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 same argument implies that patent term should be shorter than the simple rule “set incentive to produce equal to value of what is being produced” implies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Louis </a:t>
            </a:r>
            <a:r>
              <a:rPr lang="en-US" dirty="0" err="1" smtClean="0">
                <a:latin typeface="Times" charset="0"/>
                <a:ea typeface="Times" charset="0"/>
                <a:cs typeface="Times" charset="0"/>
              </a:rPr>
              <a:t>Kaplow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 wrote an article pointing this out. I wrote the same article at about the same time, only my subject was criminal punishment—the incentive not to commit a crime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The argument in both cases was that incentives are not free. </a:t>
            </a: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If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an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increase in incentive that causes ten dollars more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value costs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twenty dollars </a:t>
            </a:r>
            <a:r>
              <a:rPr lang="mr-IN" dirty="0" smtClean="0">
                <a:latin typeface="Times" charset="0"/>
                <a:ea typeface="Times" charset="0"/>
                <a:cs typeface="Times" charset="0"/>
              </a:rPr>
              <a:t>…</a:t>
            </a:r>
            <a:endParaRPr lang="en-US" dirty="0" smtClean="0">
              <a:latin typeface="Times" charset="0"/>
              <a:ea typeface="Times" charset="0"/>
              <a:cs typeface="Times" charset="0"/>
            </a:endParaRPr>
          </a:p>
          <a:p>
            <a:pPr lvl="1"/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Or less harm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in </a:t>
            </a:r>
            <a:r>
              <a:rPr lang="en-US" dirty="0" smtClean="0">
                <a:latin typeface="Times" charset="0"/>
                <a:ea typeface="Times" charset="0"/>
                <a:cs typeface="Times" charset="0"/>
              </a:rPr>
              <a:t>my case (a later chapter)</a:t>
            </a:r>
            <a:endParaRPr lang="en-US" dirty="0">
              <a:latin typeface="Times" charset="0"/>
              <a:ea typeface="Times" charset="0"/>
              <a:cs typeface="Times" charset="0"/>
            </a:endParaRPr>
          </a:p>
          <a:p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907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Exceptions to Copyright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Scenes a faire</a:t>
            </a:r>
            <a:r>
              <a:rPr lang="en-US" dirty="0" smtClean="0"/>
              <a:t> doctrine</a:t>
            </a:r>
          </a:p>
          <a:p>
            <a:pPr lvl="1"/>
            <a:r>
              <a:rPr lang="en-US" dirty="0" smtClean="0"/>
              <a:t>If there is only one way, or a few ways, of saying something</a:t>
            </a:r>
          </a:p>
          <a:p>
            <a:pPr lvl="1"/>
            <a:r>
              <a:rPr lang="en-US" dirty="0" smtClean="0"/>
              <a:t>Saying something in that way is not protected</a:t>
            </a:r>
          </a:p>
          <a:p>
            <a:pPr lvl="1"/>
            <a:r>
              <a:rPr lang="en-US" dirty="0" smtClean="0"/>
              <a:t>Because copyrighting that way would deplete the commons</a:t>
            </a:r>
          </a:p>
          <a:p>
            <a:r>
              <a:rPr lang="en-US" dirty="0" smtClean="0"/>
              <a:t>Fair Use exception</a:t>
            </a:r>
          </a:p>
          <a:p>
            <a:pPr lvl="1"/>
            <a:r>
              <a:rPr lang="en-US" dirty="0" smtClean="0"/>
              <a:t>Small infringements cost more to transact over than they are worth</a:t>
            </a:r>
          </a:p>
          <a:p>
            <a:pPr lvl="1"/>
            <a:r>
              <a:rPr lang="en-US" dirty="0" smtClean="0"/>
              <a:t>And some uses are believed to produce positive externalities, so implicitly subsidized at the expense of the copyright holder</a:t>
            </a:r>
          </a:p>
          <a:p>
            <a:pPr lvl="1"/>
            <a:r>
              <a:rPr lang="en-US" dirty="0" smtClean="0"/>
              <a:t>By treating (some) educational and scientific uses as fair use</a:t>
            </a:r>
          </a:p>
          <a:p>
            <a:pPr lvl="1"/>
            <a:r>
              <a:rPr lang="en-US" dirty="0" smtClean="0"/>
              <a:t>But there is a problem of fuzzy borders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760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75"/>
            <a:ext cx="10515600" cy="749169"/>
          </a:xfrm>
        </p:spPr>
        <p:txBody>
          <a:bodyPr/>
          <a:lstStyle/>
          <a:p>
            <a:pPr algn="ctr"/>
            <a:r>
              <a:rPr lang="en-US" dirty="0" smtClean="0"/>
              <a:t>Requirements for Patent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214" y="754844"/>
            <a:ext cx="11297930" cy="61031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Novelty</a:t>
            </a:r>
          </a:p>
          <a:p>
            <a:pPr lvl="1"/>
            <a:r>
              <a:rPr lang="en-US" dirty="0" smtClean="0"/>
              <a:t>If the idea is already known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othing of value has been produced</a:t>
            </a:r>
          </a:p>
          <a:p>
            <a:r>
              <a:rPr lang="en-US" dirty="0" smtClean="0"/>
              <a:t>Non-obviousness</a:t>
            </a:r>
          </a:p>
          <a:p>
            <a:pPr lvl="1"/>
            <a:r>
              <a:rPr lang="en-US" dirty="0" smtClean="0"/>
              <a:t>If anyone who needs the idea can easily hire someone to produce it</a:t>
            </a:r>
          </a:p>
          <a:p>
            <a:pPr lvl="1"/>
            <a:r>
              <a:rPr lang="en-US" dirty="0" smtClean="0"/>
              <a:t>Not much of value has been produced</a:t>
            </a:r>
          </a:p>
          <a:p>
            <a:pPr lvl="1"/>
            <a:r>
              <a:rPr lang="en-US" dirty="0" smtClean="0"/>
              <a:t>Not worth more than six months of protection—which isn’t an option</a:t>
            </a:r>
          </a:p>
          <a:p>
            <a:r>
              <a:rPr lang="en-US" dirty="0" smtClean="0"/>
              <a:t>Usefulness</a:t>
            </a:r>
            <a:r>
              <a:rPr lang="en-US" dirty="0"/>
              <a:t>.</a:t>
            </a:r>
            <a:r>
              <a:rPr lang="en-US" dirty="0" smtClean="0"/>
              <a:t> Old definition: Not pernicious</a:t>
            </a:r>
          </a:p>
          <a:p>
            <a:pPr lvl="1"/>
            <a:r>
              <a:rPr lang="en-US" dirty="0" smtClean="0"/>
              <a:t>Story: “a new invention to poison people, or to promote debauchery, or to facilitate private assassination, is not a patentable invention”</a:t>
            </a:r>
          </a:p>
          <a:p>
            <a:pPr lvl="2"/>
            <a:r>
              <a:rPr lang="en-US" dirty="0" smtClean="0"/>
              <a:t>So </a:t>
            </a:r>
            <a:r>
              <a:rPr lang="en-US" dirty="0" err="1" smtClean="0"/>
              <a:t>viagra</a:t>
            </a:r>
            <a:r>
              <a:rPr lang="en-US" dirty="0" smtClean="0"/>
              <a:t> should not be patentable, James Bond devices are</a:t>
            </a:r>
          </a:p>
          <a:p>
            <a:pPr lvl="2"/>
            <a:r>
              <a:rPr lang="en-US" dirty="0" err="1" smtClean="0"/>
              <a:t>Ricard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Du Bon: “It’s pernicious, so the patent I am infringing is invalid”</a:t>
            </a:r>
          </a:p>
          <a:p>
            <a:pPr lvl="2"/>
            <a:r>
              <a:rPr lang="en-US" dirty="0" smtClean="0"/>
              <a:t>But not illegal, so I should be able to do it too”</a:t>
            </a:r>
          </a:p>
          <a:p>
            <a:pPr lvl="1"/>
            <a:r>
              <a:rPr lang="en-US" dirty="0" smtClean="0"/>
              <a:t>Argument for the old definition: If the inventor wants to waste money getting a patent on something nobody wants to do, why should we object?</a:t>
            </a:r>
          </a:p>
          <a:p>
            <a:pPr lvl="1"/>
            <a:r>
              <a:rPr lang="en-US" dirty="0" smtClean="0"/>
              <a:t>New definition: Useless means not useful. </a:t>
            </a:r>
          </a:p>
          <a:p>
            <a:pPr lvl="1"/>
            <a:r>
              <a:rPr lang="en-US" dirty="0" smtClean="0"/>
              <a:t>Yet.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99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2203</Words>
  <Application>Microsoft Macintosh PowerPoint</Application>
  <PresentationFormat>Custom</PresentationFormat>
  <Paragraphs>219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Property vs Commons</vt:lpstr>
      <vt:lpstr>How Important Is Each of These? </vt:lpstr>
      <vt:lpstr>What Belongs in the Bundle?</vt:lpstr>
      <vt:lpstr>Property Rights for Space</vt:lpstr>
      <vt:lpstr>Global Warming</vt:lpstr>
      <vt:lpstr>Intellectual Property</vt:lpstr>
      <vt:lpstr>What is the Right Incentive to Create IP?</vt:lpstr>
      <vt:lpstr>The Exceptions to Copyright Protection</vt:lpstr>
      <vt:lpstr>Requirements for Patent Protection</vt:lpstr>
      <vt:lpstr>Kitch’s Prospect Theory of Patent</vt:lpstr>
      <vt:lpstr>The Argument Against Intellectual Property</vt:lpstr>
      <vt:lpstr>Computer Law</vt:lpstr>
      <vt:lpstr>The Death of Copyright</vt:lpstr>
      <vt:lpstr>Examples of IP That Already Works That Way</vt:lpstr>
      <vt:lpstr>Trade Secret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</dc:title>
  <dc:creator>David Friedman</dc:creator>
  <cp:lastModifiedBy>David Friedman</cp:lastModifiedBy>
  <cp:revision>48</cp:revision>
  <dcterms:created xsi:type="dcterms:W3CDTF">2017-03-02T17:12:13Z</dcterms:created>
  <dcterms:modified xsi:type="dcterms:W3CDTF">2017-03-16T19:50:33Z</dcterms:modified>
</cp:coreProperties>
</file>