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68" r:id="rId14"/>
    <p:sldId id="269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96" d="100"/>
          <a:sy n="96" d="100"/>
        </p:scale>
        <p:origin x="-104" y="-8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1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3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1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79568-9EE0-B14A-9799-443B49476C15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3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51" y="0"/>
            <a:ext cx="10515600" cy="6614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8213"/>
            <a:ext cx="10515600" cy="5398750"/>
          </a:xfrm>
        </p:spPr>
        <p:txBody>
          <a:bodyPr/>
          <a:lstStyle/>
          <a:p>
            <a:r>
              <a:rPr lang="en-US" dirty="0"/>
              <a:t>On this exam</a:t>
            </a:r>
          </a:p>
          <a:p>
            <a:pPr lvl="1"/>
            <a:r>
              <a:rPr lang="en-US" dirty="0"/>
              <a:t>Mean: 56</a:t>
            </a:r>
          </a:p>
          <a:p>
            <a:pPr lvl="1"/>
            <a:r>
              <a:rPr lang="en-US" dirty="0"/>
              <a:t>Standard Deviation 23</a:t>
            </a:r>
          </a:p>
          <a:p>
            <a:r>
              <a:rPr lang="en-US" dirty="0" smtClean="0"/>
              <a:t>Not </a:t>
            </a:r>
            <a:r>
              <a:rPr lang="en-US" dirty="0" smtClean="0"/>
              <a:t>90-100 A etc.</a:t>
            </a:r>
          </a:p>
          <a:p>
            <a:r>
              <a:rPr lang="en-US" dirty="0" smtClean="0"/>
              <a:t>Very </a:t>
            </a:r>
            <a:r>
              <a:rPr lang="en-US" dirty="0" smtClean="0"/>
              <a:t>Rough Projection</a:t>
            </a:r>
          </a:p>
          <a:p>
            <a:pPr lvl="1"/>
            <a:r>
              <a:rPr lang="en-US" dirty="0" smtClean="0"/>
              <a:t>A: 80-100</a:t>
            </a:r>
          </a:p>
          <a:p>
            <a:pPr lvl="1"/>
            <a:r>
              <a:rPr lang="en-US" dirty="0" smtClean="0"/>
              <a:t>B: 60-80</a:t>
            </a:r>
          </a:p>
          <a:p>
            <a:pPr lvl="1"/>
            <a:r>
              <a:rPr lang="en-US" dirty="0" smtClean="0"/>
              <a:t>C: 40-60</a:t>
            </a:r>
          </a:p>
        </p:txBody>
      </p:sp>
    </p:spTree>
    <p:extLst>
      <p:ext uri="{BB962C8B-B14F-4D97-AF65-F5344CB8AC3E}">
        <p14:creationId xmlns:p14="http://schemas.microsoft.com/office/powerpoint/2010/main" val="1692771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085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Interesting but not entirely correct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8476"/>
            <a:ext cx="10515600" cy="6079523"/>
          </a:xfrm>
        </p:spPr>
        <p:txBody>
          <a:bodyPr/>
          <a:lstStyle/>
          <a:p>
            <a:r>
              <a:rPr lang="en-US" dirty="0" smtClean="0"/>
              <a:t>Ex post doesn’t work if accidents kill, because</a:t>
            </a:r>
          </a:p>
          <a:p>
            <a:r>
              <a:rPr lang="en-US" dirty="0" smtClean="0"/>
              <a:t>You can’t punish a dead man</a:t>
            </a:r>
          </a:p>
          <a:p>
            <a:r>
              <a:rPr lang="en-US" dirty="0" smtClean="0"/>
              <a:t>You could still punish a driver for an accident that kills someone else</a:t>
            </a:r>
          </a:p>
          <a:p>
            <a:r>
              <a:rPr lang="en-US" dirty="0" smtClean="0"/>
              <a:t>More interesting, there are ways of punishing a dead man</a:t>
            </a:r>
          </a:p>
          <a:p>
            <a:pPr lvl="1"/>
            <a:r>
              <a:rPr lang="en-US" dirty="0" smtClean="0"/>
              <a:t>i.e. things happening after he dies that, before, he doesn’t want to happen</a:t>
            </a:r>
          </a:p>
          <a:p>
            <a:pPr lvl="1"/>
            <a:r>
              <a:rPr lang="en-US" dirty="0" smtClean="0"/>
              <a:t>Refusing to bury </a:t>
            </a:r>
            <a:r>
              <a:rPr lang="en-US" dirty="0" smtClean="0"/>
              <a:t>a suicide in </a:t>
            </a:r>
            <a:r>
              <a:rPr lang="en-US" dirty="0" smtClean="0"/>
              <a:t>consecrated ground is a traditional solution</a:t>
            </a:r>
          </a:p>
          <a:p>
            <a:pPr lvl="1"/>
            <a:r>
              <a:rPr lang="en-US" dirty="0" smtClean="0"/>
              <a:t>Confiscating his property so that his wife and children starve</a:t>
            </a:r>
          </a:p>
          <a:p>
            <a:pPr lvl="1"/>
            <a:r>
              <a:rPr lang="en-US" dirty="0" smtClean="0"/>
              <a:t>Killing or punishing people he cares about more generally</a:t>
            </a:r>
          </a:p>
          <a:p>
            <a:pPr lvl="2"/>
            <a:r>
              <a:rPr lang="en-US" dirty="0" smtClean="0"/>
              <a:t>Punishment for treason in Imperial China</a:t>
            </a:r>
          </a:p>
          <a:p>
            <a:pPr lvl="2"/>
            <a:r>
              <a:rPr lang="en-US" dirty="0" smtClean="0"/>
              <a:t>Relatives are executed or enslaved</a:t>
            </a:r>
          </a:p>
          <a:p>
            <a:r>
              <a:rPr lang="en-US" dirty="0" smtClean="0"/>
              <a:t>After all, we know you can reward a dead man</a:t>
            </a:r>
          </a:p>
          <a:p>
            <a:r>
              <a:rPr lang="en-US" dirty="0" smtClean="0"/>
              <a:t>Otherwise nobody would buy life insurance</a:t>
            </a:r>
          </a:p>
          <a:p>
            <a:pPr lvl="1"/>
            <a:r>
              <a:rPr lang="en-US" dirty="0" smtClean="0"/>
              <a:t>It only pays when he is dead</a:t>
            </a:r>
          </a:p>
          <a:p>
            <a:pPr lvl="1"/>
            <a:r>
              <a:rPr lang="en-US" dirty="0" smtClean="0"/>
              <a:t>And buying it means he </a:t>
            </a:r>
            <a:r>
              <a:rPr lang="en-US" dirty="0"/>
              <a:t>values now that </a:t>
            </a:r>
            <a:r>
              <a:rPr lang="en-US" dirty="0" smtClean="0"/>
              <a:t>happening then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558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15546"/>
          </a:xfrm>
        </p:spPr>
        <p:txBody>
          <a:bodyPr/>
          <a:lstStyle/>
          <a:p>
            <a:pPr algn="ctr"/>
            <a:r>
              <a:rPr lang="en-US" smtClean="0"/>
              <a:t>Question VI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924" y="815546"/>
            <a:ext cx="12056076" cy="604245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Economics of insurance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Risk Aversion=Declining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MUI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One implication is that the fact that people buy insurance is evidence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That redistributive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taxation can increase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utility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Although evidence short of proof—as evidence usually is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Adverse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Selection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Shows a reason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not to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limit insurance companies’ ability to charge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different rates to different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customers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Since if you can’t charge bad risk rates to bad risks, insurance is a poor deal for good risks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everyone ends up paying bad risk prices or not getting insured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Also an argument for forcing people to buy insurance so as to prevent adverse selection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value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life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value of my life to me is large, as shown by my choices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 damages for tortious loss of life should include it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Hedonic damages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But it is finite, as shown by my choices, so regulations should not be infinitely cautious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Economic efficiency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Tort damages sufficient to make the victim whole: The argument for 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Pigouvian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taxation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choice between property rules and liability rules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Both are ways of moving goods to their highest valued use, which is the efficient outcome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sometimes one, sometimes the other, does it at lower cost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17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And For Something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00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538"/>
            <a:ext cx="10515600" cy="1154756"/>
          </a:xfrm>
        </p:spPr>
        <p:txBody>
          <a:bodyPr/>
          <a:lstStyle/>
          <a:p>
            <a:r>
              <a:rPr lang="en-US" dirty="0" smtClean="0"/>
              <a:t>Coase’s Final Book: How China Went Capitalist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034" y="1136218"/>
            <a:ext cx="11900965" cy="561057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Striking facts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20 fold increase in GDP per capita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from Mao’s death to 2010.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Shift from a communist to a mostly capitalist system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Communist Party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still in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control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Mao still revered, socialism still the official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ideology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Mao’s part of the story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favor of decentralization, critical of Stalin, but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Didn’t know how to do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it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solution to the coordination problem is prices and trade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he knew that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must be wrong since that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would be capitalism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his version was lots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communes, mostly self-sufficient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system oscillated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between central planning and decentralization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Since both failed, the solution must be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culture, morale, something like that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Great Leap Forward, which resulted in a famine that killed about 30 million people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then the Cultural Revolution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67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What happened after Mao died?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20" y="1325564"/>
            <a:ext cx="11522292" cy="553243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Many high status people who had been purged came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back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They knew the Great Leap Forward and the Cultural Revolution were mistakes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Indeed some of them had been purged for recognizing that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trying to persuade Mao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Now they could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go abroad, see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reality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capitalism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deputy premier of China visited England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Observed that a London trash collector had several times his income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England would be the perfect communist country if it only had a communist party running it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Conclusion: We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must be doing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something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wrong but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don’t know what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Try lots of things, believe in the facts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we will win out because socialism is better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399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45155"/>
          </a:xfrm>
        </p:spPr>
        <p:txBody>
          <a:bodyPr/>
          <a:lstStyle/>
          <a:p>
            <a:pPr algn="ctr"/>
            <a:r>
              <a:rPr lang="en-US" dirty="0" smtClean="0"/>
              <a:t>Policy after Mao’s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263" y="1173892"/>
            <a:ext cx="11707494" cy="5684108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Attempts to reform state run sector, give more power to firms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Made some improvement, but …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Unwilling to go all the way, because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Heavy industry etc. was what mattered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, so it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had to be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socialist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Meanwhile, in the margins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Covert privatization of land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Firms nominally run by local governments, permitted but disapproved of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Very small scale private employment in the cities, to soak up unemployed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Tolerated because not important and … learn from facts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Special Economic Zones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were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deliberate policy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Intended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learn from capitalism while preventing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contagion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Initially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done in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unimportant places.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Which rapidly became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important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the exception gradually became the rule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Dual track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pricing–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</a:rPr>
              <a:t>govt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firms sold their quota at the official price, but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Production above the quota could be sold at whatever price buyers would pay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Gave government officials experience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with markets within public sector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Provided access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to resources, at a cost,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to the private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sector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But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also produced inefficiencies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corruption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ould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not tell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if a successful government firm was well run or just got favorable terms from the government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18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Private practice on the margins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was very successful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first not punished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Then permitted (agriculture) in particularly unsuccessful places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Then pushed everywhere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State owned firms largely losing money, at provincial and local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level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most of them were eventually privatized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China ended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up with some state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monopolies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But most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production private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Government revenue of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~20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% of national income, lower than in the U.S.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they redefined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socialism to be what worked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dirty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53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75" y="21150"/>
            <a:ext cx="11773638" cy="891707"/>
          </a:xfrm>
        </p:spPr>
        <p:txBody>
          <a:bodyPr>
            <a:normAutofit fontScale="90000"/>
          </a:bodyPr>
          <a:lstStyle/>
          <a:p>
            <a:r>
              <a:rPr lang="en-US" dirty="0"/>
              <a:t>China ended up with a system of competing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093" y="1031925"/>
            <a:ext cx="11403232" cy="582607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Local </a:t>
            </a:r>
            <a:r>
              <a:rPr lang="en-US" sz="2400" dirty="0"/>
              <a:t>governments made local rules</a:t>
            </a:r>
          </a:p>
          <a:p>
            <a:r>
              <a:rPr lang="en-US" sz="2400" dirty="0"/>
              <a:t>The officials in charge were appointed from the top, which liked economic development</a:t>
            </a:r>
          </a:p>
          <a:p>
            <a:r>
              <a:rPr lang="en-US" sz="2400" dirty="0"/>
              <a:t>So officials had an incentive to </a:t>
            </a:r>
            <a:endParaRPr lang="en-US" sz="2400" dirty="0" smtClean="0"/>
          </a:p>
          <a:p>
            <a:pPr lvl="1"/>
            <a:r>
              <a:rPr lang="en-US" sz="2000" dirty="0" smtClean="0"/>
              <a:t>Find </a:t>
            </a:r>
            <a:r>
              <a:rPr lang="en-US" sz="2000" dirty="0"/>
              <a:t>rules that worked</a:t>
            </a:r>
          </a:p>
          <a:p>
            <a:pPr lvl="1"/>
            <a:r>
              <a:rPr lang="en-US" sz="2000" dirty="0"/>
              <a:t>And copy what worked elsewhere</a:t>
            </a:r>
          </a:p>
          <a:p>
            <a:r>
              <a:rPr lang="en-US" sz="2400" dirty="0"/>
              <a:t>Industrial parks where the officials </a:t>
            </a:r>
            <a:r>
              <a:rPr lang="en-US" sz="2400" dirty="0" smtClean="0"/>
              <a:t>were </a:t>
            </a:r>
            <a:r>
              <a:rPr lang="en-US" sz="2400" dirty="0"/>
              <a:t>a combination of landlord </a:t>
            </a:r>
            <a:r>
              <a:rPr lang="en-US" sz="2400" dirty="0" smtClean="0"/>
              <a:t>and government</a:t>
            </a:r>
            <a:endParaRPr lang="en-US" sz="2400" dirty="0"/>
          </a:p>
          <a:p>
            <a:r>
              <a:rPr lang="en-US" sz="2400" dirty="0" smtClean="0"/>
              <a:t>Competing </a:t>
            </a:r>
            <a:r>
              <a:rPr lang="en-US" sz="2400" dirty="0"/>
              <a:t>with each </a:t>
            </a:r>
            <a:r>
              <a:rPr lang="en-US" sz="2400" dirty="0" smtClean="0"/>
              <a:t>other</a:t>
            </a:r>
          </a:p>
          <a:p>
            <a:r>
              <a:rPr lang="en-US" sz="2400" dirty="0" smtClean="0"/>
              <a:t>But there were also ways of cheating on the system that </a:t>
            </a:r>
            <a:r>
              <a:rPr lang="en-US" sz="2400" dirty="0" err="1" smtClean="0"/>
              <a:t>Coase</a:t>
            </a:r>
            <a:r>
              <a:rPr lang="en-US" sz="2400" dirty="0" smtClean="0"/>
              <a:t> does not discuss</a:t>
            </a:r>
          </a:p>
          <a:p>
            <a:pPr lvl="1"/>
            <a:r>
              <a:rPr lang="en-US" sz="2000" dirty="0" smtClean="0"/>
              <a:t>Make your region prosper at the expense of other regions or the central government</a:t>
            </a:r>
          </a:p>
          <a:p>
            <a:pPr lvl="1"/>
            <a:r>
              <a:rPr lang="en-US" sz="2000" dirty="0" smtClean="0"/>
              <a:t>By producing fake pesticide and exporting it to other regions</a:t>
            </a:r>
          </a:p>
          <a:p>
            <a:pPr lvl="1"/>
            <a:r>
              <a:rPr lang="en-US" sz="2000" dirty="0" smtClean="0"/>
              <a:t>By faking the paperwork for paying taxes and then collecting refunds on them</a:t>
            </a:r>
          </a:p>
          <a:p>
            <a:r>
              <a:rPr lang="en-US" sz="2400" smtClean="0"/>
              <a:t>Officials faced </a:t>
            </a:r>
            <a:r>
              <a:rPr lang="en-US" sz="2400" dirty="0" smtClean="0"/>
              <a:t>a tradeoff</a:t>
            </a:r>
          </a:p>
          <a:p>
            <a:pPr lvl="1"/>
            <a:r>
              <a:rPr lang="en-US" sz="2000" dirty="0" smtClean="0"/>
              <a:t>Do a good job running your local government and get promoted</a:t>
            </a:r>
          </a:p>
          <a:p>
            <a:pPr lvl="1"/>
            <a:r>
              <a:rPr lang="en-US" sz="2000" dirty="0" smtClean="0"/>
              <a:t>Do a corrupt job, don’t get promoted, but collect bribes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234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150"/>
            <a:ext cx="10515600" cy="891707"/>
          </a:xfrm>
        </p:spPr>
        <p:txBody>
          <a:bodyPr/>
          <a:lstStyle/>
          <a:p>
            <a:pPr algn="ctr"/>
            <a:r>
              <a:rPr lang="en-US" dirty="0" smtClean="0"/>
              <a:t>My Interpretation of </a:t>
            </a:r>
            <a:r>
              <a:rPr lang="en-US" dirty="0" err="1" smtClean="0"/>
              <a:t>Coase’s</a:t>
            </a:r>
            <a:r>
              <a:rPr lang="en-US" dirty="0" smtClean="0"/>
              <a:t>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6522"/>
            <a:ext cx="10515600" cy="3651426"/>
          </a:xfrm>
        </p:spPr>
        <p:txBody>
          <a:bodyPr>
            <a:normAutofit/>
          </a:bodyPr>
          <a:lstStyle/>
          <a:p>
            <a:r>
              <a:rPr lang="en-US" dirty="0" smtClean="0"/>
              <a:t>What institutions work depend on details of transaction costs and related things</a:t>
            </a:r>
          </a:p>
          <a:p>
            <a:pPr lvl="1"/>
            <a:r>
              <a:rPr lang="en-US" dirty="0" smtClean="0"/>
              <a:t>Which we don</a:t>
            </a:r>
            <a:r>
              <a:rPr lang="fr-FR" dirty="0" smtClean="0"/>
              <a:t>’</a:t>
            </a:r>
            <a:r>
              <a:rPr lang="en-US" dirty="0" smtClean="0"/>
              <a:t>t understand very well</a:t>
            </a:r>
          </a:p>
          <a:p>
            <a:pPr lvl="1"/>
            <a:r>
              <a:rPr lang="en-US" dirty="0" smtClean="0"/>
              <a:t>And vary from one society to another</a:t>
            </a:r>
          </a:p>
          <a:p>
            <a:r>
              <a:rPr lang="en-US" dirty="0" smtClean="0"/>
              <a:t>So China did better inventing capitalism for itself by trial and error</a:t>
            </a:r>
          </a:p>
          <a:p>
            <a:pPr lvl="1"/>
            <a:r>
              <a:rPr lang="en-US" dirty="0" smtClean="0"/>
              <a:t>Than it would have done following the advice of western economists</a:t>
            </a:r>
          </a:p>
          <a:p>
            <a:pPr lvl="1"/>
            <a:r>
              <a:rPr lang="en-US" dirty="0" smtClean="0"/>
              <a:t>Based on theory plus what worked for our societies</a:t>
            </a:r>
          </a:p>
          <a:p>
            <a:pPr lvl="1"/>
            <a:r>
              <a:rPr lang="en-US" dirty="0" smtClean="0"/>
              <a:t>Even if the advisors had been from Chicago instead of Harvard</a:t>
            </a:r>
          </a:p>
        </p:txBody>
      </p:sp>
    </p:spTree>
    <p:extLst>
      <p:ext uri="{BB962C8B-B14F-4D97-AF65-F5344CB8AC3E}">
        <p14:creationId xmlns:p14="http://schemas.microsoft.com/office/powerpoint/2010/main" val="1128144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1132"/>
          </a:xfrm>
        </p:spPr>
        <p:txBody>
          <a:bodyPr/>
          <a:lstStyle/>
          <a:p>
            <a:pPr algn="ctr"/>
            <a:r>
              <a:rPr lang="en-US" dirty="0" smtClean="0"/>
              <a:t>An Application of Economics </a:t>
            </a:r>
            <a:r>
              <a:rPr lang="en-US" smtClean="0"/>
              <a:t>to Exams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1132"/>
            <a:ext cx="12192000" cy="58268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problem</a:t>
            </a:r>
          </a:p>
          <a:p>
            <a:pPr lvl="1"/>
            <a:r>
              <a:rPr lang="en-US" dirty="0" smtClean="0"/>
              <a:t>After answering the questions you know the answer to, ten minutes are left</a:t>
            </a:r>
          </a:p>
          <a:p>
            <a:pPr lvl="1"/>
            <a:r>
              <a:rPr lang="en-US" dirty="0" smtClean="0"/>
              <a:t>So you write something on the ones you don’t know the answer to</a:t>
            </a:r>
          </a:p>
          <a:p>
            <a:pPr lvl="1"/>
            <a:r>
              <a:rPr lang="en-US" dirty="0" smtClean="0"/>
              <a:t>This has several costs</a:t>
            </a:r>
          </a:p>
          <a:p>
            <a:pPr lvl="2"/>
            <a:r>
              <a:rPr lang="en-US" dirty="0" smtClean="0"/>
              <a:t>It wastes your time writing it and mine grading it</a:t>
            </a:r>
          </a:p>
          <a:p>
            <a:pPr lvl="2"/>
            <a:r>
              <a:rPr lang="en-US" dirty="0" smtClean="0"/>
              <a:t>I might give someone credit for something he really doesn’t know because he is good at faking it</a:t>
            </a:r>
          </a:p>
          <a:p>
            <a:pPr lvl="2"/>
            <a:r>
              <a:rPr lang="en-US" dirty="0" smtClean="0"/>
              <a:t>I might fail to give someone credit for something he does know, because I think he is faking it</a:t>
            </a:r>
          </a:p>
          <a:p>
            <a:r>
              <a:rPr lang="en-US" dirty="0" smtClean="0"/>
              <a:t>The Delphic oracle said that Socrates was the wisest man in Athens</a:t>
            </a:r>
          </a:p>
          <a:p>
            <a:pPr lvl="1"/>
            <a:r>
              <a:rPr lang="en-US" dirty="0" smtClean="0"/>
              <a:t>But Socrates knew he didn’t know anything</a:t>
            </a:r>
          </a:p>
          <a:p>
            <a:pPr lvl="1"/>
            <a:r>
              <a:rPr lang="en-US" dirty="0" smtClean="0"/>
              <a:t>After talking to others in Athens, he conclude that they didn’t know anything either</a:t>
            </a:r>
          </a:p>
          <a:p>
            <a:pPr lvl="1"/>
            <a:r>
              <a:rPr lang="en-US" dirty="0" smtClean="0"/>
              <a:t>But thought they did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My Solution: </a:t>
            </a:r>
            <a:r>
              <a:rPr lang="en-US" dirty="0"/>
              <a:t>20% </a:t>
            </a:r>
            <a:r>
              <a:rPr lang="en-US" dirty="0" smtClean="0"/>
              <a:t>credit</a:t>
            </a:r>
            <a:r>
              <a:rPr lang="en-US" dirty="0" smtClean="0"/>
              <a:t> </a:t>
            </a:r>
            <a:r>
              <a:rPr lang="en-US" dirty="0" smtClean="0"/>
              <a:t>for knowing that you don’t know something</a:t>
            </a:r>
          </a:p>
          <a:p>
            <a:pPr lvl="1"/>
            <a:r>
              <a:rPr lang="en-US" dirty="0" smtClean="0"/>
              <a:t>You get it for </a:t>
            </a:r>
            <a:r>
              <a:rPr lang="en-US" dirty="0" smtClean="0"/>
              <a:t>leaving a question blank or writing “I don</a:t>
            </a:r>
            <a:r>
              <a:rPr lang="mr-IN" dirty="0" smtClean="0"/>
              <a:t>’</a:t>
            </a:r>
            <a:r>
              <a:rPr lang="en-US" dirty="0" smtClean="0"/>
              <a:t>t know” or the equivalent</a:t>
            </a:r>
          </a:p>
          <a:p>
            <a:pPr lvl="1"/>
            <a:r>
              <a:rPr lang="en-US" dirty="0" smtClean="0"/>
              <a:t>Applies only to a complete question, not a </a:t>
            </a:r>
            <a:r>
              <a:rPr lang="en-US" dirty="0" smtClean="0"/>
              <a:t>part. Will apply on the final.</a:t>
            </a:r>
            <a:endParaRPr lang="en-US" dirty="0" smtClean="0"/>
          </a:p>
          <a:p>
            <a:pPr lvl="1"/>
            <a:r>
              <a:rPr lang="en-US" dirty="0" smtClean="0"/>
              <a:t>Consider the incentives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87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36822"/>
          </a:xfrm>
        </p:spPr>
        <p:txBody>
          <a:bodyPr/>
          <a:lstStyle/>
          <a:p>
            <a:pPr algn="ctr"/>
            <a:r>
              <a:rPr lang="en-US" dirty="0" smtClean="0"/>
              <a:t>Some General Issues on this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823"/>
            <a:ext cx="10515600" cy="559761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Talking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about the subject instead of answering the question. 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When I cross stuff out it doesn’t mean it is wrong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It means it is irrelevant to the question</a:t>
            </a:r>
          </a:p>
          <a:p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Confusing what is efficient with what will happen or what is in the individual’s interest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An important mistake, since a central problem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Is how to prevent situations where what happens is not efficient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For example problem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I B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The airline does not control noise</a:t>
            </a:r>
          </a:p>
          <a:p>
            <a:pPr lvl="2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Which is not the efficient solution</a:t>
            </a:r>
          </a:p>
          <a:p>
            <a:pPr lvl="2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But is the solution that results from each party acting in his own interest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611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25611"/>
          </a:xfrm>
        </p:spPr>
        <p:txBody>
          <a:bodyPr/>
          <a:lstStyle/>
          <a:p>
            <a:pPr algn="ctr"/>
            <a:r>
              <a:rPr lang="en-US" dirty="0" smtClean="0"/>
              <a:t>Question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40259"/>
            <a:ext cx="10974859" cy="601774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A: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Sound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reduction, no soundproofing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B.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Airline has the right to make sound, is not liable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If no bargaining, airline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makes sound, homeowners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soundproof. 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If bargaining, homeowners could offer a million + for sound reduction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But probably won’t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because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their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public good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problem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 example of an inefficient outcome from rational behavior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C. Airline reduces sound with or without bargaining.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Some seemed to think it could bargain to get the homeowners to pay part of it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But why would they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? If it makes sound, they are compensated.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D. Now the public good problem disappears, so the answer changes in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“Leveling the playing field” is a bad metaphor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It is a serious mistake to think of everything as a zero sum game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Sometimes what helps one party hurts the other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But sometimes it benefits both parties by producing a more efficient outcome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Consider case B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With many home owners, the airline doesn’t reduce noise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With one firm, it is paid between $1,000,000 and $1,200,000 to reduce noise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Which costs it only $1,000,000</a:t>
            </a:r>
          </a:p>
          <a:p>
            <a:pPr lvl="2"/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So both sides are better off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364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124" y="1"/>
            <a:ext cx="10515600" cy="1075038"/>
          </a:xfrm>
        </p:spPr>
        <p:txBody>
          <a:bodyPr/>
          <a:lstStyle/>
          <a:p>
            <a:pPr algn="ctr"/>
            <a:r>
              <a:rPr lang="en-US" dirty="0" smtClean="0"/>
              <a:t>If Everything is Zero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6757"/>
            <a:ext cx="10515600" cy="593124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Whatever helps me must hurt you</a:t>
            </a:r>
          </a:p>
          <a:p>
            <a:pPr lvl="1"/>
            <a:r>
              <a:rPr lang="en-US" dirty="0" smtClean="0"/>
              <a:t>So all disagreements are about</a:t>
            </a:r>
          </a:p>
          <a:p>
            <a:pPr lvl="1"/>
            <a:r>
              <a:rPr lang="en-US" dirty="0" smtClean="0"/>
              <a:t>Which of us gets the goodies</a:t>
            </a:r>
          </a:p>
          <a:p>
            <a:r>
              <a:rPr lang="en-US" dirty="0" smtClean="0"/>
              <a:t>Examples of the mistake</a:t>
            </a:r>
          </a:p>
          <a:p>
            <a:pPr lvl="1"/>
            <a:r>
              <a:rPr lang="en-US" dirty="0" smtClean="0"/>
              <a:t>If China gets richer, we are less competitive, which is bad</a:t>
            </a:r>
          </a:p>
          <a:p>
            <a:pPr lvl="1"/>
            <a:r>
              <a:rPr lang="en-US" dirty="0" smtClean="0"/>
              <a:t>If the rich get richer the poor must get poorer</a:t>
            </a:r>
          </a:p>
          <a:p>
            <a:pPr lvl="1"/>
            <a:r>
              <a:rPr lang="en-US" dirty="0" smtClean="0"/>
              <a:t>All political disagreements are about which side you are on</a:t>
            </a:r>
          </a:p>
          <a:p>
            <a:pPr lvl="2"/>
            <a:r>
              <a:rPr lang="en-US" dirty="0" smtClean="0"/>
              <a:t>rich or poor, black or white, Americans or foreigners</a:t>
            </a:r>
          </a:p>
          <a:p>
            <a:pPr lvl="2"/>
            <a:r>
              <a:rPr lang="en-US" dirty="0" smtClean="0"/>
              <a:t>So Republicans and Democrats are enemies</a:t>
            </a:r>
          </a:p>
          <a:p>
            <a:pPr lvl="2"/>
            <a:r>
              <a:rPr lang="en-US" dirty="0" smtClean="0"/>
              <a:t>And all is fair in love and war</a:t>
            </a:r>
          </a:p>
          <a:p>
            <a:pPr lvl="2"/>
            <a:r>
              <a:rPr lang="en-US" dirty="0" smtClean="0"/>
              <a:t>Husbands </a:t>
            </a:r>
            <a:r>
              <a:rPr lang="en-US" dirty="0" smtClean="0"/>
              <a:t>and wives are enemies too</a:t>
            </a:r>
          </a:p>
          <a:p>
            <a:r>
              <a:rPr lang="en-US" dirty="0" smtClean="0"/>
              <a:t>Consider implications of the belief</a:t>
            </a:r>
          </a:p>
          <a:p>
            <a:pPr lvl="1"/>
            <a:r>
              <a:rPr lang="en-US" dirty="0" smtClean="0"/>
              <a:t>In settlement negotiations</a:t>
            </a:r>
          </a:p>
          <a:p>
            <a:pPr lvl="1"/>
            <a:r>
              <a:rPr lang="en-US" dirty="0" smtClean="0"/>
              <a:t>In trade negotiations</a:t>
            </a:r>
          </a:p>
          <a:p>
            <a:pPr lvl="1"/>
            <a:r>
              <a:rPr lang="en-US" dirty="0" smtClean="0"/>
              <a:t>In interpersonal relations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very dangerous mistake</a:t>
            </a:r>
          </a:p>
        </p:txBody>
      </p:sp>
    </p:spTree>
    <p:extLst>
      <p:ext uri="{BB962C8B-B14F-4D97-AF65-F5344CB8AC3E}">
        <p14:creationId xmlns:p14="http://schemas.microsoft.com/office/powerpoint/2010/main" val="790319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6691"/>
          </a:xfrm>
        </p:spPr>
        <p:txBody>
          <a:bodyPr/>
          <a:lstStyle/>
          <a:p>
            <a:pPr algn="ctr"/>
            <a:r>
              <a:rPr lang="en-US" smtClean="0"/>
              <a:t>Question II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702" y="1087395"/>
            <a:ext cx="10515600" cy="5634682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Rationality: Individuals tend to take the action that best achieves their objectives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Could add the Posner conjecture as one approach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And figuring out the consequences of law as another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But don’t have to</a:t>
            </a: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“Legal Issues that it helps to understand” requires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That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it is a legal issue.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Why people rob banks”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is not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legal issue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How law should prevent bank robberies is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That economics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tells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something we didn’t already know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We already knew why people rob banks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Because that’s where the money is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But we might not know the risk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of giving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life imprisonment for armed robbery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Or the argument in favor of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permitting concealed carry</a:t>
            </a:r>
          </a:p>
          <a:p>
            <a:pPr lvl="3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What matters is not if the victim usually defeats the mugger, but</a:t>
            </a:r>
          </a:p>
          <a:p>
            <a:pPr lvl="3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If it happens often enough to make mugging unprofitable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83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698" y="1"/>
            <a:ext cx="10515600" cy="1050324"/>
          </a:xfrm>
        </p:spPr>
        <p:txBody>
          <a:bodyPr/>
          <a:lstStyle/>
          <a:p>
            <a:pPr algn="ctr"/>
            <a:r>
              <a:rPr lang="en-US" smtClean="0"/>
              <a:t>Question III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773" y="1050324"/>
            <a:ext cx="11467069" cy="551111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Prisoner’s Dilemma it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doesn’t matter what the other criminal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does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You are better off confessing whether or not he does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dominant strategy, not just a Nash equilibrium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Applications might include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Realizing that permitting plea bargaining may not reduce average sentences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Other cases where individual rationality does not produce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group rationality,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for similar reasons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Multiple landholders over one oil pool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Overfishing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Nobody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did bilateral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monopoly. If someone had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problem with injunctive remedies that create a large bargaining range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The argument for long term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contracts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Which we will get into when discussing marriage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61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0832"/>
          </a:xfrm>
        </p:spPr>
        <p:txBody>
          <a:bodyPr/>
          <a:lstStyle/>
          <a:p>
            <a:pPr algn="ctr"/>
            <a:r>
              <a:rPr lang="en-US" smtClean="0"/>
              <a:t>Question IV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0834"/>
            <a:ext cx="10515600" cy="606716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lack of trout is a negative externality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As long as anyone likes to fish there for any reason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That is a cost. But what is the inefficiency that results? 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price of Aluminum is below its real cost of production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some people use aluminum when, all costs considered, it would be cheaper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To use steel or wood or fiberglass or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net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loss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Alternatively, I don’t cool my factory in some other way 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hat would have avoided the problem</a:t>
            </a:r>
          </a:p>
          <a:p>
            <a:pPr lvl="2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would cost me less than it saves the fishermen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Warm water could also be a positive externality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As a few students pointed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out, possibly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all swimmers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In which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case the price of aluminum could be inefficiently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above its real cost of production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Lowering the price of aluminum is a pecuniary externality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 negative externality to competitors, positive to their customers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The two effects cancel, so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it does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not produce an inefficiency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Workers working, aluminum being consumed, are costs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But they are not external costs, because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You have to pay for both </a:t>
            </a: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So take them into account in your decisions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69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6758"/>
          </a:xfrm>
        </p:spPr>
        <p:txBody>
          <a:bodyPr/>
          <a:lstStyle/>
          <a:p>
            <a:pPr algn="ctr"/>
            <a:r>
              <a:rPr lang="en-US" smtClean="0"/>
              <a:t>Question V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421" y="926758"/>
            <a:ext cx="11837773" cy="5931242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Risk aversion is not about present vs future but about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you being rich or poor 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Risk preferring doesn’t mean you like risk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That you would choose to flip a coin, heads you lose a thousand dollar, tails you don’t.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Only that you like a coin flip where heads you lose a thousand, tails you win a thousand. 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What do risk averse, risk neutral, and risk preferring mean 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money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life</a:t>
            </a:r>
          </a:p>
          <a:p>
            <a:pPr lvl="2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In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grades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Risk aversion in money is due to declining marginal utility of income</a:t>
            </a:r>
          </a:p>
          <a:p>
            <a:pPr lvl="1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And that does not imply declining marginal utility of years or grades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Ex ante ex </a:t>
            </a:r>
            <a:r>
              <a:rPr lang="en-US" i="1" dirty="0" smtClean="0">
                <a:latin typeface="Times New Roman" charset="0"/>
                <a:ea typeface="Times New Roman" charset="0"/>
                <a:cs typeface="Times New Roman" charset="0"/>
              </a:rPr>
              <a:t>post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question: Deaths vs Dents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One major problem with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ex post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is having to impose large punishments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If the only result is denting, that is unnecessary</a:t>
            </a:r>
          </a:p>
          <a:p>
            <a:pPr lvl="1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So a pure ex post system makes much more sense than if accidents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kill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036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2305</Words>
  <Application>Microsoft Macintosh PowerPoint</Application>
  <PresentationFormat>Custom</PresentationFormat>
  <Paragraphs>258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Midterm</vt:lpstr>
      <vt:lpstr>An Application of Economics to Exams</vt:lpstr>
      <vt:lpstr>Some General Issues on this Exam</vt:lpstr>
      <vt:lpstr>Question I</vt:lpstr>
      <vt:lpstr>If Everything is Zero Sum</vt:lpstr>
      <vt:lpstr>Question II</vt:lpstr>
      <vt:lpstr>Question III</vt:lpstr>
      <vt:lpstr>Question IV</vt:lpstr>
      <vt:lpstr>Question V</vt:lpstr>
      <vt:lpstr>Interesting but not entirely correct answer</vt:lpstr>
      <vt:lpstr>Question VI</vt:lpstr>
      <vt:lpstr>And For Something Different</vt:lpstr>
      <vt:lpstr>Coase’s Final Book: How China Went Capitalist</vt:lpstr>
      <vt:lpstr>What happened after Mao died?</vt:lpstr>
      <vt:lpstr>Policy after Mao’s death</vt:lpstr>
      <vt:lpstr>The Result</vt:lpstr>
      <vt:lpstr>China ended up with a system of competing institutions</vt:lpstr>
      <vt:lpstr>My Interpretation of Coase’s 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</dc:title>
  <dc:creator>David Friedman</dc:creator>
  <cp:lastModifiedBy>David Friedman</cp:lastModifiedBy>
  <cp:revision>21</cp:revision>
  <dcterms:created xsi:type="dcterms:W3CDTF">2017-03-02T17:12:13Z</dcterms:created>
  <dcterms:modified xsi:type="dcterms:W3CDTF">2017-03-02T20:27:16Z</dcterms:modified>
</cp:coreProperties>
</file>