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5" r:id="rId2"/>
    <p:sldId id="284" r:id="rId3"/>
    <p:sldId id="285" r:id="rId4"/>
    <p:sldId id="292" r:id="rId5"/>
    <p:sldId id="293" r:id="rId6"/>
    <p:sldId id="287" r:id="rId7"/>
    <p:sldId id="286" r:id="rId8"/>
    <p:sldId id="291" r:id="rId9"/>
    <p:sldId id="288" r:id="rId10"/>
    <p:sldId id="289" r:id="rId11"/>
    <p:sldId id="290" r:id="rId12"/>
    <p:sldId id="294" r:id="rId13"/>
    <p:sldId id="296" r:id="rId14"/>
    <p:sldId id="297" r:id="rId15"/>
    <p:sldId id="298" r:id="rId16"/>
    <p:sldId id="299" r:id="rId17"/>
    <p:sldId id="300" r:id="rId18"/>
    <p:sldId id="302" r:id="rId19"/>
    <p:sldId id="303" r:id="rId20"/>
    <p:sldId id="301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7" autoAdjust="0"/>
    <p:restoredTop sz="94674"/>
  </p:normalViewPr>
  <p:slideViewPr>
    <p:cSldViewPr snapToGrid="0" snapToObjects="1">
      <p:cViewPr varScale="1">
        <p:scale>
          <a:sx n="105" d="100"/>
          <a:sy n="105" d="100"/>
        </p:scale>
        <p:origin x="224" y="7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1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79568-9EE0-B14A-9799-443B49476C15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3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50_iRIcxsz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evine.sscnet.ucla.edu/general/intellectual/againstfinal.ht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745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 am supposed to remind you to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5906" y="2775186"/>
            <a:ext cx="9144000" cy="3041954"/>
          </a:xfrm>
        </p:spPr>
        <p:txBody>
          <a:bodyPr>
            <a:noAutofit/>
          </a:bodyPr>
          <a:lstStyle/>
          <a:p>
            <a:r>
              <a:rPr lang="en-US" sz="3600" dirty="0"/>
              <a:t>Fill out the </a:t>
            </a:r>
            <a:r>
              <a:rPr lang="en-US" sz="3600" dirty="0" smtClean="0"/>
              <a:t>LSSSE</a:t>
            </a:r>
          </a:p>
          <a:p>
            <a:endParaRPr lang="en-US" sz="3200" dirty="0" smtClean="0"/>
          </a:p>
          <a:p>
            <a:r>
              <a:rPr lang="en-US" sz="3200" dirty="0" smtClean="0"/>
              <a:t>Which stands for</a:t>
            </a:r>
          </a:p>
          <a:p>
            <a:endParaRPr lang="en-US" sz="3200" dirty="0" smtClean="0"/>
          </a:p>
          <a:p>
            <a:r>
              <a:rPr lang="en-US" sz="3200" dirty="0" smtClean="0"/>
              <a:t>Law School Survey of Student Engagement???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475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2404"/>
          </a:xfrm>
        </p:spPr>
        <p:txBody>
          <a:bodyPr/>
          <a:lstStyle/>
          <a:p>
            <a:r>
              <a:rPr lang="en-US" dirty="0" smtClean="0"/>
              <a:t>Examples of IP That Already Works That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886642"/>
            <a:ext cx="11479427" cy="5971358"/>
          </a:xfrm>
        </p:spPr>
        <p:txBody>
          <a:bodyPr/>
          <a:lstStyle/>
          <a:p>
            <a:r>
              <a:rPr lang="en-US" dirty="0" smtClean="0"/>
              <a:t>The academic world</a:t>
            </a:r>
          </a:p>
          <a:p>
            <a:pPr lvl="1"/>
            <a:r>
              <a:rPr lang="en-US" dirty="0" smtClean="0"/>
              <a:t>Your </a:t>
            </a:r>
            <a:r>
              <a:rPr lang="en-US" dirty="0" smtClean="0"/>
              <a:t>reward is in the position or promotion you get from publication</a:t>
            </a:r>
          </a:p>
          <a:p>
            <a:pPr lvl="1"/>
            <a:r>
              <a:rPr lang="en-US" dirty="0" smtClean="0"/>
              <a:t>More generally the reputation you get</a:t>
            </a:r>
          </a:p>
          <a:p>
            <a:r>
              <a:rPr lang="en-US" dirty="0" smtClean="0"/>
              <a:t>Open source software</a:t>
            </a:r>
          </a:p>
          <a:p>
            <a:pPr lvl="1"/>
            <a:r>
              <a:rPr lang="en-US" dirty="0" smtClean="0"/>
              <a:t>Contributing to a project helps establish credentials as a programmer, gets you a job</a:t>
            </a:r>
          </a:p>
          <a:p>
            <a:pPr lvl="1"/>
            <a:r>
              <a:rPr lang="en-US" dirty="0" smtClean="0"/>
              <a:t>Firms that use open source software want an employee who is part of the project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Web</a:t>
            </a:r>
          </a:p>
          <a:p>
            <a:pPr lvl="1"/>
            <a:r>
              <a:rPr lang="en-US" dirty="0" smtClean="0"/>
              <a:t>Put up web pages, blogs, to spread ideas, get reputation</a:t>
            </a:r>
          </a:p>
          <a:p>
            <a:pPr lvl="1"/>
            <a:r>
              <a:rPr lang="en-US" dirty="0" smtClean="0"/>
              <a:t>Get paid by putting advertisements on them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1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410" y="1"/>
            <a:ext cx="10515600" cy="706917"/>
          </a:xfrm>
        </p:spPr>
        <p:txBody>
          <a:bodyPr/>
          <a:lstStyle/>
          <a:p>
            <a:pPr algn="ctr"/>
            <a:r>
              <a:rPr lang="en-US" dirty="0" smtClean="0"/>
              <a:t>Trade Secret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924" y="706918"/>
            <a:ext cx="12056075" cy="615108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What is it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?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Law that gives the holder of a trade secret rights against someone who gets it wrongfully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Provided the holder made reasonable efforts to protect it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Reverse engineering is not wrongful. Getting an employee to reveal the secret is.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What about aerial photography of a factory under construction?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Why is it 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Not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a property right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Not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unnecessary because of patent law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Consider it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as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less of a one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size fits all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approach than patent law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Suppose I believe my invention will not be duplicated for a hundred years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Patent law only gives my 14 years (or whatever it then is) of protection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 might be able to keep my trade secret for a century. 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The formula for Coca Cola has been a trade secret since 1891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Suppose I think my invention is non-obvious, the patent examiner doesn’t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Consider it as a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way of making unpatented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inventions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less costly to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protect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0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8097"/>
            <a:ext cx="10515600" cy="846306"/>
          </a:xfrm>
        </p:spPr>
        <p:txBody>
          <a:bodyPr>
            <a:noAutofit/>
          </a:bodyPr>
          <a:lstStyle/>
          <a:p>
            <a:pPr algn="ctr"/>
            <a:r>
              <a:rPr lang="en-US" sz="6000" smtClean="0"/>
              <a:t>Contract</a:t>
            </a:r>
            <a:endParaRPr lang="en-US" sz="6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4128"/>
          </a:xfrm>
        </p:spPr>
        <p:txBody>
          <a:bodyPr/>
          <a:lstStyle/>
          <a:p>
            <a:pPr algn="ctr"/>
            <a:r>
              <a:rPr lang="en-US" dirty="0" smtClean="0"/>
              <a:t>Reputational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4128"/>
            <a:ext cx="10515600" cy="593387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a world without legal enforcement of contracts</a:t>
            </a:r>
          </a:p>
          <a:p>
            <a:pPr lvl="1"/>
            <a:r>
              <a:rPr lang="en-US" sz="2000" dirty="0" smtClean="0"/>
              <a:t>If I break a contract, other people won’t want to contract with me</a:t>
            </a:r>
          </a:p>
          <a:p>
            <a:pPr lvl="1"/>
            <a:r>
              <a:rPr lang="en-US" sz="2000" dirty="0" smtClean="0"/>
              <a:t>Which is a punishment, but that is not why they are doing it</a:t>
            </a:r>
          </a:p>
          <a:p>
            <a:pPr lvl="1"/>
            <a:r>
              <a:rPr lang="en-US" sz="2000" dirty="0" smtClean="0"/>
              <a:t>It is a side effect of third parties wanting to protect themselves</a:t>
            </a:r>
          </a:p>
          <a:p>
            <a:r>
              <a:rPr lang="en-US" sz="2400" dirty="0" smtClean="0"/>
              <a:t>It depends on their knowing I was the one responsible</a:t>
            </a:r>
          </a:p>
          <a:p>
            <a:pPr lvl="1"/>
            <a:r>
              <a:rPr lang="en-US" sz="2000" dirty="0" smtClean="0"/>
              <a:t>I claim it was your fault</a:t>
            </a:r>
          </a:p>
          <a:p>
            <a:pPr lvl="1"/>
            <a:r>
              <a:rPr lang="en-US" sz="2000" dirty="0" smtClean="0"/>
              <a:t>If third parties cannot easily tell, they avoid both of us</a:t>
            </a:r>
          </a:p>
          <a:p>
            <a:pPr lvl="1"/>
            <a:r>
              <a:rPr lang="en-US" sz="2000" dirty="0" smtClean="0"/>
              <a:t>So you, anticipating that, don’t accuse me of breaking the contract</a:t>
            </a:r>
          </a:p>
          <a:p>
            <a:pPr lvl="1"/>
            <a:r>
              <a:rPr lang="en-US" sz="2000" dirty="0" smtClean="0"/>
              <a:t>And reputational enforcement doesn’t work</a:t>
            </a:r>
          </a:p>
          <a:p>
            <a:r>
              <a:rPr lang="en-US" sz="2400" dirty="0" smtClean="0"/>
              <a:t>One solution is to lower the information cost to third parties</a:t>
            </a:r>
          </a:p>
          <a:p>
            <a:pPr lvl="1"/>
            <a:r>
              <a:rPr lang="en-US" sz="2000" dirty="0" smtClean="0"/>
              <a:t>If we have agreed in advance to arbitration</a:t>
            </a:r>
          </a:p>
          <a:p>
            <a:pPr lvl="1"/>
            <a:r>
              <a:rPr lang="en-US" sz="2000" dirty="0" smtClean="0"/>
              <a:t>All they have to know is the arbitrator’s verdict</a:t>
            </a:r>
          </a:p>
          <a:p>
            <a:r>
              <a:rPr lang="en-US" sz="2400" dirty="0" smtClean="0"/>
              <a:t>Another is to post a bond with a trusted third party arbitrator</a:t>
            </a:r>
          </a:p>
          <a:p>
            <a:pPr lvl="1"/>
            <a:r>
              <a:rPr lang="en-US" sz="2000" dirty="0" smtClean="0"/>
              <a:t>If he concludes that I broke the contract, the bond forfeits to you</a:t>
            </a:r>
          </a:p>
          <a:p>
            <a:pPr lvl="1"/>
            <a:r>
              <a:rPr lang="en-US" sz="2000" dirty="0" smtClean="0"/>
              <a:t>This also works against a party with no reputation to lose—perhaps a one time transaction</a:t>
            </a:r>
          </a:p>
          <a:p>
            <a:pPr lvl="1"/>
            <a:r>
              <a:rPr lang="en-US" sz="2000" dirty="0" smtClean="0"/>
              <a:t>Provided the arbitrator has a reputation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69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6034"/>
          </a:xfrm>
        </p:spPr>
        <p:txBody>
          <a:bodyPr/>
          <a:lstStyle/>
          <a:p>
            <a:pPr algn="ctr"/>
            <a:r>
              <a:rPr lang="en-US" dirty="0" smtClean="0"/>
              <a:t>Contract Enforcement </a:t>
            </a:r>
            <a:r>
              <a:rPr lang="en-US" smtClean="0"/>
              <a:t>in Cyberspace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6034"/>
            <a:ext cx="10515600" cy="60019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Public key encryption</a:t>
            </a:r>
          </a:p>
          <a:p>
            <a:pPr lvl="1"/>
            <a:r>
              <a:rPr lang="en-US" dirty="0" smtClean="0"/>
              <a:t>I create a pair of keys, long numbers</a:t>
            </a:r>
          </a:p>
          <a:p>
            <a:pPr lvl="1"/>
            <a:r>
              <a:rPr lang="en-US" dirty="0" smtClean="0"/>
              <a:t>A message encrypted with one can only be decrypted with the other</a:t>
            </a:r>
          </a:p>
          <a:p>
            <a:pPr lvl="1"/>
            <a:r>
              <a:rPr lang="en-US" dirty="0" smtClean="0"/>
              <a:t>I make one key public, keep the other private</a:t>
            </a:r>
          </a:p>
          <a:p>
            <a:pPr lvl="1"/>
            <a:r>
              <a:rPr lang="en-US" dirty="0" smtClean="0"/>
              <a:t>To send me secret messages, you encrypt it with my public key</a:t>
            </a:r>
          </a:p>
          <a:p>
            <a:pPr lvl="1"/>
            <a:r>
              <a:rPr lang="en-US" dirty="0" smtClean="0"/>
              <a:t>To digitally sign a message, I encrypt it with my private key</a:t>
            </a:r>
          </a:p>
          <a:p>
            <a:r>
              <a:rPr lang="en-US" dirty="0" smtClean="0"/>
              <a:t>We agree on a contract and an arbitrator</a:t>
            </a:r>
          </a:p>
          <a:p>
            <a:pPr lvl="1"/>
            <a:r>
              <a:rPr lang="en-US" dirty="0" smtClean="0"/>
              <a:t>Both of us digitally sign the contract</a:t>
            </a:r>
          </a:p>
          <a:p>
            <a:pPr lvl="1"/>
            <a:r>
              <a:rPr lang="en-US" dirty="0" smtClean="0"/>
              <a:t>And it includes the public key of the arbitrator</a:t>
            </a:r>
          </a:p>
          <a:p>
            <a:r>
              <a:rPr lang="en-US" dirty="0" smtClean="0"/>
              <a:t>I break the contract, you appeal to the arbitrator, he rules against me</a:t>
            </a:r>
          </a:p>
          <a:p>
            <a:pPr lvl="1"/>
            <a:r>
              <a:rPr lang="en-US" dirty="0" smtClean="0"/>
              <a:t>He writes up his decision, signs it using his private key</a:t>
            </a:r>
          </a:p>
          <a:p>
            <a:pPr lvl="1"/>
            <a:r>
              <a:rPr lang="en-US" dirty="0" smtClean="0"/>
              <a:t>I put that result online with your name on it</a:t>
            </a:r>
          </a:p>
          <a:p>
            <a:pPr lvl="1"/>
            <a:r>
              <a:rPr lang="en-US" dirty="0" smtClean="0"/>
              <a:t>Anyone searching for information on you finds it</a:t>
            </a:r>
          </a:p>
          <a:p>
            <a:pPr lvl="1"/>
            <a:r>
              <a:rPr lang="en-US" dirty="0" smtClean="0"/>
              <a:t>And can prove, by checking the signatures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hat the arbitrator I agreed on in advance ruled against me</a:t>
            </a:r>
          </a:p>
          <a:p>
            <a:pPr lvl="2"/>
            <a:r>
              <a:rPr lang="en-US" dirty="0" smtClean="0"/>
              <a:t>Thus reducing the information cost to third parties to near zero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8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Imperial Chinese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contracts to minimize the cost to third parties of knowing who broke them</a:t>
            </a:r>
          </a:p>
          <a:p>
            <a:pPr lvl="1"/>
            <a:r>
              <a:rPr lang="en-US" dirty="0" smtClean="0"/>
              <a:t>Ownership goes with possession</a:t>
            </a:r>
          </a:p>
          <a:p>
            <a:pPr lvl="1"/>
            <a:r>
              <a:rPr lang="en-US" dirty="0" smtClean="0"/>
              <a:t>Caveat emptor—I am responsible for checking goods when I buy them</a:t>
            </a:r>
          </a:p>
          <a:p>
            <a:r>
              <a:rPr lang="en-US" dirty="0" smtClean="0"/>
              <a:t>Put the temptation to breach on the party with a reputational incentive not to</a:t>
            </a:r>
          </a:p>
          <a:p>
            <a:pPr lvl="1"/>
            <a:r>
              <a:rPr lang="en-US" dirty="0" smtClean="0"/>
              <a:t>If the seller can be trusted, pay in advance</a:t>
            </a:r>
          </a:p>
          <a:p>
            <a:pPr lvl="1"/>
            <a:r>
              <a:rPr lang="en-US" dirty="0" smtClean="0"/>
              <a:t>If the buyer can be trusted, pay on receipt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5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 why do we have contract law?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To decide if there is a contract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Courts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may not wish to enforce all contracts either because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They do not trust individuals to act in their own interest (paternalism) or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They believe some contracts have large effects on third parties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Because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there is never enough small print to cover everything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If the court’s default rules are known, parties can leave things out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Unless they disagree with the default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rule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9056"/>
          </a:xfrm>
        </p:spPr>
        <p:txBody>
          <a:bodyPr/>
          <a:lstStyle/>
          <a:p>
            <a:pPr algn="ctr"/>
            <a:r>
              <a:rPr lang="en-US" dirty="0" smtClean="0"/>
              <a:t>The Case for Freedom of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829056"/>
            <a:ext cx="11009376" cy="6028943"/>
          </a:xfrm>
        </p:spPr>
        <p:txBody>
          <a:bodyPr>
            <a:normAutofit/>
          </a:bodyPr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Coase Theorem in a low transaction cost context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Any change that helps you more than it hurts me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Can be combined with a side payment to make both of us better off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Unequal bargaining power: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What about a monopoly seller?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It still pays me to include features that benefit you more than they cost me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And charge for them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But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product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characteristics, contract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terms, can be used for price discrimination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That might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produce an inefficient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contract or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product design, but …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Has little to do with unequal bargaining power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Price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constraint—apartment under rent control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If the controlled price is less than the market price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It pays the landlord to lower quality if doing so saves him money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Even if it is inefficient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So there is then an argument for mandatory terms (or abolishing rent control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)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8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Case Against Freedom of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0782"/>
            <a:ext cx="10515600" cy="5340485"/>
          </a:xfrm>
        </p:spPr>
        <p:txBody>
          <a:bodyPr>
            <a:normAutofit/>
          </a:bodyPr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Contracts that impose costs on third parties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Hiring a hit man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Contracts in restraint of trade—cartel agreements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Contracts by people not competent to act in their own interest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Children, lunatics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Spendthrifts?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Contracts the court believes could only have been signed by people not competent to …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That assumes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the court can judge the interest of the party better than he can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Consider the case of liquidated damages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The court will not enforce what it interprets as a penalty clause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Liquidated damages &gt;&gt;actual damages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But that’s just a privately negotiated property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rule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2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736" y="1"/>
            <a:ext cx="10515600" cy="877824"/>
          </a:xfrm>
        </p:spPr>
        <p:txBody>
          <a:bodyPr/>
          <a:lstStyle/>
          <a:p>
            <a:pPr algn="ctr"/>
            <a:r>
              <a:rPr lang="en-US" smtClean="0"/>
              <a:t>Actual Duress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7552"/>
            <a:ext cx="10515600" cy="5870448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Is a contract under literal duress enforceable? 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Your money or your life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Will you take a check?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Argument for: I prefer my life, which is why I agree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Argument against: It makes mugging more profitable, so more mugging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Probably a good argument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in the case of mugging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, but consider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Pinochet case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Military dictator agrees to give up power in exchange for immunity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Should the contract be broken?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What is the cost of treating it as enforceable?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Of not doing so?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Parole prior to the 19</a:t>
            </a:r>
            <a:r>
              <a:rPr lang="en-US" baseline="30000" dirty="0">
                <a:latin typeface="Times" charset="0"/>
                <a:ea typeface="Times" charset="0"/>
                <a:cs typeface="Times" charset="0"/>
              </a:rPr>
              <a:t>th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 century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Prisoners of war gave their parole not to try to escape, makes it much pleasanter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Possibly sent home, give their word not to rejoin the army until exchanged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Contract enforced by social pressure at home, since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If people break it, the next prisoner stays in prison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Benefit: War is less unpleasant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Cost: And therefor there will be more of it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“It is well that war is so terrible, otherwise we should grow too fond of it.” Robert E.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Lee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1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9498"/>
          </a:xfrm>
        </p:spPr>
        <p:txBody>
          <a:bodyPr/>
          <a:lstStyle/>
          <a:p>
            <a:pPr algn="ctr"/>
            <a:r>
              <a:rPr lang="en-US" dirty="0" smtClean="0"/>
              <a:t>Intellectual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0259"/>
            <a:ext cx="10515600" cy="6105290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Copyright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is long lasting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and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easy to get,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patent short and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hard. Why?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Copyright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is better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suited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to be property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because</a:t>
            </a: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It is easier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to mark and observe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boundaries</a:t>
            </a: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Accidental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violation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is unlikely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, for the same reason that …</a:t>
            </a: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There is no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problem of depleting the commons. </a:t>
            </a:r>
            <a:endParaRPr lang="en-US" dirty="0" smtClean="0">
              <a:latin typeface="Times" charset="0"/>
              <a:ea typeface="Times" charset="0"/>
              <a:cs typeface="Times" charset="0"/>
            </a:endParaRP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But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all of this is for protection against literal copying</a:t>
            </a:r>
          </a:p>
          <a:p>
            <a:pPr lvl="3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Look and feel and derivative works raise more of a problem</a:t>
            </a:r>
          </a:p>
          <a:p>
            <a:pPr lvl="3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Because they have fuzzier boundaries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Patent is worse suited to be property because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Boundaries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are fuzzy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and invisible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Patent races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are evidence of  a problem of depleting the commons of ideas to be invented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3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Unequal Bargaining Power as Duress?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380036"/>
          </a:xfrm>
        </p:spPr>
        <p:txBody>
          <a:bodyPr/>
          <a:lstStyle/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You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are lost in the desert, I have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water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My price: Everything you own plus half your income forever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You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are better off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if that contract is not enforceable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That is relevant only where </a:t>
            </a:r>
            <a:endParaRPr lang="en-US" dirty="0" smtClean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Unenforceability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substitutes for a commitment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strategy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 way of limiting what you can pay in a bilateral monopoly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And even there, my high price has some efficiency benefit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The supply argument from the mugging case turned upside down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It makes it more worth while being in the desert with water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Looking for people dying of thirst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Which is a good thing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4672"/>
          </a:xfrm>
        </p:spPr>
        <p:txBody>
          <a:bodyPr/>
          <a:lstStyle/>
          <a:p>
            <a:pPr algn="ctr"/>
            <a:r>
              <a:rPr lang="en-US" smtClean="0"/>
              <a:t>What counts as duress?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8784"/>
            <a:ext cx="10515600" cy="5919216"/>
          </a:xfrm>
        </p:spPr>
        <p:txBody>
          <a:bodyPr/>
          <a:lstStyle/>
          <a:p>
            <a:r>
              <a:rPr lang="en-US" dirty="0" smtClean="0">
                <a:latin typeface="Times" charset="0"/>
              </a:rPr>
              <a:t>Your </a:t>
            </a:r>
            <a:r>
              <a:rPr lang="en-US" dirty="0">
                <a:latin typeface="Times" charset="0"/>
              </a:rPr>
              <a:t>ship is sinking The </a:t>
            </a:r>
            <a:r>
              <a:rPr lang="en-US" dirty="0" smtClean="0">
                <a:latin typeface="Times" charset="0"/>
              </a:rPr>
              <a:t>tug wants </a:t>
            </a:r>
            <a:r>
              <a:rPr lang="en-US" dirty="0">
                <a:latin typeface="Times" charset="0"/>
              </a:rPr>
              <a:t>to charge you most of what it is worth</a:t>
            </a:r>
          </a:p>
          <a:p>
            <a:pPr lvl="1"/>
            <a:r>
              <a:rPr lang="en-US" dirty="0">
                <a:latin typeface="Times" charset="0"/>
              </a:rPr>
              <a:t>You agree. When you get back to shore, can you renege on the contract?</a:t>
            </a:r>
          </a:p>
          <a:p>
            <a:pPr lvl="1"/>
            <a:r>
              <a:rPr lang="en-US" dirty="0">
                <a:latin typeface="Times" charset="0"/>
              </a:rPr>
              <a:t>Is this duress?</a:t>
            </a:r>
          </a:p>
          <a:p>
            <a:r>
              <a:rPr lang="en-US" dirty="0">
                <a:latin typeface="Times" charset="0"/>
              </a:rPr>
              <a:t>Unlike the mugging case, the effect of the incentive is good</a:t>
            </a:r>
          </a:p>
          <a:p>
            <a:pPr lvl="1"/>
            <a:r>
              <a:rPr lang="en-US" dirty="0">
                <a:latin typeface="Times" charset="0"/>
              </a:rPr>
              <a:t>The tug boat didn’t get you into the problem</a:t>
            </a:r>
          </a:p>
          <a:p>
            <a:pPr lvl="1"/>
            <a:r>
              <a:rPr lang="en-US" dirty="0">
                <a:latin typeface="Times" charset="0"/>
              </a:rPr>
              <a:t>And you want it to be there to get you out</a:t>
            </a:r>
          </a:p>
          <a:p>
            <a:pPr lvl="1"/>
            <a:r>
              <a:rPr lang="en-US" dirty="0">
                <a:latin typeface="Times" charset="0"/>
              </a:rPr>
              <a:t>Which is more likely the more it can </a:t>
            </a:r>
            <a:r>
              <a:rPr lang="en-US" dirty="0" smtClean="0">
                <a:latin typeface="Times" charset="0"/>
              </a:rPr>
              <a:t>charge</a:t>
            </a:r>
          </a:p>
          <a:p>
            <a:pPr lvl="1"/>
            <a:r>
              <a:rPr lang="en-US" dirty="0" smtClean="0">
                <a:latin typeface="Times" charset="0"/>
              </a:rPr>
              <a:t>As with the water in the desert case</a:t>
            </a:r>
            <a:endParaRPr lang="en-US" dirty="0">
              <a:latin typeface="Times" charset="0"/>
            </a:endParaRPr>
          </a:p>
          <a:p>
            <a:r>
              <a:rPr lang="en-US" dirty="0">
                <a:latin typeface="Times" charset="0"/>
              </a:rPr>
              <a:t>What is the efficient price for saving the ship</a:t>
            </a:r>
            <a:r>
              <a:rPr lang="en-US" dirty="0" smtClean="0">
                <a:latin typeface="Times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264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5360"/>
          </a:xfrm>
        </p:spPr>
        <p:txBody>
          <a:bodyPr/>
          <a:lstStyle/>
          <a:p>
            <a:pPr algn="ctr"/>
            <a:r>
              <a:rPr lang="en-US" smtClean="0"/>
              <a:t>Coase at Sea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882639"/>
          </a:xfrm>
        </p:spPr>
        <p:txBody>
          <a:bodyPr>
            <a:normAutofit/>
          </a:bodyPr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What is the efficient price for saving the ship?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The price that gives the tugboat the right incentive to be out there?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The price that gives you the right incentive not to go out in bad weather?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One price can’t be optimal for both margins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This is Coase’s dual causation problem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The ship owner can keep the ship from sinking by not  going out in a storm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The tug boat owner can keep the ship from sinking by going out in the storm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Either might, in a particular situation, be the least cost avoider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Bargaining over an enforceable contract on a sinking ship 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Is a bilateral monopoly game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Bargaining breakdown means the ship sinks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Which is an argument against an enforceable contract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Either have the salvage price set by the admiralty court or</a:t>
            </a:r>
          </a:p>
          <a:p>
            <a:pPr lvl="2"/>
            <a:r>
              <a:rPr lang="en-US" dirty="0">
                <a:latin typeface="Times" charset="0"/>
                <a:ea typeface="Times" charset="0"/>
                <a:cs typeface="Times" charset="0"/>
              </a:rPr>
              <a:t>Bargained in advance between the ship owner and the tug owner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820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smtClean="0"/>
              <a:t>Contracts of Adhesion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688" y="1825624"/>
            <a:ext cx="11460480" cy="5032376"/>
          </a:xfrm>
        </p:spPr>
        <p:txBody>
          <a:bodyPr/>
          <a:lstStyle/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One side sets the terms, the others takes it or leaves it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As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long as one or the terms being set is the price the contract is still efficient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So constraints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on what the court will enforce make both parties worse off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Why does Avis not bargain over each contract?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That would increase transaction costs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And make it easier for their employees to cheat them, accept bribes for better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terms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5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7824"/>
          </a:xfrm>
        </p:spPr>
        <p:txBody>
          <a:bodyPr/>
          <a:lstStyle/>
          <a:p>
            <a:pPr algn="ctr"/>
            <a:r>
              <a:rPr lang="en-US" dirty="0" smtClean="0"/>
              <a:t>Is there a contract?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7824"/>
            <a:ext cx="10515600" cy="5980175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Formalities so we and the court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know if there is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The doctrine of consideration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My rich uncle offers to pay my expenses at Harvard, then changes his mind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No consideration, so no contract?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But the doctrine of detrimental reliance might save me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Lost cats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 post a reward offer, you find the cat and return it, not knowing of the reward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When you find out, can you collect it?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If you can, I will be less likely to post a reward, but …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If you see a lost cat you will be more likely to try to locate the owner, because there might be a reward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Medical services for an unconscious victim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Charging for them is a negative </a:t>
            </a:r>
            <a:r>
              <a:rPr lang="en-US" dirty="0" err="1">
                <a:latin typeface="Times" charset="0"/>
                <a:ea typeface="Times" charset="0"/>
                <a:cs typeface="Times" charset="0"/>
              </a:rPr>
              <a:t>Pigouvian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 tax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We don’t usually have those for services, because a property rule works better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But if I am unconscious I can’t agree to hire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you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45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How should a court fill in missing terms?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Figure out what the parties would have agreed to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Because those are the efficient terms, and 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Doing it that way reduces the need to write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 more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detailed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contract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>
            <a:normAutofit/>
          </a:bodyPr>
          <a:lstStyle/>
          <a:p>
            <a:pPr lvl="1" algn="ctr"/>
            <a:r>
              <a:rPr lang="en-US" sz="3600" dirty="0" smtClean="0">
                <a:latin typeface="Times" charset="0"/>
                <a:ea typeface="Times" charset="0"/>
                <a:cs typeface="Times" charset="0"/>
              </a:rPr>
              <a:t>Allocating Risk</a:t>
            </a:r>
            <a:endParaRPr lang="en-US" sz="36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76" y="1011936"/>
            <a:ext cx="11167872" cy="58460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If something goes wrong developing my film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Make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Walgreen’s liable for losing my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film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Because they can spread the risk over many transactions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And I am risk averse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What if the photographer knows these films are unusually valuable?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Make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the photographer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liable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S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ince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he knows these films are especially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valuable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And so need to be treated with special care 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Further, if Walgreen’s is liable and knew, they wouldn’t agree save at a higher price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Since  it is costly to them to take special care with one batch of film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Or to pay your hundred thousand dollar damage award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 specialist lab could handle this batch at lower cost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Let the party who knows the risk be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liable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Then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each party knows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whether the contract is worth signing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Economics of insurance: Risk Aversion, Moral Hazard, Adverse Selection</a:t>
            </a: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Note for </a:t>
            </a:r>
            <a:r>
              <a:rPr lang="en-US" dirty="0" err="1" smtClean="0">
                <a:latin typeface="Times" charset="0"/>
                <a:ea typeface="Times" charset="0"/>
                <a:cs typeface="Times" charset="0"/>
              </a:rPr>
              <a:t>millenials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”Film” is a device for storing graphic information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 sort of analog flash disk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/>
            </a:r>
            <a:br>
              <a:rPr lang="en-US" dirty="0">
                <a:latin typeface="Times" charset="0"/>
                <a:ea typeface="Times" charset="0"/>
                <a:cs typeface="Times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9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9328"/>
          </a:xfrm>
        </p:spPr>
        <p:txBody>
          <a:bodyPr/>
          <a:lstStyle/>
          <a:p>
            <a:pPr algn="ctr"/>
            <a:r>
              <a:rPr lang="en-US" smtClean="0"/>
              <a:t>Rules for Breach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6592"/>
            <a:ext cx="10515600" cy="5250371"/>
          </a:xfrm>
        </p:spPr>
        <p:txBody>
          <a:bodyPr/>
          <a:lstStyle/>
          <a:p>
            <a:r>
              <a:rPr lang="en-US" dirty="0" smtClean="0"/>
              <a:t>Some contracts should be breached</a:t>
            </a:r>
          </a:p>
          <a:p>
            <a:pPr lvl="1"/>
            <a:r>
              <a:rPr lang="en-US" dirty="0" smtClean="0"/>
              <a:t>When circumstances change, such that</a:t>
            </a:r>
          </a:p>
          <a:p>
            <a:pPr lvl="1"/>
            <a:r>
              <a:rPr lang="en-US" dirty="0" smtClean="0"/>
              <a:t>Performance now results in a net loss</a:t>
            </a:r>
          </a:p>
          <a:p>
            <a:r>
              <a:rPr lang="en-US" dirty="0" smtClean="0"/>
              <a:t>What rules give the right incentives</a:t>
            </a:r>
          </a:p>
          <a:p>
            <a:pPr lvl="1"/>
            <a:r>
              <a:rPr lang="en-US" dirty="0" smtClean="0"/>
              <a:t>To breach when performing is a net negative</a:t>
            </a:r>
          </a:p>
          <a:p>
            <a:pPr lvl="1"/>
            <a:r>
              <a:rPr lang="en-US" dirty="0" smtClean="0"/>
              <a:t>To sign a contract when doing so is a net positive</a:t>
            </a:r>
          </a:p>
          <a:p>
            <a:pPr lvl="1"/>
            <a:r>
              <a:rPr lang="en-US" dirty="0" smtClean="0"/>
              <a:t>For decisions during performance</a:t>
            </a:r>
          </a:p>
          <a:p>
            <a:pPr lvl="2"/>
            <a:r>
              <a:rPr lang="en-US" dirty="0" smtClean="0"/>
              <a:t>Do I bear costs that are a waste if the contract gets breached?</a:t>
            </a:r>
          </a:p>
          <a:p>
            <a:pPr lvl="2"/>
            <a:r>
              <a:rPr lang="en-US" dirty="0" smtClean="0"/>
              <a:t>That depends on who, in case of breach, pays for them</a:t>
            </a:r>
          </a:p>
          <a:p>
            <a:r>
              <a:rPr lang="en-US" dirty="0" smtClean="0"/>
              <a:t>In the usual context of individuals acting in their own interest</a:t>
            </a:r>
          </a:p>
          <a:p>
            <a:pPr lvl="1"/>
            <a:r>
              <a:rPr lang="en-US" dirty="0" smtClean="0"/>
              <a:t>Which depends on what happens if there is a breach</a:t>
            </a:r>
          </a:p>
          <a:p>
            <a:pPr lvl="1"/>
            <a:r>
              <a:rPr lang="en-US" dirty="0" smtClean="0"/>
              <a:t>And possibly on bargaining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58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07135"/>
          </a:xfrm>
        </p:spPr>
        <p:txBody>
          <a:bodyPr/>
          <a:lstStyle/>
          <a:p>
            <a:pPr algn="ctr"/>
            <a:r>
              <a:rPr lang="en-US" smtClean="0"/>
              <a:t>Alternative Rules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0016"/>
            <a:ext cx="10515600" cy="5967984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No damages: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If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profit goes negative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for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me, I breach, even if net profit for both of us is still positive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That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might be avoided by renegotiating the contract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But that opens up the possibility of continuous expensive renegotiations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Specific performance: No breach without permission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Now you don’t breach even when doing so is efficient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But … again bargaining can solve that problem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Expectation damages: Make the victim as well off as if you hadn’t breached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Gives efficient breach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Since it only pays me to breach if my gain is larger than your loss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Reliance damages: Make the victim as well off as if he hadn’t signed the contract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Gives efficient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signing when one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party knows more about the risk of having to breach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But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inefficient reliance. I build the new factory, knowing that if you breach you pay for it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Expectation damages has the same problem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Liquidated damages: Parties agree in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advance on damages for breach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Now reliance expenditures do not increase what you get if I breach, so efficient reliance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Could set the amount at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what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expectation or reliance damages would be. But …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This requires that we know that at the time of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signing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70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Contracts With Asymmetric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0848"/>
            <a:ext cx="11353800" cy="5407152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latin typeface="Times" charset="0"/>
                <a:ea typeface="Times" charset="0"/>
                <a:cs typeface="Times" charset="0"/>
              </a:rPr>
              <a:t>After the treaty ending the </a:t>
            </a:r>
            <a:r>
              <a:rPr lang="en-US" u="sng" dirty="0">
                <a:latin typeface="Times" charset="0"/>
                <a:ea typeface="Times" charset="0"/>
                <a:cs typeface="Times" charset="0"/>
                <a:hlinkClick r:id="rId2"/>
              </a:rPr>
              <a:t>war of 1812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 and the blockade of New Orleans was signed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Organ, with advance information, ordered tobacco from Laidlaw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When the treaty became public Laidlaw tried to cancel, lost in the court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What is the argument against that verdict?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The transaction produced no net benefit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Made Organ money at Laidlaw’s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expense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Which gave Organ an incentive to spend resources getting early news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And a suspicious Laidlaw an incentive to decline what might be a profitable offer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Dead weight costs due to rent seeking</a:t>
            </a: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Costs to Organ paid to transfer wealth from Laidlaw</a:t>
            </a: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Costs to Laidlaw of defending himself from such a transfer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8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2766"/>
          </a:xfrm>
        </p:spPr>
        <p:txBody>
          <a:bodyPr/>
          <a:lstStyle/>
          <a:p>
            <a:pPr algn="ctr"/>
            <a:r>
              <a:rPr lang="en-US" dirty="0" smtClean="0"/>
              <a:t>What is the Right Incentive to Create 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6306"/>
            <a:ext cx="12192000" cy="590469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It depends on the value produced by the IP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Patent 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and copyright provide an automatic solution to 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the problem of setting the reward since</a:t>
            </a:r>
            <a:endParaRPr lang="en-US" sz="2400" dirty="0" smtClean="0">
              <a:latin typeface="Times" charset="0"/>
              <a:ea typeface="Times" charset="0"/>
              <a:cs typeface="Times" charset="0"/>
            </a:endParaRP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How </a:t>
            </a:r>
            <a:r>
              <a:rPr lang="en-US" sz="2400" dirty="0">
                <a:latin typeface="Times" charset="0"/>
                <a:ea typeface="Times" charset="0"/>
                <a:cs typeface="Times" charset="0"/>
              </a:rPr>
              <a:t>much people will pay you to use it 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evidence </a:t>
            </a:r>
            <a:r>
              <a:rPr lang="en-US" sz="2400" dirty="0">
                <a:latin typeface="Times" charset="0"/>
                <a:ea typeface="Times" charset="0"/>
                <a:cs typeface="Times" charset="0"/>
              </a:rPr>
              <a:t>of its 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value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But there 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are costs to rewarding innovation in that way</a:t>
            </a:r>
            <a:endParaRPr lang="en-US" sz="2400" dirty="0" smtClean="0">
              <a:latin typeface="Times" charset="0"/>
              <a:ea typeface="Times" charset="0"/>
              <a:cs typeface="Times" charset="0"/>
            </a:endParaRPr>
          </a:p>
          <a:p>
            <a:pPr marL="1143000" lvl="3">
              <a:spcBef>
                <a:spcPts val="1000"/>
              </a:spcBef>
            </a:pPr>
            <a:r>
              <a:rPr lang="en-US" sz="2200" dirty="0" smtClean="0">
                <a:latin typeface="Times" charset="0"/>
                <a:ea typeface="Times" charset="0"/>
                <a:cs typeface="Times" charset="0"/>
              </a:rPr>
              <a:t>The deadweight cost of monopoly pricing</a:t>
            </a:r>
            <a:endParaRPr lang="en-US" sz="2200" dirty="0" smtClean="0">
              <a:latin typeface="Times" charset="0"/>
              <a:ea typeface="Times" charset="0"/>
              <a:cs typeface="Times" charset="0"/>
            </a:endParaRPr>
          </a:p>
          <a:p>
            <a:pPr marL="1143000" lvl="3">
              <a:spcBef>
                <a:spcPts val="1000"/>
              </a:spcBef>
            </a:pPr>
            <a:r>
              <a:rPr lang="en-US" sz="2200" dirty="0" smtClean="0">
                <a:latin typeface="Times" charset="0"/>
                <a:ea typeface="Times" charset="0"/>
                <a:cs typeface="Times" charset="0"/>
              </a:rPr>
              <a:t>The transaction costs of treating ideas as property rather than commons</a:t>
            </a:r>
            <a:endParaRPr lang="en-US" sz="2200" b="1" dirty="0" smtClean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also depends on how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long before someone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else would produce the same IP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Why not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permanent copyright protection, since nobody else would ever write my book?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There is a tradeoff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between a little more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incentive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and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the dead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weight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cost of monopoly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So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patent term should be shorter than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“set reward equal to value produced” implies</a:t>
            </a:r>
            <a:endParaRPr lang="en-US" dirty="0" smtClean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90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544" y="1"/>
            <a:ext cx="10515600" cy="658367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/>
              <a:t>Speculation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6448"/>
            <a:ext cx="10515600" cy="6321552"/>
          </a:xfrm>
        </p:spPr>
        <p:txBody>
          <a:bodyPr/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It produces a benefit by smoothing out price movements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Since a successful speculator buys when prices are low, pushing them up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Sells when they are high, pushing them down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Which makes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famines less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likely</a:t>
            </a: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The successful speculator is transferring grain from times when there is lots, price low</a:t>
            </a: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To times when there is little, price high, and making money doing it</a:t>
            </a:r>
          </a:p>
          <a:p>
            <a:pPr lvl="2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Because he correctly predicted the shortage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It produces profits for those who correctly predict movements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But the profits are not a measure of the social benefit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Speculation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might be profitable even when it provided no benefit</a:t>
            </a:r>
          </a:p>
          <a:p>
            <a:pPr lvl="1"/>
            <a:r>
              <a:rPr lang="en-US" dirty="0">
                <a:latin typeface="Times" charset="0"/>
                <a:ea typeface="Times" charset="0"/>
                <a:cs typeface="Times" charset="0"/>
              </a:rPr>
              <a:t>In which case resources spent doing it are a dead weight cost</a:t>
            </a:r>
          </a:p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Consider 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traders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getting their orders in fifty milliseconds faster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 </a:t>
            </a:r>
            <a:endParaRPr lang="en-US" dirty="0" smtClean="0">
              <a:latin typeface="Times" charset="0"/>
              <a:ea typeface="Times" charset="0"/>
              <a:cs typeface="Times" charset="0"/>
            </a:endParaRP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At the cost of putting in high speed links to the market</a:t>
            </a:r>
          </a:p>
          <a:p>
            <a:pPr lvl="1"/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And high end computers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90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Exceptions to Copyright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trike="sngStrike" dirty="0" smtClean="0"/>
              <a:t>Scenes a faire</a:t>
            </a:r>
            <a:r>
              <a:rPr lang="en-US" dirty="0" smtClean="0"/>
              <a:t> </a:t>
            </a:r>
            <a:r>
              <a:rPr lang="en-US" b="1" dirty="0" smtClean="0"/>
              <a:t>Merger</a:t>
            </a:r>
            <a:r>
              <a:rPr lang="en-US" dirty="0" smtClean="0"/>
              <a:t> of idea and expression doctrine</a:t>
            </a:r>
            <a:endParaRPr lang="en-US" dirty="0" smtClean="0"/>
          </a:p>
          <a:p>
            <a:pPr lvl="1"/>
            <a:r>
              <a:rPr lang="en-US" dirty="0" smtClean="0"/>
              <a:t>If there is only one way, or a few ways, of saying something</a:t>
            </a:r>
          </a:p>
          <a:p>
            <a:pPr lvl="1"/>
            <a:r>
              <a:rPr lang="en-US" dirty="0" smtClean="0"/>
              <a:t>Saying something in that way is not protected</a:t>
            </a:r>
          </a:p>
          <a:p>
            <a:pPr lvl="1"/>
            <a:r>
              <a:rPr lang="en-US" dirty="0" smtClean="0"/>
              <a:t>Because copyrighting that way would deplete the commons</a:t>
            </a:r>
          </a:p>
          <a:p>
            <a:r>
              <a:rPr lang="en-US" dirty="0" smtClean="0"/>
              <a:t>Fair Use exception</a:t>
            </a:r>
          </a:p>
          <a:p>
            <a:pPr lvl="1"/>
            <a:r>
              <a:rPr lang="en-US" dirty="0" smtClean="0"/>
              <a:t>Small infringements cost more to transact over than they are worth</a:t>
            </a:r>
          </a:p>
          <a:p>
            <a:pPr lvl="1"/>
            <a:r>
              <a:rPr lang="en-US" dirty="0" smtClean="0"/>
              <a:t>And some uses are believed to produce positive </a:t>
            </a:r>
            <a:r>
              <a:rPr lang="en-US" dirty="0" smtClean="0"/>
              <a:t>externalities</a:t>
            </a:r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 smtClean="0"/>
              <a:t>there is a problem of fuzzy borders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76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75"/>
            <a:ext cx="10515600" cy="749169"/>
          </a:xfrm>
        </p:spPr>
        <p:txBody>
          <a:bodyPr/>
          <a:lstStyle/>
          <a:p>
            <a:pPr algn="ctr"/>
            <a:r>
              <a:rPr lang="en-US" dirty="0" smtClean="0"/>
              <a:t>Requirements for Patent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47" y="754844"/>
            <a:ext cx="11526497" cy="6103156"/>
          </a:xfrm>
        </p:spPr>
        <p:txBody>
          <a:bodyPr>
            <a:normAutofit/>
          </a:bodyPr>
          <a:lstStyle/>
          <a:p>
            <a:r>
              <a:rPr lang="en-US" dirty="0" smtClean="0"/>
              <a:t>Novelty</a:t>
            </a:r>
          </a:p>
          <a:p>
            <a:pPr lvl="1"/>
            <a:r>
              <a:rPr lang="en-US" dirty="0" smtClean="0"/>
              <a:t>If the idea is already known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othing of value has been produced</a:t>
            </a:r>
          </a:p>
          <a:p>
            <a:r>
              <a:rPr lang="en-US" dirty="0" smtClean="0"/>
              <a:t>Non-obviousness</a:t>
            </a:r>
          </a:p>
          <a:p>
            <a:pPr lvl="1"/>
            <a:r>
              <a:rPr lang="en-US" dirty="0" smtClean="0"/>
              <a:t>If anyone who needs the idea can easily hire someone to produce it</a:t>
            </a:r>
          </a:p>
          <a:p>
            <a:pPr lvl="1"/>
            <a:r>
              <a:rPr lang="en-US" dirty="0" smtClean="0"/>
              <a:t>Not much of value has been produced</a:t>
            </a:r>
          </a:p>
          <a:p>
            <a:r>
              <a:rPr lang="en-US" dirty="0" smtClean="0"/>
              <a:t>Usefulness</a:t>
            </a:r>
            <a:r>
              <a:rPr lang="en-US" dirty="0"/>
              <a:t>.</a:t>
            </a:r>
            <a:r>
              <a:rPr lang="en-US" dirty="0" smtClean="0"/>
              <a:t> Old definition: Not pernicious</a:t>
            </a:r>
          </a:p>
          <a:p>
            <a:pPr lvl="1"/>
            <a:r>
              <a:rPr lang="en-US" dirty="0" smtClean="0"/>
              <a:t>Story: “a new invention to poison people, or to promote debauchery, or to facilitate private assassination, is not a patentable invention”</a:t>
            </a:r>
          </a:p>
          <a:p>
            <a:pPr lvl="1"/>
            <a:r>
              <a:rPr lang="en-US" dirty="0" smtClean="0"/>
              <a:t>Argument </a:t>
            </a:r>
            <a:r>
              <a:rPr lang="en-US" dirty="0" smtClean="0"/>
              <a:t>for the old definition: If the inventor wants to waste money getting a patent on something nobody wants to do, why should we object?</a:t>
            </a:r>
          </a:p>
          <a:p>
            <a:pPr lvl="1"/>
            <a:r>
              <a:rPr lang="en-US" dirty="0" smtClean="0"/>
              <a:t>New definition: Useless means not useful. </a:t>
            </a:r>
          </a:p>
          <a:p>
            <a:pPr lvl="1"/>
            <a:r>
              <a:rPr lang="en-US" dirty="0" smtClean="0"/>
              <a:t>Yet</a:t>
            </a:r>
            <a:r>
              <a:rPr lang="en-US" dirty="0" smtClean="0"/>
              <a:t>. No reason to reward premature invention</a:t>
            </a:r>
          </a:p>
          <a:p>
            <a:pPr lvl="1"/>
            <a:r>
              <a:rPr lang="en-US" dirty="0" smtClean="0"/>
              <a:t>One reason: Knowing a chemical can be synthesized is a reason to look for uses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0"/>
            <a:ext cx="10515600" cy="1025611"/>
          </a:xfrm>
        </p:spPr>
        <p:txBody>
          <a:bodyPr/>
          <a:lstStyle/>
          <a:p>
            <a:pPr algn="ctr"/>
            <a:r>
              <a:rPr lang="en-US" dirty="0" err="1" smtClean="0"/>
              <a:t>Kitch’s</a:t>
            </a:r>
            <a:r>
              <a:rPr lang="en-US" dirty="0" smtClean="0"/>
              <a:t> Prospect Theory of Patent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1025612"/>
            <a:ext cx="11751277" cy="5832388"/>
          </a:xfrm>
        </p:spPr>
        <p:txBody>
          <a:bodyPr/>
          <a:lstStyle/>
          <a:p>
            <a:r>
              <a:rPr lang="en-US" dirty="0" smtClean="0"/>
              <a:t>There are two reasons to give a prospector rights to what he finds</a:t>
            </a:r>
          </a:p>
          <a:p>
            <a:pPr lvl="1"/>
            <a:r>
              <a:rPr lang="en-US" dirty="0" smtClean="0"/>
              <a:t>One is to reward him, give him an incentive to find it</a:t>
            </a:r>
          </a:p>
          <a:p>
            <a:pPr lvl="1"/>
            <a:r>
              <a:rPr lang="en-US" dirty="0" smtClean="0"/>
              <a:t>The other is to create a property right that can be used to better develop what he finds</a:t>
            </a:r>
          </a:p>
          <a:p>
            <a:r>
              <a:rPr lang="en-US" dirty="0" smtClean="0"/>
              <a:t>Edmund </a:t>
            </a:r>
            <a:r>
              <a:rPr lang="en-US" dirty="0" err="1" smtClean="0"/>
              <a:t>Kitch</a:t>
            </a:r>
            <a:r>
              <a:rPr lang="en-US" dirty="0" smtClean="0"/>
              <a:t> argued that the same applied to patents</a:t>
            </a:r>
          </a:p>
          <a:p>
            <a:pPr lvl="1"/>
            <a:r>
              <a:rPr lang="en-US" dirty="0" smtClean="0"/>
              <a:t>An invention requires further development, other inventions</a:t>
            </a:r>
          </a:p>
          <a:p>
            <a:pPr lvl="1"/>
            <a:r>
              <a:rPr lang="en-US" dirty="0" smtClean="0"/>
              <a:t>The patent holder has the incentive and ability to coordinate that process</a:t>
            </a:r>
          </a:p>
          <a:p>
            <a:pPr lvl="1"/>
            <a:r>
              <a:rPr lang="en-US" dirty="0" smtClean="0"/>
              <a:t>Just as homesteading turns public land into private property</a:t>
            </a:r>
          </a:p>
          <a:p>
            <a:pPr lvl="2"/>
            <a:r>
              <a:rPr lang="en-US" dirty="0" smtClean="0"/>
              <a:t>Making it possible to invest in improving it</a:t>
            </a:r>
          </a:p>
          <a:p>
            <a:pPr lvl="2"/>
            <a:r>
              <a:rPr lang="en-US" dirty="0" smtClean="0"/>
              <a:t>Coordinate uses of it</a:t>
            </a:r>
          </a:p>
          <a:p>
            <a:pPr lvl="1"/>
            <a:r>
              <a:rPr lang="en-US" dirty="0" smtClean="0"/>
              <a:t>Patents viewed as homesteading idea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68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99751"/>
          </a:xfrm>
        </p:spPr>
        <p:txBody>
          <a:bodyPr/>
          <a:lstStyle/>
          <a:p>
            <a:r>
              <a:rPr lang="en-US" smtClean="0"/>
              <a:t>The Argument Against </a:t>
            </a:r>
            <a:r>
              <a:rPr lang="en-US" dirty="0" smtClean="0"/>
              <a:t>Intellectual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186248"/>
            <a:ext cx="11590638" cy="5671751"/>
          </a:xfrm>
        </p:spPr>
        <p:txBody>
          <a:bodyPr>
            <a:normAutofit/>
          </a:bodyPr>
          <a:lstStyle/>
          <a:p>
            <a:r>
              <a:rPr lang="en-US" dirty="0" smtClean="0"/>
              <a:t>In the 19th century, there were serious arguments against IP</a:t>
            </a:r>
          </a:p>
          <a:p>
            <a:pPr lvl="1"/>
            <a:r>
              <a:rPr lang="en-US" dirty="0" smtClean="0"/>
              <a:t>Some made by people who saw it as inconsistent with liberal free market principles</a:t>
            </a:r>
          </a:p>
          <a:p>
            <a:pPr lvl="1"/>
            <a:r>
              <a:rPr lang="en-US" dirty="0" smtClean="0"/>
              <a:t>Switzerland did not have patent law until 1907 </a:t>
            </a:r>
          </a:p>
          <a:p>
            <a:r>
              <a:rPr lang="en-US" dirty="0" err="1" smtClean="0"/>
              <a:t>Boldrin</a:t>
            </a:r>
            <a:r>
              <a:rPr lang="en-US" dirty="0" smtClean="0"/>
              <a:t> and Levine, </a:t>
            </a:r>
            <a:r>
              <a:rPr lang="en-US" dirty="0" smtClean="0">
                <a:hlinkClick r:id="rId2"/>
              </a:rPr>
              <a:t>The Case Against Intellectual Monopoly</a:t>
            </a:r>
            <a:endParaRPr lang="en-US" dirty="0" smtClean="0"/>
          </a:p>
          <a:p>
            <a:pPr lvl="1"/>
            <a:r>
              <a:rPr lang="en-US" dirty="0" smtClean="0"/>
              <a:t>One argument is the deadweight loss of charging when MC is zero</a:t>
            </a:r>
          </a:p>
          <a:p>
            <a:pPr lvl="1"/>
            <a:r>
              <a:rPr lang="en-US" dirty="0" smtClean="0"/>
              <a:t>In addition, they argue that patent law retards </a:t>
            </a:r>
            <a:r>
              <a:rPr lang="en-US" dirty="0" err="1" smtClean="0"/>
              <a:t>innovationJust</a:t>
            </a:r>
            <a:r>
              <a:rPr lang="en-US" dirty="0" smtClean="0"/>
              <a:t> </a:t>
            </a:r>
            <a:r>
              <a:rPr lang="en-US" dirty="0" smtClean="0"/>
              <a:t>the opposite of </a:t>
            </a:r>
            <a:r>
              <a:rPr lang="en-US" dirty="0" err="1" smtClean="0"/>
              <a:t>Kitch’s</a:t>
            </a:r>
            <a:r>
              <a:rPr lang="en-US" dirty="0" smtClean="0"/>
              <a:t> approach, arguing </a:t>
            </a:r>
            <a:r>
              <a:rPr lang="en-US" dirty="0" smtClean="0">
                <a:solidFill>
                  <a:srgbClr val="FF0000"/>
                </a:solidFill>
              </a:rPr>
              <a:t>commons are better for idea space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6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58"/>
            <a:ext cx="10515600" cy="988802"/>
          </a:xfrm>
        </p:spPr>
        <p:txBody>
          <a:bodyPr/>
          <a:lstStyle/>
          <a:p>
            <a:pPr algn="ctr"/>
            <a:r>
              <a:rPr lang="en-US" dirty="0" smtClean="0"/>
              <a:t>Computer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72" y="903038"/>
            <a:ext cx="11190102" cy="5954962"/>
          </a:xfrm>
        </p:spPr>
        <p:txBody>
          <a:bodyPr>
            <a:normAutofit/>
          </a:bodyPr>
          <a:lstStyle/>
          <a:p>
            <a:r>
              <a:rPr lang="en-US" dirty="0" smtClean="0"/>
              <a:t>Is a computer program a writing?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courts </a:t>
            </a:r>
            <a:r>
              <a:rPr lang="en-US" dirty="0" smtClean="0"/>
              <a:t>disagreed, </a:t>
            </a:r>
            <a:r>
              <a:rPr lang="en-US" dirty="0" smtClean="0"/>
              <a:t>Congress stepped in to legislate the answer</a:t>
            </a:r>
          </a:p>
          <a:p>
            <a:r>
              <a:rPr lang="en-US" dirty="0" smtClean="0"/>
              <a:t>The right solution but the wrong question</a:t>
            </a:r>
          </a:p>
          <a:p>
            <a:pPr lvl="1"/>
            <a:r>
              <a:rPr lang="en-US" dirty="0" smtClean="0"/>
              <a:t>Not “is a program a writing?” but</a:t>
            </a:r>
          </a:p>
          <a:p>
            <a:pPr lvl="1"/>
            <a:r>
              <a:rPr lang="en-US" dirty="0" smtClean="0"/>
              <a:t>Does a program have the characteristics that make copyright appropriate for writings?</a:t>
            </a:r>
          </a:p>
          <a:p>
            <a:r>
              <a:rPr lang="en-US" dirty="0" smtClean="0"/>
              <a:t>Clean room reproduction of the </a:t>
            </a:r>
            <a:r>
              <a:rPr lang="en-US" dirty="0" smtClean="0"/>
              <a:t>PC ROMs: </a:t>
            </a:r>
          </a:p>
          <a:p>
            <a:pPr lvl="1"/>
            <a:r>
              <a:rPr lang="en-US" dirty="0" smtClean="0"/>
              <a:t>Copying </a:t>
            </a:r>
            <a:r>
              <a:rPr lang="en-US" dirty="0" smtClean="0"/>
              <a:t>would violate copyright, but independent creation didn’t</a:t>
            </a:r>
          </a:p>
          <a:p>
            <a:pPr lvl="1"/>
            <a:r>
              <a:rPr lang="en-US" dirty="0" smtClean="0"/>
              <a:t>So they used the clean room approach</a:t>
            </a:r>
          </a:p>
          <a:p>
            <a:pPr lvl="1"/>
            <a:r>
              <a:rPr lang="en-US" dirty="0" smtClean="0"/>
              <a:t>Could they </a:t>
            </a:r>
            <a:r>
              <a:rPr lang="en-US" dirty="0" smtClean="0"/>
              <a:t>have copied and claimed the </a:t>
            </a:r>
            <a:r>
              <a:rPr lang="en-US" i="1" strike="sngStrike" dirty="0" smtClean="0"/>
              <a:t>scenes a faire</a:t>
            </a:r>
            <a:r>
              <a:rPr lang="en-US" dirty="0" smtClean="0"/>
              <a:t> </a:t>
            </a:r>
            <a:r>
              <a:rPr lang="en-US" dirty="0" smtClean="0"/>
              <a:t>merger exception</a:t>
            </a:r>
            <a:endParaRPr lang="en-US" dirty="0" smtClean="0"/>
          </a:p>
          <a:p>
            <a:pPr lvl="1"/>
            <a:r>
              <a:rPr lang="en-US" dirty="0" smtClean="0"/>
              <a:t>There being only one way of writing the ROMs that would run the PC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7330"/>
          </a:xfrm>
        </p:spPr>
        <p:txBody>
          <a:bodyPr/>
          <a:lstStyle/>
          <a:p>
            <a:pPr algn="ctr"/>
            <a:r>
              <a:rPr lang="en-US" dirty="0" smtClean="0"/>
              <a:t>The Death of Copyright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78474"/>
            <a:ext cx="12192000" cy="6079525"/>
          </a:xfrm>
        </p:spPr>
        <p:txBody>
          <a:bodyPr>
            <a:normAutofit/>
          </a:bodyPr>
          <a:lstStyle/>
          <a:p>
            <a:r>
              <a:rPr lang="en-US" dirty="0" smtClean="0"/>
              <a:t>Now </a:t>
            </a:r>
            <a:r>
              <a:rPr lang="en-US" dirty="0" smtClean="0"/>
              <a:t>that anyone can easily copy digital works and share them</a:t>
            </a:r>
          </a:p>
          <a:p>
            <a:r>
              <a:rPr lang="en-US" dirty="0" smtClean="0"/>
              <a:t>Digital copyright is largely unenforceable. Possible exceptions?</a:t>
            </a:r>
          </a:p>
          <a:p>
            <a:pPr lvl="1"/>
            <a:r>
              <a:rPr lang="en-US" dirty="0" smtClean="0"/>
              <a:t>Software used by large organizations whose employees could betray them for pirating</a:t>
            </a:r>
          </a:p>
          <a:p>
            <a:pPr lvl="1"/>
            <a:r>
              <a:rPr lang="en-US" dirty="0" smtClean="0"/>
              <a:t>Fancy digital rights management schemes to make sharing harder, but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Any protection of a work fully revealed in one use is broken by the analog hole</a:t>
            </a:r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sort of works are not fully revealed in use?</a:t>
            </a:r>
          </a:p>
          <a:p>
            <a:pPr lvl="2"/>
            <a:r>
              <a:rPr lang="en-US" dirty="0" smtClean="0"/>
              <a:t>A database such as Westlaw</a:t>
            </a:r>
          </a:p>
          <a:p>
            <a:pPr lvl="2"/>
            <a:r>
              <a:rPr lang="en-US" dirty="0" smtClean="0"/>
              <a:t>A game such as World of Warcraft</a:t>
            </a:r>
          </a:p>
          <a:p>
            <a:r>
              <a:rPr lang="en-US" dirty="0" smtClean="0"/>
              <a:t>So how do you get paid to create IP?</a:t>
            </a:r>
          </a:p>
          <a:p>
            <a:pPr lvl="1"/>
            <a:r>
              <a:rPr lang="en-US" dirty="0" smtClean="0"/>
              <a:t>Patronage–the 18</a:t>
            </a:r>
            <a:r>
              <a:rPr lang="en-US" baseline="30000" dirty="0" smtClean="0"/>
              <a:t>th</a:t>
            </a:r>
            <a:r>
              <a:rPr lang="en-US" dirty="0" smtClean="0"/>
              <a:t> century solution</a:t>
            </a:r>
          </a:p>
          <a:p>
            <a:pPr lvl="1"/>
            <a:r>
              <a:rPr lang="en-US" dirty="0" smtClean="0"/>
              <a:t>Charity–</a:t>
            </a:r>
            <a:r>
              <a:rPr lang="en-US" dirty="0" err="1" smtClean="0"/>
              <a:t>Patreon</a:t>
            </a:r>
            <a:r>
              <a:rPr lang="en-US" dirty="0" smtClean="0"/>
              <a:t>. The same technology makes small scale donations easy.</a:t>
            </a:r>
          </a:p>
          <a:p>
            <a:pPr lvl="1"/>
            <a:r>
              <a:rPr lang="en-US" dirty="0" smtClean="0"/>
              <a:t>Tie-ins—web your books for free, charge for speeches or consulting</a:t>
            </a:r>
          </a:p>
          <a:p>
            <a:pPr lvl="1"/>
            <a:r>
              <a:rPr lang="en-US" dirty="0" smtClean="0"/>
              <a:t>Other ideas?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0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3409</Words>
  <Application>Microsoft Macintosh PowerPoint</Application>
  <PresentationFormat>Widescreen</PresentationFormat>
  <Paragraphs>360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Calibri</vt:lpstr>
      <vt:lpstr>Calibri Light</vt:lpstr>
      <vt:lpstr>Mangal</vt:lpstr>
      <vt:lpstr>Times</vt:lpstr>
      <vt:lpstr>Arial</vt:lpstr>
      <vt:lpstr>Office Theme</vt:lpstr>
      <vt:lpstr>I am supposed to remind you to</vt:lpstr>
      <vt:lpstr>Intellectual Property</vt:lpstr>
      <vt:lpstr>What is the Right Incentive to Create IP?</vt:lpstr>
      <vt:lpstr>The Exceptions to Copyright Protection</vt:lpstr>
      <vt:lpstr>Requirements for Patent Protection</vt:lpstr>
      <vt:lpstr>Kitch’s Prospect Theory of Patent</vt:lpstr>
      <vt:lpstr>The Argument Against Intellectual Property</vt:lpstr>
      <vt:lpstr>Computer Law</vt:lpstr>
      <vt:lpstr>The Death of Copyright</vt:lpstr>
      <vt:lpstr>Examples of IP That Already Works That Way</vt:lpstr>
      <vt:lpstr>Trade Secret</vt:lpstr>
      <vt:lpstr>Contract</vt:lpstr>
      <vt:lpstr>Reputational Enforcement</vt:lpstr>
      <vt:lpstr>Contract Enforcement in Cyberspace</vt:lpstr>
      <vt:lpstr>Imperial Chinese Solution</vt:lpstr>
      <vt:lpstr>So why do we have contract law?</vt:lpstr>
      <vt:lpstr>The Case for Freedom of Contract</vt:lpstr>
      <vt:lpstr>The Case Against Freedom of Contract</vt:lpstr>
      <vt:lpstr>Actual Duress</vt:lpstr>
      <vt:lpstr>Unequal Bargaining Power as Duress?</vt:lpstr>
      <vt:lpstr>What counts as duress?</vt:lpstr>
      <vt:lpstr>Coase at Sea</vt:lpstr>
      <vt:lpstr>Contracts of Adhesion</vt:lpstr>
      <vt:lpstr>Is there a contract?</vt:lpstr>
      <vt:lpstr>How should a court fill in missing terms?</vt:lpstr>
      <vt:lpstr>Allocating Risk</vt:lpstr>
      <vt:lpstr>Rules for Breach</vt:lpstr>
      <vt:lpstr>Alternative Rules</vt:lpstr>
      <vt:lpstr>Contracts With Asymmetric Information</vt:lpstr>
      <vt:lpstr>Speculation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</dc:title>
  <dc:creator>David Friedman</dc:creator>
  <cp:lastModifiedBy>David Friedman</cp:lastModifiedBy>
  <cp:revision>60</cp:revision>
  <dcterms:created xsi:type="dcterms:W3CDTF">2017-03-02T17:12:13Z</dcterms:created>
  <dcterms:modified xsi:type="dcterms:W3CDTF">2017-03-21T18:26:53Z</dcterms:modified>
</cp:coreProperties>
</file>