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94" r:id="rId2"/>
    <p:sldId id="296" r:id="rId3"/>
    <p:sldId id="297" r:id="rId4"/>
    <p:sldId id="298" r:id="rId5"/>
    <p:sldId id="299" r:id="rId6"/>
    <p:sldId id="300" r:id="rId7"/>
    <p:sldId id="302" r:id="rId8"/>
    <p:sldId id="303" r:id="rId9"/>
    <p:sldId id="301" r:id="rId10"/>
    <p:sldId id="304" r:id="rId11"/>
    <p:sldId id="306" r:id="rId12"/>
    <p:sldId id="307" r:id="rId13"/>
    <p:sldId id="308" r:id="rId14"/>
    <p:sldId id="309" r:id="rId15"/>
    <p:sldId id="310" r:id="rId16"/>
    <p:sldId id="311" r:id="rId17"/>
    <p:sldId id="312" r:id="rId18"/>
    <p:sldId id="313" r:id="rId19"/>
    <p:sldId id="314" r:id="rId20"/>
    <p:sldId id="315" r:id="rId21"/>
    <p:sldId id="317" r:id="rId22"/>
    <p:sldId id="318" r:id="rId23"/>
    <p:sldId id="319" r:id="rId24"/>
    <p:sldId id="327" r:id="rId25"/>
    <p:sldId id="320" r:id="rId26"/>
    <p:sldId id="321" r:id="rId27"/>
    <p:sldId id="322" r:id="rId28"/>
    <p:sldId id="323" r:id="rId29"/>
    <p:sldId id="324" r:id="rId30"/>
    <p:sldId id="325" r:id="rId31"/>
    <p:sldId id="326" r:id="rId32"/>
    <p:sldId id="316"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95" autoAdjust="0"/>
    <p:restoredTop sz="94674"/>
  </p:normalViewPr>
  <p:slideViewPr>
    <p:cSldViewPr snapToGrid="0" snapToObjects="1">
      <p:cViewPr varScale="1">
        <p:scale>
          <a:sx n="102" d="100"/>
          <a:sy n="102" d="100"/>
        </p:scale>
        <p:origin x="192" y="80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6979568-9EE0-B14A-9799-443B49476C15}" type="datetimeFigureOut">
              <a:rPr lang="en-US" smtClean="0"/>
              <a:t>3/23/17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88D03-DDD6-DE4D-9E9C-E76B6F14A42D}" type="slidenum">
              <a:rPr lang="en-US" smtClean="0"/>
              <a:t>‹#›</a:t>
            </a:fld>
            <a:endParaRPr lang="en-US"/>
          </a:p>
        </p:txBody>
      </p:sp>
    </p:spTree>
    <p:extLst>
      <p:ext uri="{BB962C8B-B14F-4D97-AF65-F5344CB8AC3E}">
        <p14:creationId xmlns:p14="http://schemas.microsoft.com/office/powerpoint/2010/main" val="2020385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979568-9EE0-B14A-9799-443B49476C15}" type="datetimeFigureOut">
              <a:rPr lang="en-US" smtClean="0"/>
              <a:t>3/23/17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88D03-DDD6-DE4D-9E9C-E76B6F14A42D}" type="slidenum">
              <a:rPr lang="en-US" smtClean="0"/>
              <a:t>‹#›</a:t>
            </a:fld>
            <a:endParaRPr lang="en-US"/>
          </a:p>
        </p:txBody>
      </p:sp>
    </p:spTree>
    <p:extLst>
      <p:ext uri="{BB962C8B-B14F-4D97-AF65-F5344CB8AC3E}">
        <p14:creationId xmlns:p14="http://schemas.microsoft.com/office/powerpoint/2010/main" val="368139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979568-9EE0-B14A-9799-443B49476C15}" type="datetimeFigureOut">
              <a:rPr lang="en-US" smtClean="0"/>
              <a:t>3/23/17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88D03-DDD6-DE4D-9E9C-E76B6F14A42D}" type="slidenum">
              <a:rPr lang="en-US" smtClean="0"/>
              <a:t>‹#›</a:t>
            </a:fld>
            <a:endParaRPr lang="en-US"/>
          </a:p>
        </p:txBody>
      </p:sp>
    </p:spTree>
    <p:extLst>
      <p:ext uri="{BB962C8B-B14F-4D97-AF65-F5344CB8AC3E}">
        <p14:creationId xmlns:p14="http://schemas.microsoft.com/office/powerpoint/2010/main" val="416525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6979568-9EE0-B14A-9799-443B49476C15}" type="datetimeFigureOut">
              <a:rPr lang="en-US" smtClean="0"/>
              <a:t>3/23/17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88D03-DDD6-DE4D-9E9C-E76B6F14A42D}" type="slidenum">
              <a:rPr lang="en-US" smtClean="0"/>
              <a:t>‹#›</a:t>
            </a:fld>
            <a:endParaRPr lang="en-US"/>
          </a:p>
        </p:txBody>
      </p:sp>
    </p:spTree>
    <p:extLst>
      <p:ext uri="{BB962C8B-B14F-4D97-AF65-F5344CB8AC3E}">
        <p14:creationId xmlns:p14="http://schemas.microsoft.com/office/powerpoint/2010/main" val="59962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979568-9EE0-B14A-9799-443B49476C15}" type="datetimeFigureOut">
              <a:rPr lang="en-US" smtClean="0"/>
              <a:t>3/23/17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588D03-DDD6-DE4D-9E9C-E76B6F14A42D}" type="slidenum">
              <a:rPr lang="en-US" smtClean="0"/>
              <a:t>‹#›</a:t>
            </a:fld>
            <a:endParaRPr lang="en-US"/>
          </a:p>
        </p:txBody>
      </p:sp>
    </p:spTree>
    <p:extLst>
      <p:ext uri="{BB962C8B-B14F-4D97-AF65-F5344CB8AC3E}">
        <p14:creationId xmlns:p14="http://schemas.microsoft.com/office/powerpoint/2010/main" val="1846673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6979568-9EE0-B14A-9799-443B49476C15}" type="datetimeFigureOut">
              <a:rPr lang="en-US" smtClean="0"/>
              <a:t>3/23/17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88D03-DDD6-DE4D-9E9C-E76B6F14A42D}" type="slidenum">
              <a:rPr lang="en-US" smtClean="0"/>
              <a:t>‹#›</a:t>
            </a:fld>
            <a:endParaRPr lang="en-US"/>
          </a:p>
        </p:txBody>
      </p:sp>
    </p:spTree>
    <p:extLst>
      <p:ext uri="{BB962C8B-B14F-4D97-AF65-F5344CB8AC3E}">
        <p14:creationId xmlns:p14="http://schemas.microsoft.com/office/powerpoint/2010/main" val="1612167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6979568-9EE0-B14A-9799-443B49476C15}" type="datetimeFigureOut">
              <a:rPr lang="en-US" smtClean="0"/>
              <a:t>3/23/17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588D03-DDD6-DE4D-9E9C-E76B6F14A42D}" type="slidenum">
              <a:rPr lang="en-US" smtClean="0"/>
              <a:t>‹#›</a:t>
            </a:fld>
            <a:endParaRPr lang="en-US"/>
          </a:p>
        </p:txBody>
      </p:sp>
    </p:spTree>
    <p:extLst>
      <p:ext uri="{BB962C8B-B14F-4D97-AF65-F5344CB8AC3E}">
        <p14:creationId xmlns:p14="http://schemas.microsoft.com/office/powerpoint/2010/main" val="8972419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6979568-9EE0-B14A-9799-443B49476C15}" type="datetimeFigureOut">
              <a:rPr lang="en-US" smtClean="0"/>
              <a:t>3/23/17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588D03-DDD6-DE4D-9E9C-E76B6F14A42D}" type="slidenum">
              <a:rPr lang="en-US" smtClean="0"/>
              <a:t>‹#›</a:t>
            </a:fld>
            <a:endParaRPr lang="en-US"/>
          </a:p>
        </p:txBody>
      </p:sp>
    </p:spTree>
    <p:extLst>
      <p:ext uri="{BB962C8B-B14F-4D97-AF65-F5344CB8AC3E}">
        <p14:creationId xmlns:p14="http://schemas.microsoft.com/office/powerpoint/2010/main" val="315889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979568-9EE0-B14A-9799-443B49476C15}" type="datetimeFigureOut">
              <a:rPr lang="en-US" smtClean="0"/>
              <a:t>3/23/17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588D03-DDD6-DE4D-9E9C-E76B6F14A42D}" type="slidenum">
              <a:rPr lang="en-US" smtClean="0"/>
              <a:t>‹#›</a:t>
            </a:fld>
            <a:endParaRPr lang="en-US"/>
          </a:p>
        </p:txBody>
      </p:sp>
    </p:spTree>
    <p:extLst>
      <p:ext uri="{BB962C8B-B14F-4D97-AF65-F5344CB8AC3E}">
        <p14:creationId xmlns:p14="http://schemas.microsoft.com/office/powerpoint/2010/main" val="5747132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979568-9EE0-B14A-9799-443B49476C15}" type="datetimeFigureOut">
              <a:rPr lang="en-US" smtClean="0"/>
              <a:t>3/23/17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88D03-DDD6-DE4D-9E9C-E76B6F14A42D}" type="slidenum">
              <a:rPr lang="en-US" smtClean="0"/>
              <a:t>‹#›</a:t>
            </a:fld>
            <a:endParaRPr lang="en-US"/>
          </a:p>
        </p:txBody>
      </p:sp>
    </p:spTree>
    <p:extLst>
      <p:ext uri="{BB962C8B-B14F-4D97-AF65-F5344CB8AC3E}">
        <p14:creationId xmlns:p14="http://schemas.microsoft.com/office/powerpoint/2010/main" val="19723380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979568-9EE0-B14A-9799-443B49476C15}" type="datetimeFigureOut">
              <a:rPr lang="en-US" smtClean="0"/>
              <a:t>3/23/17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588D03-DDD6-DE4D-9E9C-E76B6F14A42D}" type="slidenum">
              <a:rPr lang="en-US" smtClean="0"/>
              <a:t>‹#›</a:t>
            </a:fld>
            <a:endParaRPr lang="en-US"/>
          </a:p>
        </p:txBody>
      </p:sp>
    </p:spTree>
    <p:extLst>
      <p:ext uri="{BB962C8B-B14F-4D97-AF65-F5344CB8AC3E}">
        <p14:creationId xmlns:p14="http://schemas.microsoft.com/office/powerpoint/2010/main" val="52861950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979568-9EE0-B14A-9799-443B49476C15}" type="datetimeFigureOut">
              <a:rPr lang="en-US" smtClean="0"/>
              <a:t>3/23/17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588D03-DDD6-DE4D-9E9C-E76B6F14A42D}" type="slidenum">
              <a:rPr lang="en-US" smtClean="0"/>
              <a:t>‹#›</a:t>
            </a:fld>
            <a:endParaRPr lang="en-US"/>
          </a:p>
        </p:txBody>
      </p:sp>
    </p:spTree>
    <p:extLst>
      <p:ext uri="{BB962C8B-B14F-4D97-AF65-F5344CB8AC3E}">
        <p14:creationId xmlns:p14="http://schemas.microsoft.com/office/powerpoint/2010/main" val="1484333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youtube.com/watch?v=50_iRIcxsz0"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68097"/>
            <a:ext cx="10515600" cy="846306"/>
          </a:xfrm>
        </p:spPr>
        <p:txBody>
          <a:bodyPr>
            <a:noAutofit/>
          </a:bodyPr>
          <a:lstStyle/>
          <a:p>
            <a:pPr algn="ctr"/>
            <a:r>
              <a:rPr lang="en-US" sz="6000" smtClean="0"/>
              <a:t>Contract</a:t>
            </a:r>
            <a:endParaRPr lang="en-US" sz="600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96751723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04672"/>
          </a:xfrm>
        </p:spPr>
        <p:txBody>
          <a:bodyPr/>
          <a:lstStyle/>
          <a:p>
            <a:pPr algn="ctr"/>
            <a:r>
              <a:rPr lang="en-US" smtClean="0"/>
              <a:t>What counts as duress?</a:t>
            </a:r>
            <a:endParaRPr lang="en-US"/>
          </a:p>
        </p:txBody>
      </p:sp>
      <p:sp>
        <p:nvSpPr>
          <p:cNvPr id="3" name="Content Placeholder 2"/>
          <p:cNvSpPr>
            <a:spLocks noGrp="1"/>
          </p:cNvSpPr>
          <p:nvPr>
            <p:ph idx="1"/>
          </p:nvPr>
        </p:nvSpPr>
        <p:spPr>
          <a:xfrm>
            <a:off x="579544" y="938784"/>
            <a:ext cx="11060656" cy="5919216"/>
          </a:xfrm>
        </p:spPr>
        <p:txBody>
          <a:bodyPr>
            <a:normAutofit lnSpcReduction="10000"/>
          </a:bodyPr>
          <a:lstStyle/>
          <a:p>
            <a:r>
              <a:rPr lang="en-US" dirty="0" smtClean="0">
                <a:latin typeface="Times" charset="0"/>
              </a:rPr>
              <a:t>Your </a:t>
            </a:r>
            <a:r>
              <a:rPr lang="en-US" dirty="0">
                <a:latin typeface="Times" charset="0"/>
              </a:rPr>
              <a:t>ship is </a:t>
            </a:r>
            <a:r>
              <a:rPr lang="en-US" dirty="0" smtClean="0">
                <a:latin typeface="Times" charset="0"/>
              </a:rPr>
              <a:t>sinking. </a:t>
            </a:r>
            <a:r>
              <a:rPr lang="en-US" dirty="0">
                <a:latin typeface="Times" charset="0"/>
              </a:rPr>
              <a:t>The </a:t>
            </a:r>
            <a:r>
              <a:rPr lang="en-US" dirty="0" smtClean="0">
                <a:latin typeface="Times" charset="0"/>
              </a:rPr>
              <a:t>tug wants </a:t>
            </a:r>
            <a:r>
              <a:rPr lang="en-US" dirty="0">
                <a:latin typeface="Times" charset="0"/>
              </a:rPr>
              <a:t>to charge you most of what it is worth</a:t>
            </a:r>
          </a:p>
          <a:p>
            <a:pPr lvl="1"/>
            <a:r>
              <a:rPr lang="en-US" dirty="0">
                <a:latin typeface="Times" charset="0"/>
              </a:rPr>
              <a:t>You agree. When you get back to shore, can you renege on the contract?</a:t>
            </a:r>
          </a:p>
          <a:p>
            <a:pPr lvl="1"/>
            <a:r>
              <a:rPr lang="en-US" dirty="0">
                <a:latin typeface="Times" charset="0"/>
              </a:rPr>
              <a:t>Is this duress?</a:t>
            </a:r>
          </a:p>
          <a:p>
            <a:r>
              <a:rPr lang="en-US" dirty="0">
                <a:latin typeface="Times" charset="0"/>
              </a:rPr>
              <a:t>Unlike the mugging case, the effect of the </a:t>
            </a:r>
            <a:r>
              <a:rPr lang="en-US" dirty="0" smtClean="0">
                <a:latin typeface="Times" charset="0"/>
              </a:rPr>
              <a:t>incentive on the tug </a:t>
            </a:r>
            <a:r>
              <a:rPr lang="en-US" dirty="0">
                <a:latin typeface="Times" charset="0"/>
              </a:rPr>
              <a:t>is good</a:t>
            </a:r>
          </a:p>
          <a:p>
            <a:r>
              <a:rPr lang="en-US" dirty="0">
                <a:latin typeface="Times" charset="0"/>
                <a:ea typeface="Times" charset="0"/>
                <a:cs typeface="Times" charset="0"/>
              </a:rPr>
              <a:t>What is the efficient price for saving the ship?</a:t>
            </a:r>
          </a:p>
          <a:p>
            <a:pPr lvl="1"/>
            <a:r>
              <a:rPr lang="en-US" dirty="0">
                <a:latin typeface="Times" charset="0"/>
                <a:ea typeface="Times" charset="0"/>
                <a:cs typeface="Times" charset="0"/>
              </a:rPr>
              <a:t>The price that gives the tugboat the right incentive to be out there?</a:t>
            </a:r>
          </a:p>
          <a:p>
            <a:pPr lvl="1"/>
            <a:r>
              <a:rPr lang="en-US" dirty="0">
                <a:latin typeface="Times" charset="0"/>
                <a:ea typeface="Times" charset="0"/>
                <a:cs typeface="Times" charset="0"/>
              </a:rPr>
              <a:t>The price that gives you the right incentive not to go out in bad weather?</a:t>
            </a:r>
          </a:p>
          <a:p>
            <a:pPr lvl="1"/>
            <a:r>
              <a:rPr lang="en-US" dirty="0" smtClean="0">
                <a:latin typeface="Times" charset="0"/>
                <a:ea typeface="Times" charset="0"/>
                <a:cs typeface="Times" charset="0"/>
              </a:rPr>
              <a:t>This </a:t>
            </a:r>
            <a:r>
              <a:rPr lang="en-US" dirty="0">
                <a:latin typeface="Times" charset="0"/>
                <a:ea typeface="Times" charset="0"/>
                <a:cs typeface="Times" charset="0"/>
              </a:rPr>
              <a:t>is Coase’s dual causation problem</a:t>
            </a:r>
          </a:p>
          <a:p>
            <a:r>
              <a:rPr lang="en-US" dirty="0" smtClean="0">
                <a:latin typeface="Times" charset="0"/>
                <a:ea typeface="Times" charset="0"/>
                <a:cs typeface="Times" charset="0"/>
              </a:rPr>
              <a:t>Bargaining </a:t>
            </a:r>
            <a:r>
              <a:rPr lang="en-US" dirty="0">
                <a:latin typeface="Times" charset="0"/>
                <a:ea typeface="Times" charset="0"/>
                <a:cs typeface="Times" charset="0"/>
              </a:rPr>
              <a:t>over an enforceable contract on a sinking ship </a:t>
            </a:r>
          </a:p>
          <a:p>
            <a:pPr lvl="1"/>
            <a:r>
              <a:rPr lang="en-US" dirty="0">
                <a:latin typeface="Times" charset="0"/>
                <a:ea typeface="Times" charset="0"/>
                <a:cs typeface="Times" charset="0"/>
              </a:rPr>
              <a:t>Is a bilateral monopoly game</a:t>
            </a:r>
          </a:p>
          <a:p>
            <a:pPr lvl="1"/>
            <a:r>
              <a:rPr lang="en-US" dirty="0">
                <a:latin typeface="Times" charset="0"/>
                <a:ea typeface="Times" charset="0"/>
                <a:cs typeface="Times" charset="0"/>
              </a:rPr>
              <a:t>Bargaining breakdown means the ship sinks</a:t>
            </a:r>
          </a:p>
          <a:p>
            <a:pPr lvl="1"/>
            <a:r>
              <a:rPr lang="en-US" dirty="0">
                <a:latin typeface="Times" charset="0"/>
                <a:ea typeface="Times" charset="0"/>
                <a:cs typeface="Times" charset="0"/>
              </a:rPr>
              <a:t>Which is an argument against an enforceable contract</a:t>
            </a:r>
          </a:p>
          <a:p>
            <a:pPr lvl="2"/>
            <a:r>
              <a:rPr lang="en-US" dirty="0">
                <a:latin typeface="Times" charset="0"/>
                <a:ea typeface="Times" charset="0"/>
                <a:cs typeface="Times" charset="0"/>
              </a:rPr>
              <a:t>Either have the salvage price set by the admiralty court or</a:t>
            </a:r>
          </a:p>
          <a:p>
            <a:pPr lvl="2"/>
            <a:r>
              <a:rPr lang="en-US" dirty="0">
                <a:latin typeface="Times" charset="0"/>
                <a:ea typeface="Times" charset="0"/>
                <a:cs typeface="Times" charset="0"/>
              </a:rPr>
              <a:t>Bargained in advance between the ship owner and the tug owner</a:t>
            </a:r>
          </a:p>
          <a:p>
            <a:pPr lvl="2"/>
            <a:r>
              <a:rPr lang="en-US" dirty="0">
                <a:latin typeface="Times" charset="0"/>
                <a:ea typeface="Times" charset="0"/>
                <a:cs typeface="Times" charset="0"/>
              </a:rPr>
              <a:t>Looks very much like the water in the desert case </a:t>
            </a:r>
          </a:p>
        </p:txBody>
      </p:sp>
    </p:spTree>
    <p:extLst>
      <p:ext uri="{BB962C8B-B14F-4D97-AF65-F5344CB8AC3E}">
        <p14:creationId xmlns:p14="http://schemas.microsoft.com/office/powerpoint/2010/main" val="16264106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smtClean="0"/>
              <a:t>Contracts of Adhesion</a:t>
            </a:r>
            <a:endParaRPr lang="en-US"/>
          </a:p>
        </p:txBody>
      </p:sp>
      <p:sp>
        <p:nvSpPr>
          <p:cNvPr id="3" name="Content Placeholder 2"/>
          <p:cNvSpPr>
            <a:spLocks noGrp="1"/>
          </p:cNvSpPr>
          <p:nvPr>
            <p:ph idx="1"/>
          </p:nvPr>
        </p:nvSpPr>
        <p:spPr>
          <a:xfrm>
            <a:off x="170688" y="1825624"/>
            <a:ext cx="11460480" cy="5032376"/>
          </a:xfrm>
        </p:spPr>
        <p:txBody>
          <a:bodyPr/>
          <a:lstStyle/>
          <a:p>
            <a:r>
              <a:rPr lang="en-US" dirty="0" smtClean="0">
                <a:latin typeface="Times" charset="0"/>
                <a:ea typeface="Times" charset="0"/>
                <a:cs typeface="Times" charset="0"/>
              </a:rPr>
              <a:t>A form contract</a:t>
            </a:r>
          </a:p>
          <a:p>
            <a:r>
              <a:rPr lang="en-US" dirty="0" smtClean="0">
                <a:latin typeface="Times" charset="0"/>
                <a:ea typeface="Times" charset="0"/>
                <a:cs typeface="Times" charset="0"/>
              </a:rPr>
              <a:t>It pays Avis to design efficient terms</a:t>
            </a:r>
            <a:endParaRPr lang="en-US" dirty="0">
              <a:latin typeface="Times" charset="0"/>
              <a:ea typeface="Times" charset="0"/>
              <a:cs typeface="Times" charset="0"/>
            </a:endParaRPr>
          </a:p>
          <a:p>
            <a:r>
              <a:rPr lang="en-US" dirty="0" smtClean="0">
                <a:latin typeface="Times" charset="0"/>
                <a:ea typeface="Times" charset="0"/>
                <a:cs typeface="Times" charset="0"/>
              </a:rPr>
              <a:t>So constraints </a:t>
            </a:r>
            <a:r>
              <a:rPr lang="en-US" dirty="0">
                <a:latin typeface="Times" charset="0"/>
                <a:ea typeface="Times" charset="0"/>
                <a:cs typeface="Times" charset="0"/>
              </a:rPr>
              <a:t>on what the court will enforce make both parties worse off</a:t>
            </a:r>
          </a:p>
          <a:p>
            <a:r>
              <a:rPr lang="en-US" dirty="0">
                <a:latin typeface="Times" charset="0"/>
                <a:ea typeface="Times" charset="0"/>
                <a:cs typeface="Times" charset="0"/>
              </a:rPr>
              <a:t>Why does Avis not bargain over each contract?</a:t>
            </a:r>
          </a:p>
          <a:p>
            <a:pPr lvl="1"/>
            <a:r>
              <a:rPr lang="en-US" dirty="0">
                <a:latin typeface="Times" charset="0"/>
                <a:ea typeface="Times" charset="0"/>
                <a:cs typeface="Times" charset="0"/>
              </a:rPr>
              <a:t>That would increase transaction costs</a:t>
            </a:r>
          </a:p>
          <a:p>
            <a:pPr lvl="1"/>
            <a:r>
              <a:rPr lang="en-US" dirty="0">
                <a:latin typeface="Times" charset="0"/>
                <a:ea typeface="Times" charset="0"/>
                <a:cs typeface="Times" charset="0"/>
              </a:rPr>
              <a:t>And make it easier for their employees to </a:t>
            </a:r>
            <a:r>
              <a:rPr lang="en-US" dirty="0" smtClean="0">
                <a:latin typeface="Times" charset="0"/>
                <a:ea typeface="Times" charset="0"/>
                <a:cs typeface="Times" charset="0"/>
              </a:rPr>
              <a:t>accept </a:t>
            </a:r>
            <a:r>
              <a:rPr lang="en-US" dirty="0">
                <a:latin typeface="Times" charset="0"/>
                <a:ea typeface="Times" charset="0"/>
                <a:cs typeface="Times" charset="0"/>
              </a:rPr>
              <a:t>bribes for better </a:t>
            </a:r>
            <a:r>
              <a:rPr lang="en-US" dirty="0" smtClean="0">
                <a:latin typeface="Times" charset="0"/>
                <a:ea typeface="Times" charset="0"/>
                <a:cs typeface="Times" charset="0"/>
              </a:rPr>
              <a:t>terms</a:t>
            </a:r>
            <a:endParaRPr lang="en-US" dirty="0">
              <a:latin typeface="Times" charset="0"/>
              <a:ea typeface="Times" charset="0"/>
              <a:cs typeface="Times" charset="0"/>
            </a:endParaRPr>
          </a:p>
        </p:txBody>
      </p:sp>
    </p:spTree>
    <p:extLst>
      <p:ext uri="{BB962C8B-B14F-4D97-AF65-F5344CB8AC3E}">
        <p14:creationId xmlns:p14="http://schemas.microsoft.com/office/powerpoint/2010/main" val="9015682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77824"/>
          </a:xfrm>
        </p:spPr>
        <p:txBody>
          <a:bodyPr/>
          <a:lstStyle/>
          <a:p>
            <a:pPr algn="ctr"/>
            <a:r>
              <a:rPr lang="en-US" dirty="0" smtClean="0"/>
              <a:t>Is there a contract?</a:t>
            </a:r>
            <a:endParaRPr lang="en-US" dirty="0"/>
          </a:p>
        </p:txBody>
      </p:sp>
      <p:sp>
        <p:nvSpPr>
          <p:cNvPr id="3" name="Content Placeholder 2"/>
          <p:cNvSpPr>
            <a:spLocks noGrp="1"/>
          </p:cNvSpPr>
          <p:nvPr>
            <p:ph idx="1"/>
          </p:nvPr>
        </p:nvSpPr>
        <p:spPr>
          <a:xfrm>
            <a:off x="838200" y="877824"/>
            <a:ext cx="10515600" cy="5980175"/>
          </a:xfrm>
        </p:spPr>
        <p:txBody>
          <a:bodyPr>
            <a:normAutofit/>
          </a:bodyPr>
          <a:lstStyle/>
          <a:p>
            <a:r>
              <a:rPr lang="en-US" dirty="0">
                <a:latin typeface="Times" charset="0"/>
                <a:ea typeface="Times" charset="0"/>
                <a:cs typeface="Times" charset="0"/>
              </a:rPr>
              <a:t>Formalities so we and the court </a:t>
            </a:r>
            <a:r>
              <a:rPr lang="en-US" dirty="0" smtClean="0">
                <a:latin typeface="Times" charset="0"/>
                <a:ea typeface="Times" charset="0"/>
                <a:cs typeface="Times" charset="0"/>
              </a:rPr>
              <a:t>know if there is</a:t>
            </a:r>
            <a:endParaRPr lang="en-US" dirty="0">
              <a:latin typeface="Times" charset="0"/>
              <a:ea typeface="Times" charset="0"/>
              <a:cs typeface="Times" charset="0"/>
            </a:endParaRPr>
          </a:p>
          <a:p>
            <a:r>
              <a:rPr lang="en-US" dirty="0">
                <a:latin typeface="Times" charset="0"/>
                <a:ea typeface="Times" charset="0"/>
                <a:cs typeface="Times" charset="0"/>
              </a:rPr>
              <a:t>The doctrine of consideration</a:t>
            </a:r>
          </a:p>
          <a:p>
            <a:r>
              <a:rPr lang="en-US" dirty="0" smtClean="0">
                <a:latin typeface="Times" charset="0"/>
                <a:ea typeface="Times" charset="0"/>
                <a:cs typeface="Times" charset="0"/>
              </a:rPr>
              <a:t>Lost </a:t>
            </a:r>
            <a:r>
              <a:rPr lang="en-US" dirty="0">
                <a:latin typeface="Times" charset="0"/>
                <a:ea typeface="Times" charset="0"/>
                <a:cs typeface="Times" charset="0"/>
              </a:rPr>
              <a:t>cats</a:t>
            </a:r>
          </a:p>
          <a:p>
            <a:pPr lvl="1"/>
            <a:r>
              <a:rPr lang="en-US" dirty="0">
                <a:latin typeface="Times" charset="0"/>
                <a:ea typeface="Times" charset="0"/>
                <a:cs typeface="Times" charset="0"/>
              </a:rPr>
              <a:t>I post a reward offer, you find the cat and return it, not knowing of the reward</a:t>
            </a:r>
          </a:p>
          <a:p>
            <a:pPr lvl="1"/>
            <a:r>
              <a:rPr lang="en-US" dirty="0">
                <a:latin typeface="Times" charset="0"/>
                <a:ea typeface="Times" charset="0"/>
                <a:cs typeface="Times" charset="0"/>
              </a:rPr>
              <a:t>When you find out, can you collect </a:t>
            </a:r>
            <a:r>
              <a:rPr lang="en-US" dirty="0" smtClean="0">
                <a:latin typeface="Times" charset="0"/>
                <a:ea typeface="Times" charset="0"/>
                <a:cs typeface="Times" charset="0"/>
              </a:rPr>
              <a:t>the reward?</a:t>
            </a:r>
            <a:endParaRPr lang="en-US" dirty="0">
              <a:latin typeface="Times" charset="0"/>
              <a:ea typeface="Times" charset="0"/>
              <a:cs typeface="Times" charset="0"/>
            </a:endParaRPr>
          </a:p>
          <a:p>
            <a:pPr lvl="1"/>
            <a:r>
              <a:rPr lang="en-US" dirty="0">
                <a:latin typeface="Times" charset="0"/>
                <a:ea typeface="Times" charset="0"/>
                <a:cs typeface="Times" charset="0"/>
              </a:rPr>
              <a:t>If you can, I will be less likely to post a reward, but …</a:t>
            </a:r>
          </a:p>
          <a:p>
            <a:pPr lvl="1"/>
            <a:r>
              <a:rPr lang="en-US" dirty="0">
                <a:latin typeface="Times" charset="0"/>
                <a:ea typeface="Times" charset="0"/>
                <a:cs typeface="Times" charset="0"/>
              </a:rPr>
              <a:t>If you see a lost cat you will be more likely to try to locate the owner, because there might be a </a:t>
            </a:r>
            <a:r>
              <a:rPr lang="en-US" dirty="0" smtClean="0">
                <a:latin typeface="Times" charset="0"/>
                <a:ea typeface="Times" charset="0"/>
                <a:cs typeface="Times" charset="0"/>
              </a:rPr>
              <a:t>reward you don’t know about</a:t>
            </a:r>
            <a:endParaRPr lang="en-US" dirty="0">
              <a:latin typeface="Times" charset="0"/>
              <a:ea typeface="Times" charset="0"/>
              <a:cs typeface="Times" charset="0"/>
            </a:endParaRPr>
          </a:p>
          <a:p>
            <a:r>
              <a:rPr lang="en-US" dirty="0">
                <a:latin typeface="Times" charset="0"/>
                <a:ea typeface="Times" charset="0"/>
                <a:cs typeface="Times" charset="0"/>
              </a:rPr>
              <a:t>Medical services for an unconscious victim</a:t>
            </a:r>
          </a:p>
          <a:p>
            <a:pPr lvl="1"/>
            <a:r>
              <a:rPr lang="en-US" dirty="0">
                <a:latin typeface="Times" charset="0"/>
                <a:ea typeface="Times" charset="0"/>
                <a:cs typeface="Times" charset="0"/>
              </a:rPr>
              <a:t>Charging for them is a negative </a:t>
            </a:r>
            <a:r>
              <a:rPr lang="en-US" dirty="0" err="1">
                <a:latin typeface="Times" charset="0"/>
                <a:ea typeface="Times" charset="0"/>
                <a:cs typeface="Times" charset="0"/>
              </a:rPr>
              <a:t>Pigouvian</a:t>
            </a:r>
            <a:r>
              <a:rPr lang="en-US" dirty="0">
                <a:latin typeface="Times" charset="0"/>
                <a:ea typeface="Times" charset="0"/>
                <a:cs typeface="Times" charset="0"/>
              </a:rPr>
              <a:t> tax</a:t>
            </a:r>
          </a:p>
          <a:p>
            <a:pPr lvl="1"/>
            <a:r>
              <a:rPr lang="en-US" dirty="0">
                <a:latin typeface="Times" charset="0"/>
                <a:ea typeface="Times" charset="0"/>
                <a:cs typeface="Times" charset="0"/>
              </a:rPr>
              <a:t>We don’t usually have those for services, because a property rule works better</a:t>
            </a:r>
          </a:p>
          <a:p>
            <a:pPr lvl="1"/>
            <a:r>
              <a:rPr lang="en-US" dirty="0">
                <a:latin typeface="Times" charset="0"/>
                <a:ea typeface="Times" charset="0"/>
                <a:cs typeface="Times" charset="0"/>
              </a:rPr>
              <a:t>But if I am unconscious I can’t agree to hire </a:t>
            </a:r>
            <a:r>
              <a:rPr lang="en-US" dirty="0" smtClean="0">
                <a:latin typeface="Times" charset="0"/>
                <a:ea typeface="Times" charset="0"/>
                <a:cs typeface="Times" charset="0"/>
              </a:rPr>
              <a:t>you</a:t>
            </a:r>
            <a:endParaRPr lang="en-US" dirty="0">
              <a:latin typeface="Times" charset="0"/>
              <a:ea typeface="Times" charset="0"/>
              <a:cs typeface="Times" charset="0"/>
            </a:endParaRPr>
          </a:p>
        </p:txBody>
      </p:sp>
    </p:spTree>
    <p:extLst>
      <p:ext uri="{BB962C8B-B14F-4D97-AF65-F5344CB8AC3E}">
        <p14:creationId xmlns:p14="http://schemas.microsoft.com/office/powerpoint/2010/main" val="18274598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9" end="9"/>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smtClean="0"/>
              <a:t>How should a court fill in missing terms?</a:t>
            </a:r>
            <a:endParaRPr lang="en-US" dirty="0"/>
          </a:p>
        </p:txBody>
      </p:sp>
      <p:sp>
        <p:nvSpPr>
          <p:cNvPr id="3" name="Content Placeholder 2"/>
          <p:cNvSpPr>
            <a:spLocks noGrp="1"/>
          </p:cNvSpPr>
          <p:nvPr>
            <p:ph idx="1"/>
          </p:nvPr>
        </p:nvSpPr>
        <p:spPr/>
        <p:txBody>
          <a:bodyPr/>
          <a:lstStyle/>
          <a:p>
            <a:r>
              <a:rPr lang="en-US" dirty="0">
                <a:latin typeface="Times" charset="0"/>
                <a:ea typeface="Times" charset="0"/>
                <a:cs typeface="Times" charset="0"/>
              </a:rPr>
              <a:t>Figure out what the parties would have agreed to</a:t>
            </a:r>
          </a:p>
          <a:p>
            <a:r>
              <a:rPr lang="en-US" dirty="0">
                <a:latin typeface="Times" charset="0"/>
                <a:ea typeface="Times" charset="0"/>
                <a:cs typeface="Times" charset="0"/>
              </a:rPr>
              <a:t>Because those are the efficient terms, and </a:t>
            </a:r>
          </a:p>
          <a:p>
            <a:r>
              <a:rPr lang="en-US" dirty="0">
                <a:latin typeface="Times" charset="0"/>
                <a:ea typeface="Times" charset="0"/>
                <a:cs typeface="Times" charset="0"/>
              </a:rPr>
              <a:t>Doing it that way reduces the need to write </a:t>
            </a:r>
            <a:r>
              <a:rPr lang="en-US" dirty="0" smtClean="0">
                <a:latin typeface="Times" charset="0"/>
                <a:ea typeface="Times" charset="0"/>
                <a:cs typeface="Times" charset="0"/>
              </a:rPr>
              <a:t>a more </a:t>
            </a:r>
            <a:r>
              <a:rPr lang="en-US" dirty="0">
                <a:latin typeface="Times" charset="0"/>
                <a:ea typeface="Times" charset="0"/>
                <a:cs typeface="Times" charset="0"/>
              </a:rPr>
              <a:t>detailed </a:t>
            </a:r>
            <a:r>
              <a:rPr lang="en-US" dirty="0" smtClean="0">
                <a:latin typeface="Times" charset="0"/>
                <a:ea typeface="Times" charset="0"/>
                <a:cs typeface="Times" charset="0"/>
              </a:rPr>
              <a:t>contract</a:t>
            </a:r>
            <a:endParaRPr lang="en-US" dirty="0">
              <a:latin typeface="Times" charset="0"/>
              <a:ea typeface="Times" charset="0"/>
              <a:cs typeface="Times" charset="0"/>
            </a:endParaRPr>
          </a:p>
        </p:txBody>
      </p:sp>
    </p:spTree>
    <p:extLst>
      <p:ext uri="{BB962C8B-B14F-4D97-AF65-F5344CB8AC3E}">
        <p14:creationId xmlns:p14="http://schemas.microsoft.com/office/powerpoint/2010/main" val="62393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7536"/>
            <a:ext cx="10515600" cy="914400"/>
          </a:xfrm>
        </p:spPr>
        <p:txBody>
          <a:bodyPr>
            <a:normAutofit/>
          </a:bodyPr>
          <a:lstStyle/>
          <a:p>
            <a:pPr lvl="1" algn="ctr"/>
            <a:r>
              <a:rPr lang="en-US" sz="3600" dirty="0" smtClean="0">
                <a:latin typeface="Times" charset="0"/>
                <a:ea typeface="Times" charset="0"/>
                <a:cs typeface="Times" charset="0"/>
              </a:rPr>
              <a:t>Allocating Risk</a:t>
            </a:r>
            <a:endParaRPr lang="en-US" sz="3600" dirty="0">
              <a:latin typeface="Times" charset="0"/>
              <a:ea typeface="Times" charset="0"/>
              <a:cs typeface="Times" charset="0"/>
            </a:endParaRPr>
          </a:p>
        </p:txBody>
      </p:sp>
      <p:sp>
        <p:nvSpPr>
          <p:cNvPr id="3" name="Content Placeholder 2"/>
          <p:cNvSpPr>
            <a:spLocks noGrp="1"/>
          </p:cNvSpPr>
          <p:nvPr>
            <p:ph idx="1"/>
          </p:nvPr>
        </p:nvSpPr>
        <p:spPr>
          <a:xfrm>
            <a:off x="646176" y="1498060"/>
            <a:ext cx="11167872" cy="5359940"/>
          </a:xfrm>
        </p:spPr>
        <p:txBody>
          <a:bodyPr>
            <a:normAutofit/>
          </a:bodyPr>
          <a:lstStyle/>
          <a:p>
            <a:r>
              <a:rPr lang="en-US" dirty="0" smtClean="0">
                <a:latin typeface="Times" charset="0"/>
                <a:ea typeface="Times" charset="0"/>
                <a:cs typeface="Times" charset="0"/>
              </a:rPr>
              <a:t>If something goes wrong developing my film</a:t>
            </a:r>
          </a:p>
          <a:p>
            <a:pPr lvl="1"/>
            <a:r>
              <a:rPr lang="en-US" dirty="0" smtClean="0">
                <a:latin typeface="Times" charset="0"/>
                <a:ea typeface="Times" charset="0"/>
                <a:cs typeface="Times" charset="0"/>
              </a:rPr>
              <a:t>Which happens to be unusually valuable–Himalayan expedition photographer</a:t>
            </a:r>
          </a:p>
          <a:p>
            <a:pPr lvl="1"/>
            <a:r>
              <a:rPr lang="en-US" dirty="0" smtClean="0">
                <a:latin typeface="Times" charset="0"/>
                <a:ea typeface="Times" charset="0"/>
                <a:cs typeface="Times" charset="0"/>
              </a:rPr>
              <a:t>Who should be liable?</a:t>
            </a:r>
          </a:p>
          <a:p>
            <a:r>
              <a:rPr lang="en-US" dirty="0" smtClean="0">
                <a:latin typeface="Times" charset="0"/>
                <a:ea typeface="Times" charset="0"/>
                <a:cs typeface="Times" charset="0"/>
              </a:rPr>
              <a:t>Economics of insurance</a:t>
            </a:r>
          </a:p>
          <a:p>
            <a:pPr lvl="1"/>
            <a:r>
              <a:rPr lang="en-US" dirty="0" smtClean="0">
                <a:latin typeface="Times" charset="0"/>
                <a:ea typeface="Times" charset="0"/>
                <a:cs typeface="Times" charset="0"/>
              </a:rPr>
              <a:t>Risk Aversion: Make Walgreens liable to spread risk</a:t>
            </a:r>
          </a:p>
          <a:p>
            <a:pPr lvl="1"/>
            <a:r>
              <a:rPr lang="en-US" dirty="0" smtClean="0">
                <a:latin typeface="Times" charset="0"/>
                <a:ea typeface="Times" charset="0"/>
                <a:cs typeface="Times" charset="0"/>
              </a:rPr>
              <a:t>Moral Hazard: If Walgreens is liable, </a:t>
            </a:r>
            <a:r>
              <a:rPr lang="en-US" dirty="0" smtClean="0">
                <a:latin typeface="Times" charset="0"/>
                <a:ea typeface="Times" charset="0"/>
                <a:cs typeface="Times" charset="0"/>
              </a:rPr>
              <a:t>photographer </a:t>
            </a:r>
            <a:r>
              <a:rPr lang="en-US" dirty="0" smtClean="0">
                <a:latin typeface="Times" charset="0"/>
                <a:ea typeface="Times" charset="0"/>
                <a:cs typeface="Times" charset="0"/>
              </a:rPr>
              <a:t>won’t tell them</a:t>
            </a:r>
          </a:p>
          <a:p>
            <a:pPr lvl="1"/>
            <a:r>
              <a:rPr lang="en-US" dirty="0" smtClean="0">
                <a:latin typeface="Times" charset="0"/>
                <a:ea typeface="Times" charset="0"/>
                <a:cs typeface="Times" charset="0"/>
              </a:rPr>
              <a:t>Adverse Selection: If Walgreens is </a:t>
            </a:r>
            <a:r>
              <a:rPr lang="en-US" dirty="0" smtClean="0">
                <a:latin typeface="Times" charset="0"/>
                <a:ea typeface="Times" charset="0"/>
                <a:cs typeface="Times" charset="0"/>
              </a:rPr>
              <a:t>liable it </a:t>
            </a:r>
            <a:r>
              <a:rPr lang="en-US" dirty="0" smtClean="0">
                <a:latin typeface="Times" charset="0"/>
                <a:ea typeface="Times" charset="0"/>
                <a:cs typeface="Times" charset="0"/>
              </a:rPr>
              <a:t>doesn’t know if it should do the </a:t>
            </a:r>
            <a:r>
              <a:rPr lang="en-US" dirty="0" smtClean="0">
                <a:latin typeface="Times" charset="0"/>
                <a:ea typeface="Times" charset="0"/>
                <a:cs typeface="Times" charset="0"/>
              </a:rPr>
              <a:t>job</a:t>
            </a:r>
          </a:p>
          <a:p>
            <a:pPr lvl="2"/>
            <a:r>
              <a:rPr lang="en-US" dirty="0" smtClean="0">
                <a:latin typeface="Times" charset="0"/>
                <a:ea typeface="Times" charset="0"/>
                <a:cs typeface="Times" charset="0"/>
              </a:rPr>
              <a:t>Processing very valuable film is expensive to do if you are liable</a:t>
            </a:r>
          </a:p>
          <a:p>
            <a:pPr lvl="2"/>
            <a:r>
              <a:rPr lang="en-US" dirty="0" smtClean="0">
                <a:latin typeface="Times" charset="0"/>
                <a:ea typeface="Times" charset="0"/>
                <a:cs typeface="Times" charset="0"/>
              </a:rPr>
              <a:t>There might be no price the photographer would pay at which Walgreens would agree to do it</a:t>
            </a:r>
          </a:p>
          <a:p>
            <a:pPr lvl="2"/>
            <a:r>
              <a:rPr lang="en-US" dirty="0" smtClean="0">
                <a:latin typeface="Times" charset="0"/>
                <a:ea typeface="Times" charset="0"/>
                <a:cs typeface="Times" charset="0"/>
              </a:rPr>
              <a:t>Given the alternative of having it processed by a specialist in handling valuable film</a:t>
            </a:r>
            <a:endParaRPr lang="en-US" dirty="0" smtClean="0">
              <a:latin typeface="Times" charset="0"/>
              <a:ea typeface="Times" charset="0"/>
              <a:cs typeface="Times" charset="0"/>
            </a:endParaRPr>
          </a:p>
        </p:txBody>
      </p:sp>
    </p:spTree>
    <p:extLst>
      <p:ext uri="{BB962C8B-B14F-4D97-AF65-F5344CB8AC3E}">
        <p14:creationId xmlns:p14="http://schemas.microsoft.com/office/powerpoint/2010/main" val="13284927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19328"/>
          </a:xfrm>
        </p:spPr>
        <p:txBody>
          <a:bodyPr/>
          <a:lstStyle/>
          <a:p>
            <a:pPr algn="ctr"/>
            <a:r>
              <a:rPr lang="en-US" smtClean="0"/>
              <a:t>Rules for Breach</a:t>
            </a:r>
            <a:endParaRPr lang="en-US"/>
          </a:p>
        </p:txBody>
      </p:sp>
      <p:sp>
        <p:nvSpPr>
          <p:cNvPr id="3" name="Content Placeholder 2"/>
          <p:cNvSpPr>
            <a:spLocks noGrp="1"/>
          </p:cNvSpPr>
          <p:nvPr>
            <p:ph idx="1"/>
          </p:nvPr>
        </p:nvSpPr>
        <p:spPr>
          <a:xfrm>
            <a:off x="838200" y="926592"/>
            <a:ext cx="10515600" cy="5250371"/>
          </a:xfrm>
        </p:spPr>
        <p:txBody>
          <a:bodyPr/>
          <a:lstStyle/>
          <a:p>
            <a:r>
              <a:rPr lang="en-US" dirty="0" smtClean="0"/>
              <a:t>Some contracts should be breached</a:t>
            </a:r>
          </a:p>
          <a:p>
            <a:pPr lvl="1"/>
            <a:r>
              <a:rPr lang="en-US" dirty="0" smtClean="0"/>
              <a:t>When circumstances change, such that</a:t>
            </a:r>
          </a:p>
          <a:p>
            <a:pPr lvl="1"/>
            <a:r>
              <a:rPr lang="en-US" dirty="0" smtClean="0"/>
              <a:t>Performance now results in a net loss</a:t>
            </a:r>
          </a:p>
          <a:p>
            <a:r>
              <a:rPr lang="en-US" dirty="0" smtClean="0"/>
              <a:t>What rules give the right incentives</a:t>
            </a:r>
          </a:p>
          <a:p>
            <a:pPr lvl="1"/>
            <a:r>
              <a:rPr lang="en-US" dirty="0" smtClean="0"/>
              <a:t>To breach when performing is a net negative</a:t>
            </a:r>
          </a:p>
          <a:p>
            <a:pPr lvl="1"/>
            <a:r>
              <a:rPr lang="en-US" dirty="0" smtClean="0"/>
              <a:t>To sign a contract when doing so is a net positive</a:t>
            </a:r>
          </a:p>
          <a:p>
            <a:pPr lvl="1"/>
            <a:r>
              <a:rPr lang="en-US" dirty="0" smtClean="0"/>
              <a:t>For decisions during performance</a:t>
            </a:r>
          </a:p>
          <a:p>
            <a:pPr lvl="2"/>
            <a:r>
              <a:rPr lang="en-US" dirty="0" smtClean="0"/>
              <a:t>Do I bear costs that are a waste if the contract gets breached?</a:t>
            </a:r>
          </a:p>
          <a:p>
            <a:pPr lvl="2"/>
            <a:r>
              <a:rPr lang="en-US" dirty="0" smtClean="0"/>
              <a:t>That depends on who, in case of breach, pays for them</a:t>
            </a:r>
          </a:p>
          <a:p>
            <a:r>
              <a:rPr lang="en-US" dirty="0" smtClean="0"/>
              <a:t>In the usual context of individuals acting in their own interest</a:t>
            </a:r>
          </a:p>
          <a:p>
            <a:pPr lvl="1"/>
            <a:r>
              <a:rPr lang="en-US" dirty="0" smtClean="0"/>
              <a:t>Which depends on what happens if there is a breach</a:t>
            </a:r>
          </a:p>
          <a:p>
            <a:pPr lvl="1"/>
            <a:r>
              <a:rPr lang="en-US" dirty="0" smtClean="0"/>
              <a:t>And possibly on bargaining</a:t>
            </a:r>
          </a:p>
          <a:p>
            <a:pPr lvl="1"/>
            <a:endParaRPr lang="en-US" dirty="0"/>
          </a:p>
        </p:txBody>
      </p:sp>
    </p:spTree>
    <p:extLst>
      <p:ext uri="{BB962C8B-B14F-4D97-AF65-F5344CB8AC3E}">
        <p14:creationId xmlns:p14="http://schemas.microsoft.com/office/powerpoint/2010/main" val="2055586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707135"/>
          </a:xfrm>
        </p:spPr>
        <p:txBody>
          <a:bodyPr/>
          <a:lstStyle/>
          <a:p>
            <a:pPr algn="ctr"/>
            <a:r>
              <a:rPr lang="en-US" smtClean="0"/>
              <a:t>Alternative Rules</a:t>
            </a:r>
            <a:endParaRPr lang="en-US"/>
          </a:p>
        </p:txBody>
      </p:sp>
      <p:sp>
        <p:nvSpPr>
          <p:cNvPr id="3" name="Content Placeholder 2"/>
          <p:cNvSpPr>
            <a:spLocks noGrp="1"/>
          </p:cNvSpPr>
          <p:nvPr>
            <p:ph idx="1"/>
          </p:nvPr>
        </p:nvSpPr>
        <p:spPr>
          <a:xfrm>
            <a:off x="838200" y="890016"/>
            <a:ext cx="10515600" cy="5967984"/>
          </a:xfrm>
        </p:spPr>
        <p:txBody>
          <a:bodyPr>
            <a:normAutofit fontScale="85000" lnSpcReduction="20000"/>
          </a:bodyPr>
          <a:lstStyle/>
          <a:p>
            <a:r>
              <a:rPr lang="en-US" dirty="0">
                <a:latin typeface="Times" charset="0"/>
                <a:ea typeface="Times" charset="0"/>
                <a:cs typeface="Times" charset="0"/>
              </a:rPr>
              <a:t>No damages:</a:t>
            </a:r>
          </a:p>
          <a:p>
            <a:pPr lvl="1"/>
            <a:r>
              <a:rPr lang="en-US" dirty="0">
                <a:latin typeface="Times" charset="0"/>
                <a:ea typeface="Times" charset="0"/>
                <a:cs typeface="Times" charset="0"/>
              </a:rPr>
              <a:t>If </a:t>
            </a:r>
            <a:r>
              <a:rPr lang="en-US" dirty="0" smtClean="0">
                <a:latin typeface="Times" charset="0"/>
                <a:ea typeface="Times" charset="0"/>
                <a:cs typeface="Times" charset="0"/>
              </a:rPr>
              <a:t>profit goes negative </a:t>
            </a:r>
            <a:r>
              <a:rPr lang="en-US" dirty="0">
                <a:latin typeface="Times" charset="0"/>
                <a:ea typeface="Times" charset="0"/>
                <a:cs typeface="Times" charset="0"/>
              </a:rPr>
              <a:t>for </a:t>
            </a:r>
            <a:r>
              <a:rPr lang="en-US" dirty="0" smtClean="0">
                <a:latin typeface="Times" charset="0"/>
                <a:ea typeface="Times" charset="0"/>
                <a:cs typeface="Times" charset="0"/>
              </a:rPr>
              <a:t>me, I breach, even if net profit for both of us is still positive</a:t>
            </a:r>
            <a:endParaRPr lang="en-US" dirty="0">
              <a:latin typeface="Times" charset="0"/>
              <a:ea typeface="Times" charset="0"/>
              <a:cs typeface="Times" charset="0"/>
            </a:endParaRPr>
          </a:p>
          <a:p>
            <a:pPr lvl="1"/>
            <a:r>
              <a:rPr lang="en-US" dirty="0" smtClean="0">
                <a:latin typeface="Times" charset="0"/>
                <a:ea typeface="Times" charset="0"/>
                <a:cs typeface="Times" charset="0"/>
              </a:rPr>
              <a:t>That </a:t>
            </a:r>
            <a:r>
              <a:rPr lang="en-US" dirty="0">
                <a:latin typeface="Times" charset="0"/>
                <a:ea typeface="Times" charset="0"/>
                <a:cs typeface="Times" charset="0"/>
              </a:rPr>
              <a:t>might be avoided by renegotiating the contract</a:t>
            </a:r>
          </a:p>
          <a:p>
            <a:pPr lvl="1"/>
            <a:r>
              <a:rPr lang="en-US" dirty="0">
                <a:latin typeface="Times" charset="0"/>
                <a:ea typeface="Times" charset="0"/>
                <a:cs typeface="Times" charset="0"/>
              </a:rPr>
              <a:t>But that opens up the possibility of continuous expensive renegotiations</a:t>
            </a:r>
          </a:p>
          <a:p>
            <a:r>
              <a:rPr lang="en-US" dirty="0">
                <a:latin typeface="Times" charset="0"/>
                <a:ea typeface="Times" charset="0"/>
                <a:cs typeface="Times" charset="0"/>
              </a:rPr>
              <a:t>Specific performance: No breach without permission</a:t>
            </a:r>
          </a:p>
          <a:p>
            <a:pPr lvl="1"/>
            <a:r>
              <a:rPr lang="en-US" dirty="0">
                <a:latin typeface="Times" charset="0"/>
                <a:ea typeface="Times" charset="0"/>
                <a:cs typeface="Times" charset="0"/>
              </a:rPr>
              <a:t>Now you don’t breach even when doing so is efficient</a:t>
            </a:r>
          </a:p>
          <a:p>
            <a:pPr lvl="1"/>
            <a:r>
              <a:rPr lang="en-US" dirty="0">
                <a:latin typeface="Times" charset="0"/>
                <a:ea typeface="Times" charset="0"/>
                <a:cs typeface="Times" charset="0"/>
              </a:rPr>
              <a:t>But … again bargaining can solve that problem</a:t>
            </a:r>
          </a:p>
          <a:p>
            <a:r>
              <a:rPr lang="en-US" dirty="0">
                <a:latin typeface="Times" charset="0"/>
                <a:ea typeface="Times" charset="0"/>
                <a:cs typeface="Times" charset="0"/>
              </a:rPr>
              <a:t>Expectation damages: Make the victim as well off as if you hadn’t breached</a:t>
            </a:r>
          </a:p>
          <a:p>
            <a:pPr lvl="1"/>
            <a:r>
              <a:rPr lang="en-US" dirty="0">
                <a:latin typeface="Times" charset="0"/>
                <a:ea typeface="Times" charset="0"/>
                <a:cs typeface="Times" charset="0"/>
              </a:rPr>
              <a:t>Gives efficient breach</a:t>
            </a:r>
          </a:p>
          <a:p>
            <a:pPr lvl="1"/>
            <a:r>
              <a:rPr lang="en-US" dirty="0">
                <a:latin typeface="Times" charset="0"/>
                <a:ea typeface="Times" charset="0"/>
                <a:cs typeface="Times" charset="0"/>
              </a:rPr>
              <a:t>Since it only pays me to breach if my gain is larger than your loss</a:t>
            </a:r>
          </a:p>
          <a:p>
            <a:r>
              <a:rPr lang="en-US" dirty="0">
                <a:latin typeface="Times" charset="0"/>
                <a:ea typeface="Times" charset="0"/>
                <a:cs typeface="Times" charset="0"/>
              </a:rPr>
              <a:t>Reliance damages: Make the victim as well off as if he hadn’t signed the contract</a:t>
            </a:r>
          </a:p>
          <a:p>
            <a:pPr lvl="1"/>
            <a:r>
              <a:rPr lang="en-US" dirty="0">
                <a:latin typeface="Times" charset="0"/>
                <a:ea typeface="Times" charset="0"/>
                <a:cs typeface="Times" charset="0"/>
              </a:rPr>
              <a:t>Gives efficient </a:t>
            </a:r>
            <a:r>
              <a:rPr lang="en-US" dirty="0" smtClean="0">
                <a:latin typeface="Times" charset="0"/>
                <a:ea typeface="Times" charset="0"/>
                <a:cs typeface="Times" charset="0"/>
              </a:rPr>
              <a:t>signing when one </a:t>
            </a:r>
            <a:r>
              <a:rPr lang="en-US" dirty="0">
                <a:latin typeface="Times" charset="0"/>
                <a:ea typeface="Times" charset="0"/>
                <a:cs typeface="Times" charset="0"/>
              </a:rPr>
              <a:t>party knows more about the risk of having to breach</a:t>
            </a:r>
          </a:p>
          <a:p>
            <a:pPr lvl="1"/>
            <a:r>
              <a:rPr lang="en-US" dirty="0">
                <a:latin typeface="Times" charset="0"/>
                <a:ea typeface="Times" charset="0"/>
                <a:cs typeface="Times" charset="0"/>
              </a:rPr>
              <a:t>But </a:t>
            </a:r>
            <a:r>
              <a:rPr lang="en-US" dirty="0" smtClean="0">
                <a:latin typeface="Times" charset="0"/>
                <a:ea typeface="Times" charset="0"/>
                <a:cs typeface="Times" charset="0"/>
              </a:rPr>
              <a:t>inefficient reliance. I build the new factory, knowing that if you breach you pay for it</a:t>
            </a:r>
            <a:endParaRPr lang="en-US" dirty="0">
              <a:latin typeface="Times" charset="0"/>
              <a:ea typeface="Times" charset="0"/>
              <a:cs typeface="Times" charset="0"/>
            </a:endParaRPr>
          </a:p>
          <a:p>
            <a:pPr lvl="1"/>
            <a:r>
              <a:rPr lang="en-US" dirty="0" smtClean="0">
                <a:latin typeface="Times" charset="0"/>
                <a:ea typeface="Times" charset="0"/>
                <a:cs typeface="Times" charset="0"/>
              </a:rPr>
              <a:t>Expectation damages has the same problem</a:t>
            </a:r>
            <a:endParaRPr lang="en-US" dirty="0">
              <a:latin typeface="Times" charset="0"/>
              <a:ea typeface="Times" charset="0"/>
              <a:cs typeface="Times" charset="0"/>
            </a:endParaRPr>
          </a:p>
          <a:p>
            <a:r>
              <a:rPr lang="en-US" dirty="0">
                <a:latin typeface="Times" charset="0"/>
                <a:ea typeface="Times" charset="0"/>
                <a:cs typeface="Times" charset="0"/>
              </a:rPr>
              <a:t>Liquidated damages: Parties agree in </a:t>
            </a:r>
            <a:r>
              <a:rPr lang="en-US" dirty="0" smtClean="0">
                <a:latin typeface="Times" charset="0"/>
                <a:ea typeface="Times" charset="0"/>
                <a:cs typeface="Times" charset="0"/>
              </a:rPr>
              <a:t>advance on damages for breach</a:t>
            </a:r>
            <a:endParaRPr lang="en-US" dirty="0">
              <a:latin typeface="Times" charset="0"/>
              <a:ea typeface="Times" charset="0"/>
              <a:cs typeface="Times" charset="0"/>
            </a:endParaRPr>
          </a:p>
          <a:p>
            <a:pPr lvl="1"/>
            <a:r>
              <a:rPr lang="en-US" dirty="0">
                <a:latin typeface="Times" charset="0"/>
                <a:ea typeface="Times" charset="0"/>
                <a:cs typeface="Times" charset="0"/>
              </a:rPr>
              <a:t>Now reliance expenditures do not increase what you get if I breach, so efficient reliance</a:t>
            </a:r>
          </a:p>
          <a:p>
            <a:pPr lvl="1"/>
            <a:r>
              <a:rPr lang="en-US" dirty="0">
                <a:latin typeface="Times" charset="0"/>
                <a:ea typeface="Times" charset="0"/>
                <a:cs typeface="Times" charset="0"/>
              </a:rPr>
              <a:t>Could set the amount at </a:t>
            </a:r>
            <a:r>
              <a:rPr lang="en-US" dirty="0" smtClean="0">
                <a:latin typeface="Times" charset="0"/>
                <a:ea typeface="Times" charset="0"/>
                <a:cs typeface="Times" charset="0"/>
              </a:rPr>
              <a:t>what </a:t>
            </a:r>
            <a:r>
              <a:rPr lang="en-US" dirty="0">
                <a:latin typeface="Times" charset="0"/>
                <a:ea typeface="Times" charset="0"/>
                <a:cs typeface="Times" charset="0"/>
              </a:rPr>
              <a:t>expectation or reliance damages would be. But …</a:t>
            </a:r>
          </a:p>
          <a:p>
            <a:pPr lvl="1"/>
            <a:r>
              <a:rPr lang="en-US" dirty="0">
                <a:latin typeface="Times" charset="0"/>
                <a:ea typeface="Times" charset="0"/>
                <a:cs typeface="Times" charset="0"/>
              </a:rPr>
              <a:t>This requires that we know that at the time of </a:t>
            </a:r>
            <a:r>
              <a:rPr lang="en-US" dirty="0" smtClean="0">
                <a:latin typeface="Times" charset="0"/>
                <a:ea typeface="Times" charset="0"/>
                <a:cs typeface="Times" charset="0"/>
              </a:rPr>
              <a:t>signing</a:t>
            </a:r>
            <a:endParaRPr lang="en-US" dirty="0">
              <a:latin typeface="Times" charset="0"/>
              <a:ea typeface="Times" charset="0"/>
              <a:cs typeface="Times" charset="0"/>
            </a:endParaRPr>
          </a:p>
        </p:txBody>
      </p:sp>
    </p:spTree>
    <p:extLst>
      <p:ext uri="{BB962C8B-B14F-4D97-AF65-F5344CB8AC3E}">
        <p14:creationId xmlns:p14="http://schemas.microsoft.com/office/powerpoint/2010/main" val="1268703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2" end="12"/>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4" end="14"/>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5" end="15"/>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6" end="16"/>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r>
              <a:rPr lang="en-US" dirty="0" smtClean="0"/>
              <a:t>Contracts With Asymmetric Information</a:t>
            </a:r>
            <a:endParaRPr lang="en-US" dirty="0"/>
          </a:p>
        </p:txBody>
      </p:sp>
      <p:sp>
        <p:nvSpPr>
          <p:cNvPr id="3" name="Content Placeholder 2"/>
          <p:cNvSpPr>
            <a:spLocks noGrp="1"/>
          </p:cNvSpPr>
          <p:nvPr>
            <p:ph idx="1"/>
          </p:nvPr>
        </p:nvSpPr>
        <p:spPr>
          <a:xfrm>
            <a:off x="838200" y="1146596"/>
            <a:ext cx="11353800" cy="5711404"/>
          </a:xfrm>
        </p:spPr>
        <p:txBody>
          <a:bodyPr>
            <a:normAutofit/>
          </a:bodyPr>
          <a:lstStyle/>
          <a:p>
            <a:pPr lvl="0"/>
            <a:r>
              <a:rPr lang="en-US" dirty="0">
                <a:latin typeface="Times" charset="0"/>
                <a:ea typeface="Times" charset="0"/>
                <a:cs typeface="Times" charset="0"/>
              </a:rPr>
              <a:t>After the treaty ending the </a:t>
            </a:r>
            <a:r>
              <a:rPr lang="en-US" u="sng" dirty="0">
                <a:latin typeface="Times" charset="0"/>
                <a:ea typeface="Times" charset="0"/>
                <a:cs typeface="Times" charset="0"/>
                <a:hlinkClick r:id="rId2"/>
              </a:rPr>
              <a:t>war of 1812</a:t>
            </a:r>
            <a:r>
              <a:rPr lang="en-US" dirty="0">
                <a:latin typeface="Times" charset="0"/>
                <a:ea typeface="Times" charset="0"/>
                <a:cs typeface="Times" charset="0"/>
              </a:rPr>
              <a:t> and the blockade of New Orleans was signed</a:t>
            </a:r>
          </a:p>
          <a:p>
            <a:r>
              <a:rPr lang="en-US" dirty="0">
                <a:latin typeface="Times" charset="0"/>
                <a:ea typeface="Times" charset="0"/>
                <a:cs typeface="Times" charset="0"/>
              </a:rPr>
              <a:t>Organ, with advance information, ordered tobacco from Laidlaw</a:t>
            </a:r>
          </a:p>
          <a:p>
            <a:r>
              <a:rPr lang="en-US" dirty="0">
                <a:latin typeface="Times" charset="0"/>
                <a:ea typeface="Times" charset="0"/>
                <a:cs typeface="Times" charset="0"/>
              </a:rPr>
              <a:t>When the treaty became public Laidlaw tried to cancel, lost in the court</a:t>
            </a:r>
          </a:p>
          <a:p>
            <a:r>
              <a:rPr lang="en-US" dirty="0">
                <a:latin typeface="Times" charset="0"/>
                <a:ea typeface="Times" charset="0"/>
                <a:cs typeface="Times" charset="0"/>
              </a:rPr>
              <a:t>What is the argument against that verdict?</a:t>
            </a:r>
          </a:p>
          <a:p>
            <a:pPr lvl="1"/>
            <a:r>
              <a:rPr lang="en-US" dirty="0">
                <a:latin typeface="Times" charset="0"/>
                <a:ea typeface="Times" charset="0"/>
                <a:cs typeface="Times" charset="0"/>
              </a:rPr>
              <a:t>The transaction produced no net benefit</a:t>
            </a:r>
          </a:p>
          <a:p>
            <a:pPr lvl="1"/>
            <a:r>
              <a:rPr lang="en-US" dirty="0">
                <a:latin typeface="Times" charset="0"/>
                <a:ea typeface="Times" charset="0"/>
                <a:cs typeface="Times" charset="0"/>
              </a:rPr>
              <a:t>Made Organ money at Laidlaw’s </a:t>
            </a:r>
            <a:r>
              <a:rPr lang="en-US" dirty="0" smtClean="0">
                <a:latin typeface="Times" charset="0"/>
                <a:ea typeface="Times" charset="0"/>
                <a:cs typeface="Times" charset="0"/>
              </a:rPr>
              <a:t>expense</a:t>
            </a:r>
            <a:endParaRPr lang="en-US" dirty="0">
              <a:latin typeface="Times" charset="0"/>
              <a:ea typeface="Times" charset="0"/>
              <a:cs typeface="Times" charset="0"/>
            </a:endParaRPr>
          </a:p>
          <a:p>
            <a:pPr lvl="1"/>
            <a:r>
              <a:rPr lang="en-US" dirty="0">
                <a:latin typeface="Times" charset="0"/>
                <a:ea typeface="Times" charset="0"/>
                <a:cs typeface="Times" charset="0"/>
              </a:rPr>
              <a:t>Which gave Organ an incentive to spend resources getting early news</a:t>
            </a:r>
          </a:p>
          <a:p>
            <a:pPr lvl="1"/>
            <a:r>
              <a:rPr lang="en-US" dirty="0" smtClean="0">
                <a:latin typeface="Times" charset="0"/>
                <a:ea typeface="Times" charset="0"/>
                <a:cs typeface="Times" charset="0"/>
              </a:rPr>
              <a:t>And a suspicious Laidlaw an incentive to decline what might be a profitable offer</a:t>
            </a:r>
          </a:p>
          <a:p>
            <a:pPr lvl="1"/>
            <a:r>
              <a:rPr lang="en-US" dirty="0" smtClean="0">
                <a:latin typeface="Times" charset="0"/>
                <a:ea typeface="Times" charset="0"/>
                <a:cs typeface="Times" charset="0"/>
              </a:rPr>
              <a:t>Dead weight costs due to rent seeking</a:t>
            </a:r>
          </a:p>
          <a:p>
            <a:pPr lvl="2"/>
            <a:r>
              <a:rPr lang="en-US" dirty="0" smtClean="0">
                <a:latin typeface="Times" charset="0"/>
                <a:ea typeface="Times" charset="0"/>
                <a:cs typeface="Times" charset="0"/>
              </a:rPr>
              <a:t>Costs to Organ </a:t>
            </a:r>
            <a:r>
              <a:rPr lang="en-US" dirty="0" smtClean="0">
                <a:latin typeface="Times" charset="0"/>
                <a:ea typeface="Times" charset="0"/>
                <a:cs typeface="Times" charset="0"/>
              </a:rPr>
              <a:t>to </a:t>
            </a:r>
            <a:r>
              <a:rPr lang="en-US" dirty="0" smtClean="0">
                <a:latin typeface="Times" charset="0"/>
                <a:ea typeface="Times" charset="0"/>
                <a:cs typeface="Times" charset="0"/>
              </a:rPr>
              <a:t>transfer wealth from Laidlaw</a:t>
            </a:r>
          </a:p>
          <a:p>
            <a:pPr lvl="2"/>
            <a:r>
              <a:rPr lang="en-US" dirty="0" smtClean="0">
                <a:latin typeface="Times" charset="0"/>
                <a:ea typeface="Times" charset="0"/>
                <a:cs typeface="Times" charset="0"/>
              </a:rPr>
              <a:t>Costs to Laidlaw of defending himself from such a transfer</a:t>
            </a:r>
          </a:p>
          <a:p>
            <a:r>
              <a:rPr lang="en-US" dirty="0" smtClean="0">
                <a:latin typeface="Times" charset="0"/>
                <a:ea typeface="Times" charset="0"/>
                <a:cs typeface="Times" charset="0"/>
              </a:rPr>
              <a:t>The argument for: Giving people an incentive to acquire information</a:t>
            </a:r>
            <a:endParaRPr lang="en-US" dirty="0">
              <a:latin typeface="Times" charset="0"/>
              <a:ea typeface="Times" charset="0"/>
              <a:cs typeface="Times" charset="0"/>
            </a:endParaRPr>
          </a:p>
        </p:txBody>
      </p:sp>
    </p:spTree>
    <p:extLst>
      <p:ext uri="{BB962C8B-B14F-4D97-AF65-F5344CB8AC3E}">
        <p14:creationId xmlns:p14="http://schemas.microsoft.com/office/powerpoint/2010/main" val="974836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8" end="8"/>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9" end="9"/>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3544" y="1"/>
            <a:ext cx="10515600" cy="658367"/>
          </a:xfrm>
        </p:spPr>
        <p:txBody>
          <a:bodyPr>
            <a:normAutofit fontScale="90000"/>
          </a:bodyPr>
          <a:lstStyle/>
          <a:p>
            <a:pPr algn="ctr"/>
            <a:r>
              <a:rPr lang="en-US" smtClean="0"/>
              <a:t>Speculation</a:t>
            </a:r>
            <a:endParaRPr lang="en-US" dirty="0"/>
          </a:p>
        </p:txBody>
      </p:sp>
      <p:sp>
        <p:nvSpPr>
          <p:cNvPr id="3" name="Content Placeholder 2"/>
          <p:cNvSpPr>
            <a:spLocks noGrp="1"/>
          </p:cNvSpPr>
          <p:nvPr>
            <p:ph idx="1"/>
          </p:nvPr>
        </p:nvSpPr>
        <p:spPr>
          <a:xfrm>
            <a:off x="838200" y="536448"/>
            <a:ext cx="10515600" cy="6321552"/>
          </a:xfrm>
        </p:spPr>
        <p:txBody>
          <a:bodyPr/>
          <a:lstStyle/>
          <a:p>
            <a:r>
              <a:rPr lang="en-US" dirty="0">
                <a:latin typeface="Times" charset="0"/>
                <a:ea typeface="Times" charset="0"/>
                <a:cs typeface="Times" charset="0"/>
              </a:rPr>
              <a:t>It produces a benefit by smoothing out price movements</a:t>
            </a:r>
          </a:p>
          <a:p>
            <a:pPr lvl="1"/>
            <a:r>
              <a:rPr lang="en-US" dirty="0" smtClean="0">
                <a:latin typeface="Times" charset="0"/>
                <a:ea typeface="Times" charset="0"/>
                <a:cs typeface="Times" charset="0"/>
              </a:rPr>
              <a:t>A </a:t>
            </a:r>
            <a:r>
              <a:rPr lang="en-US" dirty="0">
                <a:latin typeface="Times" charset="0"/>
                <a:ea typeface="Times" charset="0"/>
                <a:cs typeface="Times" charset="0"/>
              </a:rPr>
              <a:t>successful speculator buys when prices are low, pushing them up</a:t>
            </a:r>
          </a:p>
          <a:p>
            <a:pPr lvl="1"/>
            <a:r>
              <a:rPr lang="en-US" dirty="0">
                <a:latin typeface="Times" charset="0"/>
                <a:ea typeface="Times" charset="0"/>
                <a:cs typeface="Times" charset="0"/>
              </a:rPr>
              <a:t>Sells when they are high, pushing them down</a:t>
            </a:r>
          </a:p>
          <a:p>
            <a:pPr lvl="1"/>
            <a:r>
              <a:rPr lang="en-US" dirty="0" smtClean="0">
                <a:latin typeface="Times" charset="0"/>
                <a:ea typeface="Times" charset="0"/>
                <a:cs typeface="Times" charset="0"/>
              </a:rPr>
              <a:t>Which makes </a:t>
            </a:r>
            <a:r>
              <a:rPr lang="en-US" dirty="0">
                <a:latin typeface="Times" charset="0"/>
                <a:ea typeface="Times" charset="0"/>
                <a:cs typeface="Times" charset="0"/>
              </a:rPr>
              <a:t>famines less </a:t>
            </a:r>
            <a:r>
              <a:rPr lang="en-US" dirty="0" smtClean="0">
                <a:latin typeface="Times" charset="0"/>
                <a:ea typeface="Times" charset="0"/>
                <a:cs typeface="Times" charset="0"/>
              </a:rPr>
              <a:t>likely</a:t>
            </a:r>
          </a:p>
          <a:p>
            <a:pPr lvl="2"/>
            <a:r>
              <a:rPr lang="en-US" dirty="0" smtClean="0">
                <a:latin typeface="Times" charset="0"/>
                <a:ea typeface="Times" charset="0"/>
                <a:cs typeface="Times" charset="0"/>
              </a:rPr>
              <a:t>The successful speculator is transferring grain from times when there is lots, price low</a:t>
            </a:r>
          </a:p>
          <a:p>
            <a:pPr lvl="2"/>
            <a:r>
              <a:rPr lang="en-US" dirty="0" smtClean="0">
                <a:latin typeface="Times" charset="0"/>
                <a:ea typeface="Times" charset="0"/>
                <a:cs typeface="Times" charset="0"/>
              </a:rPr>
              <a:t>To times when there is little, price high, and making money doing it</a:t>
            </a:r>
          </a:p>
          <a:p>
            <a:pPr lvl="2"/>
            <a:r>
              <a:rPr lang="en-US" dirty="0" smtClean="0">
                <a:latin typeface="Times" charset="0"/>
                <a:ea typeface="Times" charset="0"/>
                <a:cs typeface="Times" charset="0"/>
              </a:rPr>
              <a:t>Because he correctly predicted the shortage</a:t>
            </a:r>
            <a:endParaRPr lang="en-US" dirty="0">
              <a:latin typeface="Times" charset="0"/>
              <a:ea typeface="Times" charset="0"/>
              <a:cs typeface="Times" charset="0"/>
            </a:endParaRPr>
          </a:p>
          <a:p>
            <a:r>
              <a:rPr lang="en-US" dirty="0">
                <a:latin typeface="Times" charset="0"/>
                <a:ea typeface="Times" charset="0"/>
                <a:cs typeface="Times" charset="0"/>
              </a:rPr>
              <a:t>It produces profits for those who correctly predict </a:t>
            </a:r>
            <a:r>
              <a:rPr lang="en-US" dirty="0" smtClean="0">
                <a:latin typeface="Times" charset="0"/>
                <a:ea typeface="Times" charset="0"/>
                <a:cs typeface="Times" charset="0"/>
              </a:rPr>
              <a:t>price movements</a:t>
            </a:r>
            <a:endParaRPr lang="en-US" dirty="0">
              <a:latin typeface="Times" charset="0"/>
              <a:ea typeface="Times" charset="0"/>
              <a:cs typeface="Times" charset="0"/>
            </a:endParaRPr>
          </a:p>
          <a:p>
            <a:pPr lvl="1"/>
            <a:r>
              <a:rPr lang="en-US" dirty="0">
                <a:latin typeface="Times" charset="0"/>
                <a:ea typeface="Times" charset="0"/>
                <a:cs typeface="Times" charset="0"/>
              </a:rPr>
              <a:t>But the profits are not a measure of the social benefit</a:t>
            </a:r>
          </a:p>
          <a:p>
            <a:pPr lvl="1"/>
            <a:r>
              <a:rPr lang="en-US" dirty="0" smtClean="0">
                <a:latin typeface="Times" charset="0"/>
                <a:ea typeface="Times" charset="0"/>
                <a:cs typeface="Times" charset="0"/>
              </a:rPr>
              <a:t>Speculation </a:t>
            </a:r>
            <a:r>
              <a:rPr lang="en-US" dirty="0">
                <a:latin typeface="Times" charset="0"/>
                <a:ea typeface="Times" charset="0"/>
                <a:cs typeface="Times" charset="0"/>
              </a:rPr>
              <a:t>might be profitable even when it provided no benefit</a:t>
            </a:r>
          </a:p>
          <a:p>
            <a:pPr lvl="1"/>
            <a:r>
              <a:rPr lang="en-US" dirty="0">
                <a:latin typeface="Times" charset="0"/>
                <a:ea typeface="Times" charset="0"/>
                <a:cs typeface="Times" charset="0"/>
              </a:rPr>
              <a:t>In which case resources spent doing it are a dead weight cost</a:t>
            </a:r>
          </a:p>
          <a:p>
            <a:r>
              <a:rPr lang="en-US" dirty="0">
                <a:latin typeface="Times" charset="0"/>
                <a:ea typeface="Times" charset="0"/>
                <a:cs typeface="Times" charset="0"/>
              </a:rPr>
              <a:t>Consider </a:t>
            </a:r>
            <a:r>
              <a:rPr lang="en-US" dirty="0" smtClean="0">
                <a:latin typeface="Times" charset="0"/>
                <a:ea typeface="Times" charset="0"/>
                <a:cs typeface="Times" charset="0"/>
              </a:rPr>
              <a:t>traders </a:t>
            </a:r>
            <a:r>
              <a:rPr lang="en-US" dirty="0">
                <a:latin typeface="Times" charset="0"/>
                <a:ea typeface="Times" charset="0"/>
                <a:cs typeface="Times" charset="0"/>
              </a:rPr>
              <a:t>getting their orders in fifty milliseconds faster </a:t>
            </a:r>
            <a:endParaRPr lang="en-US" dirty="0" smtClean="0">
              <a:latin typeface="Times" charset="0"/>
              <a:ea typeface="Times" charset="0"/>
              <a:cs typeface="Times" charset="0"/>
            </a:endParaRPr>
          </a:p>
          <a:p>
            <a:pPr lvl="1"/>
            <a:r>
              <a:rPr lang="en-US" dirty="0" smtClean="0">
                <a:latin typeface="Times" charset="0"/>
                <a:ea typeface="Times" charset="0"/>
                <a:cs typeface="Times" charset="0"/>
              </a:rPr>
              <a:t>At the cost of putting in high speed links to the market</a:t>
            </a:r>
          </a:p>
          <a:p>
            <a:pPr lvl="1"/>
            <a:r>
              <a:rPr lang="en-US" dirty="0" smtClean="0">
                <a:latin typeface="Times" charset="0"/>
                <a:ea typeface="Times" charset="0"/>
                <a:cs typeface="Times" charset="0"/>
              </a:rPr>
              <a:t>And high end computers</a:t>
            </a:r>
            <a:endParaRPr lang="en-US" dirty="0">
              <a:latin typeface="Times" charset="0"/>
              <a:ea typeface="Times" charset="0"/>
              <a:cs typeface="Times" charset="0"/>
            </a:endParaRPr>
          </a:p>
        </p:txBody>
      </p:sp>
    </p:spTree>
    <p:extLst>
      <p:ext uri="{BB962C8B-B14F-4D97-AF65-F5344CB8AC3E}">
        <p14:creationId xmlns:p14="http://schemas.microsoft.com/office/powerpoint/2010/main" val="2072906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7" end="7"/>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8" end="8"/>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9" end="9"/>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11" end="11"/>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12" end="12"/>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Long Term Contracts: Family Law</a:t>
            </a:r>
            <a:endParaRPr lang="en-US" dirty="0"/>
          </a:p>
        </p:txBody>
      </p:sp>
      <p:sp>
        <p:nvSpPr>
          <p:cNvPr id="3" name="Content Placeholder 2"/>
          <p:cNvSpPr>
            <a:spLocks noGrp="1"/>
          </p:cNvSpPr>
          <p:nvPr>
            <p:ph idx="1"/>
          </p:nvPr>
        </p:nvSpPr>
        <p:spPr>
          <a:xfrm>
            <a:off x="838200" y="1825625"/>
            <a:ext cx="10515600" cy="4944826"/>
          </a:xfrm>
        </p:spPr>
        <p:txBody>
          <a:bodyPr/>
          <a:lstStyle/>
          <a:p>
            <a:r>
              <a:rPr lang="en-US" dirty="0" smtClean="0"/>
              <a:t>Why Have Long-term Contracts?</a:t>
            </a:r>
          </a:p>
          <a:p>
            <a:pPr lvl="1"/>
            <a:r>
              <a:rPr lang="en-US" dirty="0" smtClean="0"/>
              <a:t>Why not handle everything as a spot market?</a:t>
            </a:r>
          </a:p>
          <a:p>
            <a:pPr lvl="1"/>
            <a:r>
              <a:rPr lang="en-US" dirty="0" smtClean="0"/>
              <a:t>In some relationships, partners acquire relationship specific skills</a:t>
            </a:r>
          </a:p>
          <a:p>
            <a:pPr lvl="1"/>
            <a:r>
              <a:rPr lang="en-US" dirty="0" smtClean="0"/>
              <a:t>Converting a competitive market to a bilateral monopoly</a:t>
            </a:r>
          </a:p>
          <a:p>
            <a:pPr lvl="1"/>
            <a:r>
              <a:rPr lang="en-US" dirty="0" smtClean="0"/>
              <a:t>Long term contracts, signed at the start, are a partial solution</a:t>
            </a:r>
          </a:p>
          <a:p>
            <a:r>
              <a:rPr lang="en-US" dirty="0" smtClean="0"/>
              <a:t>The case </a:t>
            </a:r>
            <a:r>
              <a:rPr lang="en-US" dirty="0" smtClean="0"/>
              <a:t>for traditional </a:t>
            </a:r>
            <a:r>
              <a:rPr lang="en-US" dirty="0" smtClean="0"/>
              <a:t>marriage</a:t>
            </a:r>
          </a:p>
          <a:p>
            <a:pPr lvl="1"/>
            <a:r>
              <a:rPr lang="en-US" dirty="0" smtClean="0"/>
              <a:t>Eliminating the option of threatening to leave reduces some bargaining costs</a:t>
            </a:r>
          </a:p>
          <a:p>
            <a:pPr lvl="1"/>
            <a:r>
              <a:rPr lang="en-US" dirty="0" smtClean="0"/>
              <a:t>Social customs on the division of responsibilities reduces others</a:t>
            </a:r>
          </a:p>
          <a:p>
            <a:pPr lvl="1"/>
            <a:r>
              <a:rPr lang="en-US" dirty="0" smtClean="0"/>
              <a:t>At the </a:t>
            </a:r>
            <a:r>
              <a:rPr lang="en-US" dirty="0" err="1" smtClean="0"/>
              <a:t>riskof</a:t>
            </a:r>
            <a:r>
              <a:rPr lang="en-US" dirty="0" smtClean="0"/>
              <a:t> being stuck with a wrong choice or a wrong division</a:t>
            </a:r>
          </a:p>
          <a:p>
            <a:pPr lvl="1"/>
            <a:r>
              <a:rPr lang="en-US" dirty="0" smtClean="0"/>
              <a:t>And you cannot enforce contract terms that are not observable</a:t>
            </a:r>
          </a:p>
          <a:p>
            <a:r>
              <a:rPr lang="en-US" dirty="0" smtClean="0"/>
              <a:t>My medieval Islamic story on the subject</a:t>
            </a:r>
            <a:endParaRPr lang="en-US" dirty="0"/>
          </a:p>
        </p:txBody>
      </p:sp>
    </p:spTree>
    <p:extLst>
      <p:ext uri="{BB962C8B-B14F-4D97-AF65-F5344CB8AC3E}">
        <p14:creationId xmlns:p14="http://schemas.microsoft.com/office/powerpoint/2010/main" val="1072611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6" end="6"/>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8" end="8"/>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24128"/>
          </a:xfrm>
        </p:spPr>
        <p:txBody>
          <a:bodyPr/>
          <a:lstStyle/>
          <a:p>
            <a:pPr algn="ctr"/>
            <a:r>
              <a:rPr lang="en-US" dirty="0" smtClean="0"/>
              <a:t>Reputational Enforcement</a:t>
            </a:r>
            <a:endParaRPr lang="en-US" dirty="0"/>
          </a:p>
        </p:txBody>
      </p:sp>
      <p:sp>
        <p:nvSpPr>
          <p:cNvPr id="3" name="Content Placeholder 2"/>
          <p:cNvSpPr>
            <a:spLocks noGrp="1"/>
          </p:cNvSpPr>
          <p:nvPr>
            <p:ph idx="1"/>
          </p:nvPr>
        </p:nvSpPr>
        <p:spPr>
          <a:xfrm>
            <a:off x="838200" y="924128"/>
            <a:ext cx="10515600" cy="5933871"/>
          </a:xfrm>
        </p:spPr>
        <p:txBody>
          <a:bodyPr>
            <a:normAutofit/>
          </a:bodyPr>
          <a:lstStyle/>
          <a:p>
            <a:r>
              <a:rPr lang="en-US" sz="2400" dirty="0" smtClean="0"/>
              <a:t>In a world without legal enforcement of contracts</a:t>
            </a:r>
          </a:p>
          <a:p>
            <a:pPr lvl="1"/>
            <a:r>
              <a:rPr lang="en-US" sz="2000" dirty="0" smtClean="0"/>
              <a:t>If I break a contract, other people won’t want to contract with me</a:t>
            </a:r>
          </a:p>
          <a:p>
            <a:pPr lvl="1"/>
            <a:r>
              <a:rPr lang="en-US" sz="2000" dirty="0" smtClean="0"/>
              <a:t>A side effect of third parties wanting to protect themselves</a:t>
            </a:r>
          </a:p>
          <a:p>
            <a:r>
              <a:rPr lang="en-US" sz="2400" dirty="0" smtClean="0"/>
              <a:t>It depends on their knowing I was the one responsible</a:t>
            </a:r>
          </a:p>
          <a:p>
            <a:pPr lvl="1"/>
            <a:r>
              <a:rPr lang="en-US" sz="2000" dirty="0" smtClean="0"/>
              <a:t>I claim it was your fault</a:t>
            </a:r>
          </a:p>
          <a:p>
            <a:pPr lvl="1"/>
            <a:r>
              <a:rPr lang="en-US" sz="2000" dirty="0" smtClean="0"/>
              <a:t>If third parties cannot easily tell, they avoid both of us</a:t>
            </a:r>
          </a:p>
          <a:p>
            <a:pPr lvl="1"/>
            <a:r>
              <a:rPr lang="en-US" sz="2000" dirty="0" smtClean="0"/>
              <a:t>So you, anticipating that, don’t accuse me of breaking the contract</a:t>
            </a:r>
          </a:p>
          <a:p>
            <a:pPr lvl="1"/>
            <a:r>
              <a:rPr lang="en-US" sz="2000" dirty="0" smtClean="0"/>
              <a:t>And reputational enforcement doesn’t work</a:t>
            </a:r>
          </a:p>
          <a:p>
            <a:r>
              <a:rPr lang="en-US" sz="2400" dirty="0" smtClean="0"/>
              <a:t>One solution is to lower the information cost to third parties</a:t>
            </a:r>
          </a:p>
          <a:p>
            <a:r>
              <a:rPr lang="en-US" sz="2400" dirty="0" smtClean="0"/>
              <a:t>Another is to post a bond with a trusted third party arbitrator</a:t>
            </a:r>
          </a:p>
        </p:txBody>
      </p:sp>
    </p:spTree>
    <p:extLst>
      <p:ext uri="{BB962C8B-B14F-4D97-AF65-F5344CB8AC3E}">
        <p14:creationId xmlns:p14="http://schemas.microsoft.com/office/powerpoint/2010/main" val="1596971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06294" y="0"/>
            <a:ext cx="10515600" cy="1290179"/>
          </a:xfrm>
        </p:spPr>
        <p:txBody>
          <a:bodyPr>
            <a:normAutofit/>
          </a:bodyPr>
          <a:lstStyle/>
          <a:p>
            <a:pPr algn="ctr"/>
            <a:r>
              <a:rPr lang="en-US" dirty="0" smtClean="0"/>
              <a:t>Changes Over the Past Century+</a:t>
            </a:r>
            <a:endParaRPr lang="en-US" dirty="0"/>
          </a:p>
        </p:txBody>
      </p:sp>
      <p:sp>
        <p:nvSpPr>
          <p:cNvPr id="3" name="Content Placeholder 2"/>
          <p:cNvSpPr>
            <a:spLocks noGrp="1"/>
          </p:cNvSpPr>
          <p:nvPr>
            <p:ph idx="1"/>
          </p:nvPr>
        </p:nvSpPr>
        <p:spPr>
          <a:xfrm>
            <a:off x="838200" y="1290180"/>
            <a:ext cx="10515600" cy="5567819"/>
          </a:xfrm>
        </p:spPr>
        <p:txBody>
          <a:bodyPr>
            <a:normAutofit/>
          </a:bodyPr>
          <a:lstStyle/>
          <a:p>
            <a:r>
              <a:rPr lang="en-US" dirty="0" smtClean="0"/>
              <a:t>Divorce </a:t>
            </a:r>
            <a:endParaRPr lang="en-US" dirty="0" smtClean="0"/>
          </a:p>
          <a:p>
            <a:pPr lvl="1"/>
            <a:r>
              <a:rPr lang="en-US" dirty="0" smtClean="0"/>
              <a:t>Used to be legally difficult and uncommon</a:t>
            </a:r>
          </a:p>
          <a:p>
            <a:pPr lvl="1"/>
            <a:r>
              <a:rPr lang="en-US" dirty="0" smtClean="0"/>
              <a:t>Is now easy and common</a:t>
            </a:r>
          </a:p>
          <a:p>
            <a:pPr lvl="1"/>
            <a:r>
              <a:rPr lang="en-US" dirty="0" smtClean="0"/>
              <a:t>1900 less than one per 1,000 people</a:t>
            </a:r>
          </a:p>
          <a:p>
            <a:pPr lvl="1"/>
            <a:r>
              <a:rPr lang="en-US" dirty="0" smtClean="0"/>
              <a:t>1980 more than five per 1,000, now down to about three per 1,000</a:t>
            </a:r>
          </a:p>
          <a:p>
            <a:r>
              <a:rPr lang="en-US" dirty="0" smtClean="0"/>
              <a:t>Most couples had a sexual division of labor</a:t>
            </a:r>
          </a:p>
          <a:p>
            <a:pPr lvl="1"/>
            <a:r>
              <a:rPr lang="en-US" dirty="0" smtClean="0"/>
              <a:t>Husband worked outside the home for income</a:t>
            </a:r>
          </a:p>
          <a:p>
            <a:pPr lvl="1"/>
            <a:r>
              <a:rPr lang="en-US" dirty="0" smtClean="0"/>
              <a:t>Wife ran the household</a:t>
            </a:r>
          </a:p>
          <a:p>
            <a:pPr lvl="1"/>
            <a:r>
              <a:rPr lang="en-US" dirty="0" smtClean="0"/>
              <a:t>Although a  less sharp division for farmers, which many people were</a:t>
            </a:r>
          </a:p>
          <a:p>
            <a:r>
              <a:rPr lang="en-US" dirty="0" smtClean="0"/>
              <a:t>Most adults were part of a husband-wife couple, now about half</a:t>
            </a:r>
          </a:p>
          <a:p>
            <a:r>
              <a:rPr lang="en-US" dirty="0" smtClean="0"/>
              <a:t>Almost all children were born in wedlock</a:t>
            </a:r>
          </a:p>
          <a:p>
            <a:pPr lvl="1"/>
            <a:r>
              <a:rPr lang="en-US" dirty="0" smtClean="0"/>
              <a:t>1940 U.S. Illegitimacy rate about 4%</a:t>
            </a:r>
          </a:p>
          <a:p>
            <a:pPr lvl="1"/>
            <a:r>
              <a:rPr lang="en-US" dirty="0" smtClean="0"/>
              <a:t>1999 about </a:t>
            </a:r>
            <a:r>
              <a:rPr lang="en-US" dirty="0" smtClean="0"/>
              <a:t>33</a:t>
            </a:r>
          </a:p>
        </p:txBody>
      </p:sp>
    </p:spTree>
    <p:extLst>
      <p:ext uri="{BB962C8B-B14F-4D97-AF65-F5344CB8AC3E}">
        <p14:creationId xmlns:p14="http://schemas.microsoft.com/office/powerpoint/2010/main" val="737533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00834"/>
            <a:ext cx="10515600" cy="1202498"/>
          </a:xfrm>
        </p:spPr>
        <p:txBody>
          <a:bodyPr/>
          <a:lstStyle/>
          <a:p>
            <a:pPr algn="ctr"/>
            <a:r>
              <a:rPr lang="en-US" dirty="0" smtClean="0"/>
              <a:t>Why did these changes happen?</a:t>
            </a:r>
            <a:endParaRPr lang="en-US" dirty="0"/>
          </a:p>
        </p:txBody>
      </p:sp>
      <p:sp>
        <p:nvSpPr>
          <p:cNvPr id="3" name="Content Placeholder 2"/>
          <p:cNvSpPr>
            <a:spLocks noGrp="1"/>
          </p:cNvSpPr>
          <p:nvPr>
            <p:ph idx="1"/>
          </p:nvPr>
        </p:nvSpPr>
        <p:spPr>
          <a:xfrm>
            <a:off x="838200" y="1778696"/>
            <a:ext cx="10515600" cy="4962572"/>
          </a:xfrm>
        </p:spPr>
        <p:txBody>
          <a:bodyPr/>
          <a:lstStyle/>
          <a:p>
            <a:r>
              <a:rPr lang="en-US" dirty="0" smtClean="0"/>
              <a:t>Housewife ceased to be a full time job because</a:t>
            </a:r>
          </a:p>
          <a:p>
            <a:pPr lvl="1"/>
            <a:r>
              <a:rPr lang="en-US" dirty="0" smtClean="0"/>
              <a:t>Infant mortality rates dropped, so didn’t have to rear so many kids</a:t>
            </a:r>
          </a:p>
          <a:p>
            <a:pPr lvl="1"/>
            <a:r>
              <a:rPr lang="en-US" dirty="0" smtClean="0"/>
              <a:t>A lot of household production moved out of the house</a:t>
            </a:r>
          </a:p>
          <a:p>
            <a:pPr lvl="1"/>
            <a:r>
              <a:rPr lang="en-US" dirty="0" smtClean="0"/>
              <a:t>“</a:t>
            </a:r>
            <a:r>
              <a:rPr lang="en-US" dirty="0"/>
              <a:t>It is a formidable list of jobs: the whole of the spinning industry, the whole of the dyeing industry, the whole of the weaving industry. The whole catering industry and—which would not please Lady Astor, perhaps—the whole of the nation’s brewing and distilling. All the preserving, pickling and bottling industry, all the bacon-curing</a:t>
            </a:r>
            <a:r>
              <a:rPr lang="en-US" dirty="0" smtClean="0"/>
              <a:t>.” (Dorothy Sayers on traditional women’s work)</a:t>
            </a:r>
          </a:p>
          <a:p>
            <a:r>
              <a:rPr lang="en-US" dirty="0" smtClean="0"/>
              <a:t>Since women were less specialized to being the wife of a particular man</a:t>
            </a:r>
          </a:p>
          <a:p>
            <a:pPr lvl="1"/>
            <a:r>
              <a:rPr lang="en-US" dirty="0" smtClean="0"/>
              <a:t>The costs of ending a marriage, while still substantial, were smaller</a:t>
            </a:r>
          </a:p>
          <a:p>
            <a:pPr lvl="1"/>
            <a:r>
              <a:rPr lang="en-US" dirty="0" smtClean="0"/>
              <a:t>So less incentive to make and keep long term contracts</a:t>
            </a:r>
          </a:p>
        </p:txBody>
      </p:sp>
    </p:spTree>
    <p:extLst>
      <p:ext uri="{BB962C8B-B14F-4D97-AF65-F5344CB8AC3E}">
        <p14:creationId xmlns:p14="http://schemas.microsoft.com/office/powerpoint/2010/main" val="6670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5749" y="0"/>
            <a:ext cx="10515600" cy="836579"/>
          </a:xfrm>
        </p:spPr>
        <p:txBody>
          <a:bodyPr/>
          <a:lstStyle/>
          <a:p>
            <a:pPr algn="ctr"/>
            <a:r>
              <a:rPr lang="en-US" dirty="0" smtClean="0"/>
              <a:t>Consequences </a:t>
            </a:r>
            <a:r>
              <a:rPr lang="en-US" smtClean="0"/>
              <a:t>of Easy Divorce</a:t>
            </a:r>
            <a:endParaRPr lang="en-US"/>
          </a:p>
        </p:txBody>
      </p:sp>
      <p:sp>
        <p:nvSpPr>
          <p:cNvPr id="3" name="Content Placeholder 2"/>
          <p:cNvSpPr>
            <a:spLocks noGrp="1"/>
          </p:cNvSpPr>
          <p:nvPr>
            <p:ph idx="1"/>
          </p:nvPr>
        </p:nvSpPr>
        <p:spPr>
          <a:xfrm>
            <a:off x="838200" y="982494"/>
            <a:ext cx="10515600" cy="5875506"/>
          </a:xfrm>
        </p:spPr>
        <p:txBody>
          <a:bodyPr/>
          <a:lstStyle/>
          <a:p>
            <a:r>
              <a:rPr lang="en-US" dirty="0" smtClean="0"/>
              <a:t>Consider a long term contract in which A performs early, B late</a:t>
            </a:r>
          </a:p>
          <a:p>
            <a:pPr lvl="1"/>
            <a:r>
              <a:rPr lang="en-US" dirty="0" smtClean="0"/>
              <a:t>If the contract is not enforceable</a:t>
            </a:r>
          </a:p>
          <a:p>
            <a:pPr lvl="1"/>
            <a:r>
              <a:rPr lang="en-US" dirty="0" smtClean="0"/>
              <a:t>A performs and B breaches. </a:t>
            </a:r>
          </a:p>
          <a:p>
            <a:pPr lvl="1"/>
            <a:r>
              <a:rPr lang="en-US" dirty="0" smtClean="0"/>
              <a:t>Opportunistic breach, not efficient breach</a:t>
            </a:r>
          </a:p>
          <a:p>
            <a:r>
              <a:rPr lang="en-US" dirty="0" smtClean="0"/>
              <a:t>In a traditional marriage, the wife performs early, the husband late</a:t>
            </a:r>
          </a:p>
          <a:p>
            <a:pPr lvl="1"/>
            <a:r>
              <a:rPr lang="en-US" dirty="0" smtClean="0"/>
              <a:t>Producing and rearing children is the hard part of the wife’s job</a:t>
            </a:r>
          </a:p>
          <a:p>
            <a:pPr lvl="1"/>
            <a:r>
              <a:rPr lang="en-US" dirty="0" smtClean="0"/>
              <a:t>The husband’s income usually rises over time</a:t>
            </a:r>
          </a:p>
          <a:p>
            <a:pPr lvl="1"/>
            <a:r>
              <a:rPr lang="en-US" dirty="0" smtClean="0"/>
              <a:t>So with easy divorce, some husbands breach opportunistically</a:t>
            </a:r>
          </a:p>
          <a:p>
            <a:r>
              <a:rPr lang="en-US" dirty="0" smtClean="0"/>
              <a:t>Once people adjust, how would women rationally respond?</a:t>
            </a:r>
          </a:p>
          <a:p>
            <a:pPr lvl="1"/>
            <a:r>
              <a:rPr lang="en-US" dirty="0" smtClean="0"/>
              <a:t>Specialize less in being a wife, more in market skills</a:t>
            </a:r>
          </a:p>
          <a:p>
            <a:pPr lvl="1"/>
            <a:r>
              <a:rPr lang="en-US" dirty="0" smtClean="0"/>
              <a:t>Postpone and spread out childbearing</a:t>
            </a:r>
          </a:p>
          <a:p>
            <a:pPr lvl="1"/>
            <a:r>
              <a:rPr lang="en-US" dirty="0" smtClean="0"/>
              <a:t>Be less likely to marry at all</a:t>
            </a:r>
            <a:endParaRPr lang="en-US" dirty="0"/>
          </a:p>
        </p:txBody>
      </p:sp>
    </p:spTree>
    <p:extLst>
      <p:ext uri="{BB962C8B-B14F-4D97-AF65-F5344CB8AC3E}">
        <p14:creationId xmlns:p14="http://schemas.microsoft.com/office/powerpoint/2010/main" val="1610932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050587"/>
          </a:xfrm>
        </p:spPr>
        <p:txBody>
          <a:bodyPr/>
          <a:lstStyle/>
          <a:p>
            <a:pPr algn="ctr"/>
            <a:r>
              <a:rPr lang="en-US" dirty="0" smtClean="0"/>
              <a:t>Out-of-Wedlock </a:t>
            </a:r>
            <a:r>
              <a:rPr lang="en-US" dirty="0" smtClean="0"/>
              <a:t>Births: Possible Explanations</a:t>
            </a:r>
            <a:endParaRPr lang="en-US" dirty="0"/>
          </a:p>
        </p:txBody>
      </p:sp>
      <p:sp>
        <p:nvSpPr>
          <p:cNvPr id="3" name="Content Placeholder 2"/>
          <p:cNvSpPr>
            <a:spLocks noGrp="1"/>
          </p:cNvSpPr>
          <p:nvPr>
            <p:ph idx="1"/>
          </p:nvPr>
        </p:nvSpPr>
        <p:spPr>
          <a:xfrm>
            <a:off x="601249" y="1050586"/>
            <a:ext cx="11298477" cy="5807413"/>
          </a:xfrm>
        </p:spPr>
        <p:txBody>
          <a:bodyPr>
            <a:normAutofit fontScale="92500"/>
          </a:bodyPr>
          <a:lstStyle/>
          <a:p>
            <a:r>
              <a:rPr lang="en-US" dirty="0" smtClean="0"/>
              <a:t>Welfare for single mothers made </a:t>
            </a:r>
            <a:r>
              <a:rPr lang="en-US" dirty="0" smtClean="0"/>
              <a:t>single motherhood more viable</a:t>
            </a:r>
          </a:p>
          <a:p>
            <a:pPr lvl="1"/>
            <a:r>
              <a:rPr lang="en-US" dirty="0" smtClean="0"/>
              <a:t>That could explain a rise among poor people but</a:t>
            </a:r>
          </a:p>
          <a:p>
            <a:pPr lvl="1"/>
            <a:r>
              <a:rPr lang="en-US" dirty="0" smtClean="0"/>
              <a:t>The rate is up, although not as much, for not-poor too</a:t>
            </a:r>
          </a:p>
          <a:p>
            <a:r>
              <a:rPr lang="en-US" dirty="0" smtClean="0"/>
              <a:t>Increasing </a:t>
            </a:r>
            <a:r>
              <a:rPr lang="en-US" dirty="0" smtClean="0"/>
              <a:t>acceptability of non-marriage </a:t>
            </a:r>
            <a:r>
              <a:rPr lang="en-US" dirty="0" smtClean="0"/>
              <a:t>equivalents</a:t>
            </a:r>
            <a:endParaRPr lang="en-US" dirty="0" smtClean="0"/>
          </a:p>
          <a:p>
            <a:pPr lvl="1"/>
            <a:r>
              <a:rPr lang="en-US" dirty="0" smtClean="0"/>
              <a:t>Couples in long term relationships without a marriage license</a:t>
            </a:r>
          </a:p>
          <a:p>
            <a:pPr lvl="1"/>
            <a:r>
              <a:rPr lang="en-US" dirty="0" smtClean="0"/>
              <a:t>But in the U.S., at least, a lot of those children are </a:t>
            </a:r>
            <a:r>
              <a:rPr lang="en-US" dirty="0" smtClean="0"/>
              <a:t>in </a:t>
            </a:r>
            <a:r>
              <a:rPr lang="en-US" dirty="0" smtClean="0"/>
              <a:t>single parent families</a:t>
            </a:r>
          </a:p>
          <a:p>
            <a:r>
              <a:rPr lang="en-US" dirty="0" smtClean="0"/>
              <a:t>A surplus of women on the marriage market relative to the past</a:t>
            </a:r>
          </a:p>
          <a:p>
            <a:pPr lvl="1"/>
            <a:r>
              <a:rPr lang="en-US" dirty="0" smtClean="0"/>
              <a:t>Because women now hardly ever die in childbirth</a:t>
            </a:r>
          </a:p>
          <a:p>
            <a:pPr lvl="1"/>
            <a:r>
              <a:rPr lang="en-US" dirty="0" smtClean="0"/>
              <a:t>In 1900, ~1 % of births resulted in death for the mother, and women had a lot of children</a:t>
            </a:r>
          </a:p>
          <a:p>
            <a:pPr lvl="1"/>
            <a:r>
              <a:rPr lang="en-US" dirty="0" smtClean="0"/>
              <a:t>Woodhill’s additional argument</a:t>
            </a:r>
          </a:p>
          <a:p>
            <a:pPr lvl="2"/>
            <a:r>
              <a:rPr lang="en-US" dirty="0" smtClean="0"/>
              <a:t>Birth rates were high just after WWII—the baby boom</a:t>
            </a:r>
          </a:p>
          <a:p>
            <a:pPr lvl="2"/>
            <a:r>
              <a:rPr lang="en-US" dirty="0" smtClean="0"/>
              <a:t>Women usually marry men a few years older than they are</a:t>
            </a:r>
          </a:p>
          <a:p>
            <a:pPr lvl="2"/>
            <a:r>
              <a:rPr lang="en-US" dirty="0" smtClean="0"/>
              <a:t>A woman born in 1947 was looking for a man born in 1945</a:t>
            </a:r>
          </a:p>
          <a:p>
            <a:pPr lvl="2"/>
            <a:r>
              <a:rPr lang="en-US" dirty="0" smtClean="0"/>
              <a:t>If she couldn’t find a husband </a:t>
            </a:r>
            <a:r>
              <a:rPr lang="mr-IN" dirty="0" smtClean="0"/>
              <a:t>…</a:t>
            </a:r>
            <a:endParaRPr lang="en-US" dirty="0" smtClean="0"/>
          </a:p>
          <a:p>
            <a:r>
              <a:rPr lang="en-US" dirty="0" smtClean="0"/>
              <a:t>In </a:t>
            </a:r>
            <a:r>
              <a:rPr lang="en-US" dirty="0"/>
              <a:t>a richer world, more women who didn’t want a husband could do without </a:t>
            </a:r>
            <a:r>
              <a:rPr lang="en-US" dirty="0" smtClean="0"/>
              <a:t>one</a:t>
            </a:r>
            <a:endParaRPr lang="en-US" dirty="0"/>
          </a:p>
        </p:txBody>
      </p:sp>
    </p:spTree>
    <p:extLst>
      <p:ext uri="{BB962C8B-B14F-4D97-AF65-F5344CB8AC3E}">
        <p14:creationId xmlns:p14="http://schemas.microsoft.com/office/powerpoint/2010/main" val="1083350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2" end="12"/>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4400" dirty="0" smtClean="0"/>
              <a:t>“I have a chimney that smokes, a parrot that swears, and a cat that stays out all night. What do I need a husband for?”</a:t>
            </a:r>
            <a:endParaRPr lang="en-US" sz="4400" dirty="0"/>
          </a:p>
        </p:txBody>
      </p:sp>
    </p:spTree>
    <p:extLst>
      <p:ext uri="{BB962C8B-B14F-4D97-AF65-F5344CB8AC3E}">
        <p14:creationId xmlns:p14="http://schemas.microsoft.com/office/powerpoint/2010/main" val="20407946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26851"/>
          </a:xfrm>
        </p:spPr>
        <p:txBody>
          <a:bodyPr/>
          <a:lstStyle/>
          <a:p>
            <a:pPr algn="ctr"/>
            <a:r>
              <a:rPr lang="en-US" dirty="0" err="1" smtClean="0"/>
              <a:t>Akerlof-Yellin</a:t>
            </a:r>
            <a:r>
              <a:rPr lang="en-US" dirty="0" smtClean="0"/>
              <a:t> Explanation</a:t>
            </a:r>
            <a:endParaRPr lang="en-US" dirty="0"/>
          </a:p>
        </p:txBody>
      </p:sp>
      <p:sp>
        <p:nvSpPr>
          <p:cNvPr id="3" name="Content Placeholder 2"/>
          <p:cNvSpPr>
            <a:spLocks noGrp="1"/>
          </p:cNvSpPr>
          <p:nvPr>
            <p:ph idx="1"/>
          </p:nvPr>
        </p:nvSpPr>
        <p:spPr>
          <a:xfrm>
            <a:off x="369651" y="826852"/>
            <a:ext cx="11822349" cy="6031148"/>
          </a:xfrm>
        </p:spPr>
        <p:txBody>
          <a:bodyPr>
            <a:normAutofit lnSpcReduction="10000"/>
          </a:bodyPr>
          <a:lstStyle/>
          <a:p>
            <a:r>
              <a:rPr lang="en-US" sz="2400" dirty="0" smtClean="0"/>
              <a:t>In my words, not theirs</a:t>
            </a:r>
          </a:p>
          <a:p>
            <a:r>
              <a:rPr lang="en-US" sz="2400" dirty="0" smtClean="0"/>
              <a:t>In a world without abortion or contraception, sex and babies are joint products</a:t>
            </a:r>
          </a:p>
          <a:p>
            <a:pPr lvl="1"/>
            <a:r>
              <a:rPr lang="en-US" sz="2000" dirty="0" smtClean="0"/>
              <a:t>Produce one and, probabilistically, you get the other</a:t>
            </a:r>
          </a:p>
          <a:p>
            <a:pPr lvl="1"/>
            <a:r>
              <a:rPr lang="en-US" sz="2000" dirty="0" smtClean="0"/>
              <a:t>Rearing a baby without a husband to share the load is hard</a:t>
            </a:r>
          </a:p>
          <a:p>
            <a:pPr lvl="1"/>
            <a:r>
              <a:rPr lang="en-US" sz="2000" dirty="0" smtClean="0"/>
              <a:t>So most women insisted on marriage or engagement as a condition of sex</a:t>
            </a:r>
          </a:p>
          <a:p>
            <a:pPr lvl="1"/>
            <a:r>
              <a:rPr lang="en-US" sz="2000" dirty="0" smtClean="0"/>
              <a:t>And could get that deal because most men had no good alternative source of sex</a:t>
            </a:r>
          </a:p>
          <a:p>
            <a:r>
              <a:rPr lang="en-US" sz="2400" dirty="0" smtClean="0"/>
              <a:t>With reliable contraception and legal abortion, the link is broken</a:t>
            </a:r>
          </a:p>
          <a:p>
            <a:pPr lvl="1"/>
            <a:r>
              <a:rPr lang="en-US" sz="2000" dirty="0" smtClean="0"/>
              <a:t>Women who don’t want babies but want sex can offer it without the condition</a:t>
            </a:r>
          </a:p>
          <a:p>
            <a:pPr lvl="1"/>
            <a:r>
              <a:rPr lang="en-US" sz="2000" dirty="0" smtClean="0"/>
              <a:t>And their competition means some women who want both can’t get it</a:t>
            </a:r>
          </a:p>
          <a:p>
            <a:pPr lvl="1"/>
            <a:r>
              <a:rPr lang="en-US" sz="2000" dirty="0" smtClean="0"/>
              <a:t>So end up having babies and rearing them without a man to </a:t>
            </a:r>
            <a:r>
              <a:rPr lang="en-US" sz="2000" dirty="0" smtClean="0"/>
              <a:t>help</a:t>
            </a:r>
          </a:p>
          <a:p>
            <a:pPr lvl="1"/>
            <a:r>
              <a:rPr lang="en-US" sz="2000" dirty="0" smtClean="0"/>
              <a:t>This assumes that, on traditional terms, men are relatively more interested in marriage for sex, women in marriage for babies</a:t>
            </a:r>
            <a:endParaRPr lang="en-US" sz="2000" dirty="0" smtClean="0"/>
          </a:p>
          <a:p>
            <a:r>
              <a:rPr lang="en-US" sz="2400" dirty="0" smtClean="0"/>
              <a:t>This is the opposite of the predicted effect of the change</a:t>
            </a:r>
          </a:p>
          <a:p>
            <a:pPr lvl="1"/>
            <a:r>
              <a:rPr lang="en-US" sz="2000" dirty="0" smtClean="0"/>
              <a:t>Out-of-wedlock children were assumed to be unwanted children: Accidents Cause People</a:t>
            </a:r>
          </a:p>
          <a:p>
            <a:pPr lvl="1"/>
            <a:r>
              <a:rPr lang="en-US" sz="2000" dirty="0" smtClean="0"/>
              <a:t>With reliable contraception and abortion available there wouldn’t be any</a:t>
            </a:r>
          </a:p>
          <a:p>
            <a:pPr lvl="1"/>
            <a:r>
              <a:rPr lang="en-US" sz="2000" dirty="0" smtClean="0"/>
              <a:t>Apparently they weren’t unwanted</a:t>
            </a:r>
          </a:p>
          <a:p>
            <a:r>
              <a:rPr lang="en-US" sz="2400" dirty="0" smtClean="0"/>
              <a:t>But why didn’t the pattern appear first at the upper end of the income scale?</a:t>
            </a:r>
            <a:endParaRPr lang="en-US" sz="2400" dirty="0"/>
          </a:p>
        </p:txBody>
      </p:sp>
    </p:spTree>
    <p:extLst>
      <p:ext uri="{BB962C8B-B14F-4D97-AF65-F5344CB8AC3E}">
        <p14:creationId xmlns:p14="http://schemas.microsoft.com/office/powerpoint/2010/main" val="16293875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1" end="11"/>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3" end="13"/>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875489"/>
          </a:xfrm>
        </p:spPr>
        <p:txBody>
          <a:bodyPr/>
          <a:lstStyle/>
          <a:p>
            <a:pPr algn="ctr"/>
            <a:r>
              <a:rPr lang="en-US" dirty="0" smtClean="0"/>
              <a:t>Explaining Sex Law</a:t>
            </a:r>
            <a:endParaRPr lang="en-US" dirty="0"/>
          </a:p>
        </p:txBody>
      </p:sp>
      <p:sp>
        <p:nvSpPr>
          <p:cNvPr id="3" name="Content Placeholder 2"/>
          <p:cNvSpPr>
            <a:spLocks noGrp="1"/>
          </p:cNvSpPr>
          <p:nvPr>
            <p:ph idx="1"/>
          </p:nvPr>
        </p:nvSpPr>
        <p:spPr>
          <a:xfrm>
            <a:off x="505837" y="875489"/>
            <a:ext cx="11167353" cy="5982511"/>
          </a:xfrm>
        </p:spPr>
        <p:txBody>
          <a:bodyPr/>
          <a:lstStyle/>
          <a:p>
            <a:r>
              <a:rPr lang="en-US" dirty="0" smtClean="0"/>
              <a:t>Against adultery: Contract enforcement</a:t>
            </a:r>
          </a:p>
          <a:p>
            <a:pPr lvl="1"/>
            <a:r>
              <a:rPr lang="en-US" dirty="0" smtClean="0"/>
              <a:t>Especially against female adultery—the double standard</a:t>
            </a:r>
          </a:p>
          <a:p>
            <a:pPr lvl="1"/>
            <a:r>
              <a:rPr lang="en-US" dirty="0" smtClean="0"/>
              <a:t>Men don’t get pregnant, and men want to rear their own children</a:t>
            </a:r>
          </a:p>
          <a:p>
            <a:pPr lvl="1"/>
            <a:r>
              <a:rPr lang="en-US" dirty="0" smtClean="0"/>
              <a:t>Male adultery can divert resources away from the wife</a:t>
            </a:r>
          </a:p>
          <a:p>
            <a:pPr lvl="1"/>
            <a:r>
              <a:rPr lang="en-US" dirty="0" smtClean="0"/>
              <a:t>For both, a link between sexual exclusiveness and emotional commitment</a:t>
            </a:r>
          </a:p>
          <a:p>
            <a:pPr lvl="1"/>
            <a:r>
              <a:rPr lang="en-US" dirty="0" smtClean="0"/>
              <a:t>A family is a commune</a:t>
            </a:r>
          </a:p>
          <a:p>
            <a:pPr lvl="1"/>
            <a:r>
              <a:rPr lang="en-US" dirty="0"/>
              <a:t>A</a:t>
            </a:r>
            <a:r>
              <a:rPr lang="en-US" dirty="0" smtClean="0"/>
              <a:t>nd what communism needs to work is love.</a:t>
            </a:r>
            <a:endParaRPr lang="en-US" dirty="0" smtClean="0"/>
          </a:p>
          <a:p>
            <a:r>
              <a:rPr lang="en-US" dirty="0" smtClean="0"/>
              <a:t>Against fornication</a:t>
            </a:r>
          </a:p>
          <a:p>
            <a:pPr lvl="1"/>
            <a:r>
              <a:rPr lang="en-US" dirty="0" err="1" smtClean="0"/>
              <a:t>Akerlof-Yellin</a:t>
            </a:r>
            <a:r>
              <a:rPr lang="en-US" dirty="0" smtClean="0"/>
              <a:t> argument: Women who want to get married don’t want competition</a:t>
            </a:r>
          </a:p>
          <a:p>
            <a:pPr lvl="1"/>
            <a:r>
              <a:rPr lang="en-US" dirty="0" smtClean="0"/>
              <a:t>Research on modern college student norms suggests the problem still exists</a:t>
            </a:r>
          </a:p>
          <a:p>
            <a:pPr lvl="2"/>
            <a:r>
              <a:rPr lang="en-US" dirty="0" smtClean="0"/>
              <a:t>Women who are looking for husbands disapprove of, try to shame</a:t>
            </a:r>
          </a:p>
          <a:p>
            <a:pPr lvl="2"/>
            <a:r>
              <a:rPr lang="en-US" dirty="0" smtClean="0"/>
              <a:t>Women engaged in casual sex</a:t>
            </a:r>
          </a:p>
          <a:p>
            <a:pPr lvl="1"/>
            <a:r>
              <a:rPr lang="en-US" dirty="0" smtClean="0"/>
              <a:t>If marriage produces better children, and fornication undermines marriage</a:t>
            </a:r>
            <a:r>
              <a:rPr lang="en-US" dirty="0" smtClean="0"/>
              <a:t>,</a:t>
            </a:r>
          </a:p>
          <a:p>
            <a:pPr lvl="1"/>
            <a:r>
              <a:rPr lang="en-US" dirty="0" smtClean="0"/>
              <a:t>And we have a common interest in a world with better people in it</a:t>
            </a:r>
            <a:endParaRPr lang="en-US" dirty="0" smtClean="0"/>
          </a:p>
          <a:p>
            <a:pPr lvl="1"/>
            <a:r>
              <a:rPr lang="en-US" dirty="0" smtClean="0"/>
              <a:t>That’s an argument for discouraging fornication</a:t>
            </a:r>
            <a:endParaRPr lang="en-US" dirty="0"/>
          </a:p>
        </p:txBody>
      </p:sp>
    </p:spTree>
    <p:extLst>
      <p:ext uri="{BB962C8B-B14F-4D97-AF65-F5344CB8AC3E}">
        <p14:creationId xmlns:p14="http://schemas.microsoft.com/office/powerpoint/2010/main" val="1820757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2" end="12"/>
                                            </p:txEl>
                                          </p:spTgt>
                                        </p:tgtEl>
                                        <p:attrNameLst>
                                          <p:attrName>style.visibility</p:attrName>
                                        </p:attrNameLst>
                                      </p:cBhvr>
                                      <p:to>
                                        <p:strVal val="visible"/>
                                      </p:to>
                                    </p:set>
                                  </p:childTnLst>
                                </p:cTn>
                              </p:par>
                              <p:par>
                                <p:cTn id="47" presetID="1" presetClass="entr" presetSubtype="0" fill="hold" nodeType="withEffect">
                                  <p:stCondLst>
                                    <p:cond delay="0"/>
                                  </p:stCondLst>
                                  <p:childTnLst>
                                    <p:set>
                                      <p:cBhvr>
                                        <p:cTn id="48" dur="1" fill="hold">
                                          <p:stCondLst>
                                            <p:cond delay="0"/>
                                          </p:stCondLst>
                                        </p:cTn>
                                        <p:tgtEl>
                                          <p:spTgt spid="3">
                                            <p:txEl>
                                              <p:pRg st="13" end="13"/>
                                            </p:txEl>
                                          </p:spTgt>
                                        </p:tgtEl>
                                        <p:attrNameLst>
                                          <p:attrName>style.visibility</p:attrName>
                                        </p:attrNameLst>
                                      </p:cBhvr>
                                      <p:to>
                                        <p:strVal val="visible"/>
                                      </p:to>
                                    </p:set>
                                  </p:childTnLst>
                                </p:cTn>
                              </p:par>
                              <p:par>
                                <p:cTn id="49" presetID="1" presetClass="entr" presetSubtype="0" fill="hold" nodeType="with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6021" y="0"/>
            <a:ext cx="10515600" cy="1325563"/>
          </a:xfrm>
        </p:spPr>
        <p:txBody>
          <a:bodyPr/>
          <a:lstStyle/>
          <a:p>
            <a:pPr algn="ctr"/>
            <a:r>
              <a:rPr lang="en-US" dirty="0" smtClean="0"/>
              <a:t>Rings and Promises: Margaret </a:t>
            </a:r>
            <a:r>
              <a:rPr lang="en-US" dirty="0" err="1" smtClean="0"/>
              <a:t>Brinig</a:t>
            </a:r>
            <a:endParaRPr lang="en-US" dirty="0"/>
          </a:p>
        </p:txBody>
      </p:sp>
      <p:sp>
        <p:nvSpPr>
          <p:cNvPr id="3" name="Content Placeholder 2"/>
          <p:cNvSpPr>
            <a:spLocks noGrp="1"/>
          </p:cNvSpPr>
          <p:nvPr>
            <p:ph idx="1"/>
          </p:nvPr>
        </p:nvSpPr>
        <p:spPr>
          <a:xfrm>
            <a:off x="544749" y="1128408"/>
            <a:ext cx="11079803" cy="5729591"/>
          </a:xfrm>
        </p:spPr>
        <p:txBody>
          <a:bodyPr/>
          <a:lstStyle/>
          <a:p>
            <a:r>
              <a:rPr lang="en-US" dirty="0" smtClean="0"/>
              <a:t>Traditional pattern included sex before marriage but with commitment</a:t>
            </a:r>
          </a:p>
          <a:p>
            <a:pPr lvl="1"/>
            <a:r>
              <a:rPr lang="en-US" dirty="0" smtClean="0"/>
              <a:t>Data on date of marriage and date of first birth in some 19</a:t>
            </a:r>
            <a:r>
              <a:rPr lang="en-US" baseline="30000" dirty="0" smtClean="0"/>
              <a:t>th</a:t>
            </a:r>
            <a:r>
              <a:rPr lang="en-US" dirty="0" smtClean="0"/>
              <a:t> c. cities</a:t>
            </a:r>
          </a:p>
          <a:p>
            <a:pPr lvl="1"/>
            <a:r>
              <a:rPr lang="en-US" dirty="0" smtClean="0"/>
              <a:t>Suggest that up to half of brides were pregnant</a:t>
            </a:r>
          </a:p>
          <a:p>
            <a:r>
              <a:rPr lang="en-US" dirty="0" smtClean="0"/>
              <a:t>That raises the risk of seduce and abandon</a:t>
            </a:r>
          </a:p>
          <a:p>
            <a:pPr lvl="1"/>
            <a:r>
              <a:rPr lang="en-US" dirty="0" smtClean="0"/>
              <a:t>The shotgun marriage is the usual image for dealing with it</a:t>
            </a:r>
          </a:p>
          <a:p>
            <a:pPr lvl="1"/>
            <a:r>
              <a:rPr lang="en-US" dirty="0" smtClean="0"/>
              <a:t>In Anglo-American law, breach of promise was actionable</a:t>
            </a:r>
          </a:p>
          <a:p>
            <a:pPr lvl="1"/>
            <a:r>
              <a:rPr lang="en-US" dirty="0" smtClean="0"/>
              <a:t>In effect damages for loss of virginity, which was valuable on the marriage </a:t>
            </a:r>
            <a:r>
              <a:rPr lang="en-US" dirty="0" smtClean="0"/>
              <a:t>market</a:t>
            </a:r>
          </a:p>
          <a:p>
            <a:pPr lvl="1"/>
            <a:r>
              <a:rPr lang="en-US" dirty="0" smtClean="0"/>
              <a:t>Why?</a:t>
            </a:r>
            <a:endParaRPr lang="en-US" dirty="0" smtClean="0"/>
          </a:p>
          <a:p>
            <a:r>
              <a:rPr lang="en-US" dirty="0" smtClean="0"/>
              <a:t>Starting about 1935, U.S. courts increasingly abandoned the action</a:t>
            </a:r>
          </a:p>
          <a:p>
            <a:pPr lvl="1"/>
            <a:r>
              <a:rPr lang="en-US" dirty="0" smtClean="0"/>
              <a:t>Which is why women started </a:t>
            </a:r>
            <a:r>
              <a:rPr lang="en-US" dirty="0" smtClean="0"/>
              <a:t>requiring valuable </a:t>
            </a:r>
            <a:r>
              <a:rPr lang="en-US" dirty="0" smtClean="0"/>
              <a:t>engagement rings</a:t>
            </a:r>
          </a:p>
          <a:p>
            <a:pPr lvl="1"/>
            <a:r>
              <a:rPr lang="en-US" dirty="0" smtClean="0"/>
              <a:t>Think of it as a performance bond–if he jilts her she keeps the ring</a:t>
            </a:r>
          </a:p>
          <a:p>
            <a:pPr lvl="1"/>
            <a:r>
              <a:rPr lang="en-US" dirty="0" smtClean="0"/>
              <a:t>Diamond sales go up about when courts start abandoning the action</a:t>
            </a:r>
          </a:p>
          <a:p>
            <a:pPr lvl="1"/>
            <a:r>
              <a:rPr lang="en-US" dirty="0" smtClean="0"/>
              <a:t>Sales fall </a:t>
            </a:r>
            <a:r>
              <a:rPr lang="en-US" dirty="0" smtClean="0"/>
              <a:t>much later, presumably because virginity is no long considered important</a:t>
            </a:r>
          </a:p>
        </p:txBody>
      </p:sp>
    </p:spTree>
    <p:extLst>
      <p:ext uri="{BB962C8B-B14F-4D97-AF65-F5344CB8AC3E}">
        <p14:creationId xmlns:p14="http://schemas.microsoft.com/office/powerpoint/2010/main" val="175013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622569"/>
          </a:xfrm>
        </p:spPr>
        <p:txBody>
          <a:bodyPr>
            <a:normAutofit fontScale="90000"/>
          </a:bodyPr>
          <a:lstStyle/>
          <a:p>
            <a:pPr algn="ctr"/>
            <a:r>
              <a:rPr lang="en-US" dirty="0" smtClean="0"/>
              <a:t>Seduction Law: Old and Older</a:t>
            </a:r>
            <a:endParaRPr lang="en-US" dirty="0"/>
          </a:p>
        </p:txBody>
      </p:sp>
      <p:sp>
        <p:nvSpPr>
          <p:cNvPr id="3" name="Content Placeholder 2"/>
          <p:cNvSpPr>
            <a:spLocks noGrp="1"/>
          </p:cNvSpPr>
          <p:nvPr>
            <p:ph idx="1"/>
          </p:nvPr>
        </p:nvSpPr>
        <p:spPr>
          <a:xfrm>
            <a:off x="583660" y="719846"/>
            <a:ext cx="10770140" cy="6138153"/>
          </a:xfrm>
        </p:spPr>
        <p:txBody>
          <a:bodyPr>
            <a:normAutofit lnSpcReduction="10000"/>
          </a:bodyPr>
          <a:lstStyle/>
          <a:p>
            <a:r>
              <a:rPr lang="en-US" dirty="0" smtClean="0"/>
              <a:t>Fathers want to control who their daughters’ marry</a:t>
            </a:r>
          </a:p>
          <a:p>
            <a:pPr lvl="1"/>
            <a:r>
              <a:rPr lang="en-US" dirty="0" smtClean="0"/>
              <a:t>In Anglo-American common law, one way of doing it</a:t>
            </a:r>
          </a:p>
          <a:p>
            <a:pPr lvl="1"/>
            <a:r>
              <a:rPr lang="en-US" dirty="0" smtClean="0"/>
              <a:t>Was an action against a seducer by the father</a:t>
            </a:r>
          </a:p>
          <a:p>
            <a:pPr lvl="1"/>
            <a:r>
              <a:rPr lang="en-US" dirty="0" smtClean="0"/>
              <a:t>On the grounds that he was deprived of the services of a servant</a:t>
            </a:r>
          </a:p>
          <a:p>
            <a:pPr lvl="1"/>
            <a:r>
              <a:rPr lang="en-US" dirty="0" smtClean="0"/>
              <a:t>Conventional explanation of why he had to do it that way:</a:t>
            </a:r>
          </a:p>
          <a:p>
            <a:pPr lvl="2"/>
            <a:r>
              <a:rPr lang="en-US" dirty="0" smtClean="0"/>
              <a:t>The daughter couldn’t sue for damages, because fornication was illegal</a:t>
            </a:r>
          </a:p>
          <a:p>
            <a:pPr lvl="2"/>
            <a:r>
              <a:rPr lang="en-US" dirty="0" smtClean="0"/>
              <a:t>Hence she was a participant in the crime. ”Unclean hands”</a:t>
            </a:r>
          </a:p>
          <a:p>
            <a:pPr lvl="1"/>
            <a:r>
              <a:rPr lang="en-US" dirty="0" smtClean="0"/>
              <a:t>My explanation: Seduction often means evasion of parental control</a:t>
            </a:r>
          </a:p>
          <a:p>
            <a:pPr lvl="2"/>
            <a:r>
              <a:rPr lang="en-US" dirty="0" smtClean="0"/>
              <a:t>He wants me to marry John, I want to marry Bill</a:t>
            </a:r>
          </a:p>
          <a:p>
            <a:pPr lvl="2"/>
            <a:r>
              <a:rPr lang="en-US" dirty="0" smtClean="0"/>
              <a:t>If Bill gets me pregnant my father will have to let us get married</a:t>
            </a:r>
          </a:p>
          <a:p>
            <a:pPr lvl="2"/>
            <a:r>
              <a:rPr lang="en-US" dirty="0" smtClean="0"/>
              <a:t>A tactic that is explicit at one point in Casanova’s memoirs</a:t>
            </a:r>
          </a:p>
          <a:p>
            <a:pPr lvl="2"/>
            <a:r>
              <a:rPr lang="en-US" dirty="0" smtClean="0"/>
              <a:t>So the father wants a legal action he can control, not one his daughter can control</a:t>
            </a:r>
          </a:p>
          <a:p>
            <a:r>
              <a:rPr lang="en-US" dirty="0" smtClean="0"/>
              <a:t>The same issue shows up in traditional Jewish law</a:t>
            </a:r>
          </a:p>
          <a:p>
            <a:pPr lvl="1"/>
            <a:r>
              <a:rPr lang="en-US" dirty="0" smtClean="0"/>
              <a:t>Under religious law, a woman was adult and could choose her husband at 12 ½ </a:t>
            </a:r>
          </a:p>
          <a:p>
            <a:pPr lvl="1"/>
            <a:r>
              <a:rPr lang="en-US" dirty="0" smtClean="0"/>
              <a:t>Communal authorities tried to find ways of adding additional requirements</a:t>
            </a:r>
          </a:p>
          <a:p>
            <a:pPr lvl="1"/>
            <a:r>
              <a:rPr lang="en-US" dirty="0" smtClean="0"/>
              <a:t>Getting around the religious law rules in various ways</a:t>
            </a:r>
          </a:p>
          <a:p>
            <a:pPr lvl="1"/>
            <a:r>
              <a:rPr lang="en-US" dirty="0" smtClean="0"/>
              <a:t>Pretty clearly for the same reason</a:t>
            </a:r>
            <a:endParaRPr lang="en-US" dirty="0"/>
          </a:p>
        </p:txBody>
      </p:sp>
    </p:spTree>
    <p:extLst>
      <p:ext uri="{BB962C8B-B14F-4D97-AF65-F5344CB8AC3E}">
        <p14:creationId xmlns:p14="http://schemas.microsoft.com/office/powerpoint/2010/main" val="102774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3">
                                            <p:txEl>
                                              <p:pRg st="10" end="10"/>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3" end="13"/>
                                            </p:txEl>
                                          </p:spTgt>
                                        </p:tgtEl>
                                        <p:attrNameLst>
                                          <p:attrName>style.visibility</p:attrName>
                                        </p:attrNameLst>
                                      </p:cBhvr>
                                      <p:to>
                                        <p:strVal val="visible"/>
                                      </p:to>
                                    </p:set>
                                  </p:childTnLst>
                                </p:cTn>
                              </p:par>
                              <p:par>
                                <p:cTn id="39" presetID="1" presetClass="entr" presetSubtype="0" fill="hold" nodeType="withEffect">
                                  <p:stCondLst>
                                    <p:cond delay="0"/>
                                  </p:stCondLst>
                                  <p:childTnLst>
                                    <p:set>
                                      <p:cBhvr>
                                        <p:cTn id="40" dur="1" fill="hold">
                                          <p:stCondLst>
                                            <p:cond delay="0"/>
                                          </p:stCondLst>
                                        </p:cTn>
                                        <p:tgtEl>
                                          <p:spTgt spid="3">
                                            <p:txEl>
                                              <p:pRg st="14" end="14"/>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5" end="15"/>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5204" y="0"/>
            <a:ext cx="10515600" cy="719847"/>
          </a:xfrm>
        </p:spPr>
        <p:txBody>
          <a:bodyPr/>
          <a:lstStyle/>
          <a:p>
            <a:pPr algn="ctr"/>
            <a:r>
              <a:rPr lang="en-US" dirty="0" smtClean="0"/>
              <a:t>The Adoption Market</a:t>
            </a:r>
            <a:endParaRPr lang="en-US" dirty="0"/>
          </a:p>
        </p:txBody>
      </p:sp>
      <p:sp>
        <p:nvSpPr>
          <p:cNvPr id="3" name="Content Placeholder 2"/>
          <p:cNvSpPr>
            <a:spLocks noGrp="1"/>
          </p:cNvSpPr>
          <p:nvPr>
            <p:ph idx="1"/>
          </p:nvPr>
        </p:nvSpPr>
        <p:spPr>
          <a:xfrm>
            <a:off x="301558" y="924130"/>
            <a:ext cx="11293813" cy="5924143"/>
          </a:xfrm>
        </p:spPr>
        <p:txBody>
          <a:bodyPr>
            <a:normAutofit lnSpcReduction="10000"/>
          </a:bodyPr>
          <a:lstStyle/>
          <a:p>
            <a:r>
              <a:rPr lang="en-US" dirty="0" smtClean="0"/>
              <a:t>It’s an odd market–supply and demand are routinely out of synch</a:t>
            </a:r>
          </a:p>
          <a:p>
            <a:r>
              <a:rPr lang="en-US" dirty="0" smtClean="0"/>
              <a:t>As one would expect in a market with price control</a:t>
            </a:r>
          </a:p>
          <a:p>
            <a:pPr lvl="1"/>
            <a:r>
              <a:rPr lang="en-US" dirty="0" smtClean="0"/>
              <a:t>It is illegal to pay the natural mother for her permission to adopt her baby</a:t>
            </a:r>
          </a:p>
          <a:p>
            <a:pPr lvl="1"/>
            <a:r>
              <a:rPr lang="en-US" dirty="0" smtClean="0"/>
              <a:t>Although there are ways of partly evading that constraint</a:t>
            </a:r>
          </a:p>
          <a:p>
            <a:pPr lvl="1"/>
            <a:r>
              <a:rPr lang="en-US" dirty="0" smtClean="0"/>
              <a:t>Mostly by paying the lawyer who arranges the adoption</a:t>
            </a:r>
          </a:p>
          <a:p>
            <a:r>
              <a:rPr lang="en-US" dirty="0" smtClean="0"/>
              <a:t>Adoption agencies claim to instead make the choice in the baby’s interest</a:t>
            </a:r>
          </a:p>
          <a:p>
            <a:pPr lvl="1"/>
            <a:r>
              <a:rPr lang="en-US" dirty="0" smtClean="0"/>
              <a:t>What are their incentives, compared to those of natural and adoptive parents?</a:t>
            </a:r>
          </a:p>
          <a:p>
            <a:pPr lvl="1"/>
            <a:r>
              <a:rPr lang="en-US" dirty="0" smtClean="0"/>
              <a:t>Do their actual requirements support that claim?</a:t>
            </a:r>
          </a:p>
          <a:p>
            <a:r>
              <a:rPr lang="en-US" dirty="0" smtClean="0"/>
              <a:t>Richard Posner will never be on the Supreme Court</a:t>
            </a:r>
          </a:p>
          <a:p>
            <a:pPr lvl="1"/>
            <a:r>
              <a:rPr lang="en-US" dirty="0" smtClean="0"/>
              <a:t>Despite being senior judge of the 7</a:t>
            </a:r>
            <a:r>
              <a:rPr lang="en-US" baseline="30000" dirty="0" smtClean="0"/>
              <a:t>th</a:t>
            </a:r>
            <a:r>
              <a:rPr lang="en-US" dirty="0" smtClean="0"/>
              <a:t> Circuit</a:t>
            </a:r>
          </a:p>
          <a:p>
            <a:pPr lvl="1"/>
            <a:r>
              <a:rPr lang="en-US" dirty="0" smtClean="0"/>
              <a:t>And one of the most distinguished living legal scholars</a:t>
            </a:r>
          </a:p>
          <a:p>
            <a:pPr lvl="1"/>
            <a:r>
              <a:rPr lang="en-US" dirty="0" smtClean="0"/>
              <a:t>Because he came out in favor of “selling babies.”</a:t>
            </a:r>
          </a:p>
          <a:p>
            <a:r>
              <a:rPr lang="en-US" dirty="0" smtClean="0"/>
              <a:t>My only first hand experience is with adopting (or not) kittens</a:t>
            </a:r>
          </a:p>
          <a:p>
            <a:pPr lvl="1"/>
            <a:r>
              <a:rPr lang="en-US" dirty="0" smtClean="0"/>
              <a:t>Which raises the same issues</a:t>
            </a:r>
          </a:p>
          <a:p>
            <a:pPr lvl="1"/>
            <a:r>
              <a:rPr lang="en-US" dirty="0" smtClean="0"/>
              <a:t>On a smaller scale</a:t>
            </a:r>
          </a:p>
          <a:p>
            <a:endParaRPr lang="en-US" dirty="0"/>
          </a:p>
        </p:txBody>
      </p:sp>
    </p:spTree>
    <p:extLst>
      <p:ext uri="{BB962C8B-B14F-4D97-AF65-F5344CB8AC3E}">
        <p14:creationId xmlns:p14="http://schemas.microsoft.com/office/powerpoint/2010/main" val="6840367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nodeType="clickEffect">
                                  <p:stCondLst>
                                    <p:cond delay="0"/>
                                  </p:stCondLst>
                                  <p:childTnLst>
                                    <p:set>
                                      <p:cBhvr>
                                        <p:cTn id="4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1167318"/>
          </a:xfrm>
        </p:spPr>
        <p:txBody>
          <a:bodyPr/>
          <a:lstStyle/>
          <a:p>
            <a:pPr algn="ctr"/>
            <a:r>
              <a:rPr lang="en-US" dirty="0" smtClean="0"/>
              <a:t>Contract Enforcement </a:t>
            </a:r>
            <a:r>
              <a:rPr lang="en-US" smtClean="0"/>
              <a:t>in Cyberspace</a:t>
            </a:r>
            <a:endParaRPr lang="en-US"/>
          </a:p>
        </p:txBody>
      </p:sp>
      <p:sp>
        <p:nvSpPr>
          <p:cNvPr id="3" name="Content Placeholder 2"/>
          <p:cNvSpPr>
            <a:spLocks noGrp="1"/>
          </p:cNvSpPr>
          <p:nvPr>
            <p:ph idx="1"/>
          </p:nvPr>
        </p:nvSpPr>
        <p:spPr>
          <a:xfrm>
            <a:off x="760379" y="1313234"/>
            <a:ext cx="10515600" cy="4883285"/>
          </a:xfrm>
        </p:spPr>
        <p:txBody>
          <a:bodyPr>
            <a:normAutofit/>
          </a:bodyPr>
          <a:lstStyle/>
          <a:p>
            <a:r>
              <a:rPr lang="en-US" dirty="0" smtClean="0"/>
              <a:t>Public key </a:t>
            </a:r>
            <a:r>
              <a:rPr lang="en-US" dirty="0" smtClean="0"/>
              <a:t>encryption: Questions?</a:t>
            </a:r>
            <a:endParaRPr lang="en-US" dirty="0" smtClean="0"/>
          </a:p>
          <a:p>
            <a:r>
              <a:rPr lang="en-US" dirty="0" smtClean="0"/>
              <a:t>We agree on a contract and an arbitrator</a:t>
            </a:r>
          </a:p>
          <a:p>
            <a:pPr lvl="1"/>
            <a:r>
              <a:rPr lang="en-US" dirty="0" smtClean="0"/>
              <a:t>Both of us digitally sign the contract</a:t>
            </a:r>
          </a:p>
          <a:p>
            <a:pPr lvl="1"/>
            <a:r>
              <a:rPr lang="en-US" dirty="0" smtClean="0"/>
              <a:t>And it includes the public key of the arbitrator</a:t>
            </a:r>
          </a:p>
          <a:p>
            <a:r>
              <a:rPr lang="en-US" dirty="0" smtClean="0"/>
              <a:t>I break the contract, you appeal to the arbitrator, he rules against me</a:t>
            </a:r>
          </a:p>
          <a:p>
            <a:pPr lvl="1"/>
            <a:r>
              <a:rPr lang="en-US" dirty="0" smtClean="0"/>
              <a:t>He writes up his decision, signs it using his private key</a:t>
            </a:r>
          </a:p>
          <a:p>
            <a:pPr lvl="1"/>
            <a:r>
              <a:rPr lang="en-US" dirty="0" smtClean="0"/>
              <a:t>Anyone can prove, by checking the signatures</a:t>
            </a:r>
          </a:p>
          <a:p>
            <a:pPr lvl="2"/>
            <a:r>
              <a:rPr lang="en-US" dirty="0"/>
              <a:t>T</a:t>
            </a:r>
            <a:r>
              <a:rPr lang="en-US" dirty="0" smtClean="0"/>
              <a:t>hat the arbitrator I agreed on in advance ruled against me</a:t>
            </a:r>
          </a:p>
          <a:p>
            <a:pPr lvl="2"/>
            <a:r>
              <a:rPr lang="en-US" dirty="0" smtClean="0"/>
              <a:t>Thus reducing the information cost to third parties to near zero</a:t>
            </a:r>
            <a:endParaRPr lang="en-US" dirty="0"/>
          </a:p>
        </p:txBody>
      </p:sp>
    </p:spTree>
    <p:extLst>
      <p:ext uri="{BB962C8B-B14F-4D97-AF65-F5344CB8AC3E}">
        <p14:creationId xmlns:p14="http://schemas.microsoft.com/office/powerpoint/2010/main" val="5834866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851770"/>
          </a:xfrm>
        </p:spPr>
        <p:txBody>
          <a:bodyPr/>
          <a:lstStyle/>
          <a:p>
            <a:pPr algn="ctr"/>
            <a:r>
              <a:rPr lang="en-US" smtClean="0"/>
              <a:t>The Commodification Argument</a:t>
            </a:r>
            <a:endParaRPr lang="en-US"/>
          </a:p>
        </p:txBody>
      </p:sp>
      <p:sp>
        <p:nvSpPr>
          <p:cNvPr id="3" name="Content Placeholder 2"/>
          <p:cNvSpPr>
            <a:spLocks noGrp="1"/>
          </p:cNvSpPr>
          <p:nvPr>
            <p:ph idx="1"/>
          </p:nvPr>
        </p:nvSpPr>
        <p:spPr>
          <a:xfrm>
            <a:off x="457200" y="851771"/>
            <a:ext cx="11417474" cy="6006229"/>
          </a:xfrm>
        </p:spPr>
        <p:txBody>
          <a:bodyPr>
            <a:normAutofit lnSpcReduction="10000"/>
          </a:bodyPr>
          <a:lstStyle/>
          <a:p>
            <a:r>
              <a:rPr lang="en-US" dirty="0" smtClean="0"/>
              <a:t>From Margaret </a:t>
            </a:r>
            <a:r>
              <a:rPr lang="en-US" dirty="0" err="1" smtClean="0"/>
              <a:t>Radin</a:t>
            </a:r>
            <a:r>
              <a:rPr lang="en-US" dirty="0" smtClean="0"/>
              <a:t>, Stanford Law</a:t>
            </a:r>
          </a:p>
          <a:p>
            <a:pPr lvl="1"/>
            <a:r>
              <a:rPr lang="en-US" dirty="0" smtClean="0"/>
              <a:t>It is wrong to treat things as commodities that shouldn’t be</a:t>
            </a:r>
          </a:p>
          <a:p>
            <a:pPr lvl="1"/>
            <a:r>
              <a:rPr lang="en-US" dirty="0" smtClean="0"/>
              <a:t>If you pay for permission to adopt, you are treating children as commodities</a:t>
            </a:r>
          </a:p>
          <a:p>
            <a:pPr lvl="1"/>
            <a:r>
              <a:rPr lang="en-US" dirty="0" smtClean="0"/>
              <a:t>If you pay a prostitute, you are treating sex as a commodity</a:t>
            </a:r>
          </a:p>
          <a:p>
            <a:pPr lvl="1"/>
            <a:r>
              <a:rPr lang="en-US" dirty="0" smtClean="0"/>
              <a:t>The problem isn’t the transaction itself but the message it </a:t>
            </a:r>
            <a:r>
              <a:rPr lang="en-US" dirty="0" smtClean="0"/>
              <a:t>sends</a:t>
            </a:r>
          </a:p>
          <a:p>
            <a:pPr lvl="1"/>
            <a:r>
              <a:rPr lang="en-US" dirty="0" smtClean="0"/>
              <a:t>Which affects how people see the world, making the world worse</a:t>
            </a:r>
            <a:endParaRPr lang="en-US" dirty="0" smtClean="0"/>
          </a:p>
          <a:p>
            <a:pPr lvl="1"/>
            <a:r>
              <a:rPr lang="en-US" dirty="0" smtClean="0"/>
              <a:t>So perhaps the transactions should be illegal</a:t>
            </a:r>
          </a:p>
          <a:p>
            <a:r>
              <a:rPr lang="en-US" dirty="0" smtClean="0"/>
              <a:t>This looks like the opposite of the logic re flag burning</a:t>
            </a:r>
          </a:p>
          <a:p>
            <a:pPr lvl="1"/>
            <a:r>
              <a:rPr lang="en-US" dirty="0" smtClean="0"/>
              <a:t>Governments can make lots of laws about burning things under minimal scrutiny</a:t>
            </a:r>
          </a:p>
          <a:p>
            <a:pPr lvl="1"/>
            <a:r>
              <a:rPr lang="en-US" dirty="0" smtClean="0"/>
              <a:t>But burning a flag is both a fire and a message</a:t>
            </a:r>
          </a:p>
          <a:p>
            <a:pPr lvl="1"/>
            <a:r>
              <a:rPr lang="en-US" dirty="0" smtClean="0"/>
              <a:t>And the government can’t punish messages</a:t>
            </a:r>
          </a:p>
          <a:p>
            <a:r>
              <a:rPr lang="en-US" dirty="0" smtClean="0"/>
              <a:t>But </a:t>
            </a:r>
            <a:r>
              <a:rPr lang="en-US" dirty="0" err="1" smtClean="0"/>
              <a:t>Radin</a:t>
            </a:r>
            <a:r>
              <a:rPr lang="en-US" dirty="0" smtClean="0"/>
              <a:t> is arguing for punishing things because they are messages</a:t>
            </a:r>
          </a:p>
          <a:p>
            <a:pPr lvl="1"/>
            <a:r>
              <a:rPr lang="en-US" dirty="0" smtClean="0"/>
              <a:t>This is the old social conservative argument against bad </a:t>
            </a:r>
            <a:r>
              <a:rPr lang="en-US" dirty="0" smtClean="0"/>
              <a:t>social effects </a:t>
            </a:r>
            <a:r>
              <a:rPr lang="en-US" dirty="0" smtClean="0"/>
              <a:t>of behavior</a:t>
            </a:r>
          </a:p>
          <a:p>
            <a:pPr lvl="1"/>
            <a:r>
              <a:rPr lang="en-US" dirty="0"/>
              <a:t>Being made by a modern left wing academic</a:t>
            </a:r>
          </a:p>
          <a:p>
            <a:pPr lvl="1"/>
            <a:r>
              <a:rPr lang="en-US" dirty="0" smtClean="0"/>
              <a:t>In </a:t>
            </a:r>
            <a:r>
              <a:rPr lang="en-US" dirty="0" smtClean="0"/>
              <a:t>the limit, it implies that there are none of </a:t>
            </a:r>
            <a:r>
              <a:rPr lang="en-US" dirty="0" smtClean="0"/>
              <a:t>what Mill called “self-regarding actions”</a:t>
            </a:r>
            <a:endParaRPr lang="en-US" dirty="0" smtClean="0"/>
          </a:p>
        </p:txBody>
      </p:sp>
    </p:spTree>
    <p:extLst>
      <p:ext uri="{BB962C8B-B14F-4D97-AF65-F5344CB8AC3E}">
        <p14:creationId xmlns:p14="http://schemas.microsoft.com/office/powerpoint/2010/main" val="14711887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par>
                                <p:cTn id="33" presetID="1" presetClass="entr" presetSubtype="0" fill="hold" nodeType="withEffect">
                                  <p:stCondLst>
                                    <p:cond delay="0"/>
                                  </p:stCondLst>
                                  <p:childTnLst>
                                    <p:set>
                                      <p:cBhvr>
                                        <p:cTn id="34" dur="1" fill="hold">
                                          <p:stCondLst>
                                            <p:cond delay="0"/>
                                          </p:stCondLst>
                                        </p:cTn>
                                        <p:tgtEl>
                                          <p:spTgt spid="3">
                                            <p:txEl>
                                              <p:pRg st="9" end="9"/>
                                            </p:txEl>
                                          </p:spTgt>
                                        </p:tgtEl>
                                        <p:attrNameLst>
                                          <p:attrName>style.visibility</p:attrName>
                                        </p:attrNameLst>
                                      </p:cBhvr>
                                      <p:to>
                                        <p:strVal val="visible"/>
                                      </p:to>
                                    </p:set>
                                  </p:childTnLst>
                                </p:cTn>
                              </p:par>
                              <p:par>
                                <p:cTn id="35" presetID="1" presetClass="entr" presetSubtype="0" fill="hold" nodeType="with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3">
                                            <p:txEl>
                                              <p:pRg st="11" end="11"/>
                                            </p:txEl>
                                          </p:spTgt>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par>
                                <p:cTn id="43" presetID="1" presetClass="entr" presetSubtype="0" fill="hold" nodeType="withEffect">
                                  <p:stCondLst>
                                    <p:cond delay="0"/>
                                  </p:stCondLst>
                                  <p:childTnLst>
                                    <p:set>
                                      <p:cBhvr>
                                        <p:cTn id="44" dur="1" fill="hold">
                                          <p:stCondLst>
                                            <p:cond delay="0"/>
                                          </p:stCondLst>
                                        </p:cTn>
                                        <p:tgtEl>
                                          <p:spTgt spid="3">
                                            <p:txEl>
                                              <p:pRg st="13" end="13"/>
                                            </p:txEl>
                                          </p:spTgt>
                                        </p:tgtEl>
                                        <p:attrNameLst>
                                          <p:attrName>style.visibility</p:attrName>
                                        </p:attrNameLst>
                                      </p:cBhvr>
                                      <p:to>
                                        <p:strVal val="visible"/>
                                      </p:to>
                                    </p:set>
                                  </p:childTnLst>
                                </p:cTn>
                              </p:par>
                              <p:par>
                                <p:cTn id="45" presetID="1" presetClass="entr" presetSubtype="0" fill="hold" nodeType="withEffect">
                                  <p:stCondLst>
                                    <p:cond delay="0"/>
                                  </p:stCondLst>
                                  <p:childTnLst>
                                    <p:set>
                                      <p:cBhvr>
                                        <p:cTn id="46"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
            <a:ext cx="10515600" cy="964504"/>
          </a:xfrm>
        </p:spPr>
        <p:txBody>
          <a:bodyPr/>
          <a:lstStyle/>
          <a:p>
            <a:pPr algn="ctr"/>
            <a:r>
              <a:rPr lang="en-US" dirty="0" smtClean="0"/>
              <a:t>Are Babies a Good Thing?</a:t>
            </a:r>
            <a:endParaRPr lang="en-US" dirty="0"/>
          </a:p>
        </p:txBody>
      </p:sp>
      <p:sp>
        <p:nvSpPr>
          <p:cNvPr id="3" name="Content Placeholder 2"/>
          <p:cNvSpPr>
            <a:spLocks noGrp="1"/>
          </p:cNvSpPr>
          <p:nvPr>
            <p:ph idx="1"/>
          </p:nvPr>
        </p:nvSpPr>
        <p:spPr>
          <a:xfrm>
            <a:off x="838200" y="739036"/>
            <a:ext cx="10515600" cy="6118963"/>
          </a:xfrm>
        </p:spPr>
        <p:txBody>
          <a:bodyPr>
            <a:normAutofit fontScale="92500" lnSpcReduction="10000"/>
          </a:bodyPr>
          <a:lstStyle/>
          <a:p>
            <a:r>
              <a:rPr lang="en-US" dirty="0" smtClean="0"/>
              <a:t>A lot of people argue they are not, that there are too many people</a:t>
            </a:r>
          </a:p>
          <a:p>
            <a:pPr lvl="1"/>
            <a:r>
              <a:rPr lang="en-US" dirty="0" smtClean="0"/>
              <a:t>From the economist’s standpoint, this is a claim about externalities</a:t>
            </a:r>
          </a:p>
          <a:p>
            <a:pPr lvl="1"/>
            <a:r>
              <a:rPr lang="en-US" dirty="0" smtClean="0"/>
              <a:t>When I produce and rear a child, do I impose net costs on others?</a:t>
            </a:r>
          </a:p>
          <a:p>
            <a:r>
              <a:rPr lang="en-US" dirty="0" smtClean="0"/>
              <a:t>Try to list them</a:t>
            </a:r>
          </a:p>
          <a:p>
            <a:pPr lvl="1"/>
            <a:r>
              <a:rPr lang="en-US" dirty="0" smtClean="0"/>
              <a:t>The child needs food, clothing, shelter—more people means less for each</a:t>
            </a:r>
          </a:p>
          <a:p>
            <a:pPr lvl="2"/>
            <a:r>
              <a:rPr lang="en-US" dirty="0" smtClean="0"/>
              <a:t>True of unproduced </a:t>
            </a:r>
            <a:r>
              <a:rPr lang="en-US" dirty="0" smtClean="0"/>
              <a:t>resources such as land, </a:t>
            </a:r>
            <a:r>
              <a:rPr lang="en-US" dirty="0" smtClean="0"/>
              <a:t>but </a:t>
            </a:r>
            <a:r>
              <a:rPr lang="mr-IN" dirty="0" smtClean="0"/>
              <a:t>…</a:t>
            </a:r>
            <a:endParaRPr lang="en-US" dirty="0" smtClean="0"/>
          </a:p>
          <a:p>
            <a:pPr lvl="2"/>
            <a:r>
              <a:rPr lang="en-US" dirty="0" smtClean="0"/>
              <a:t>That’s not a cost external to the family</a:t>
            </a:r>
          </a:p>
          <a:p>
            <a:pPr lvl="2"/>
            <a:r>
              <a:rPr lang="en-US" dirty="0" smtClean="0"/>
              <a:t>Since children don’t arrive with a deed to a per capita share of resources</a:t>
            </a:r>
          </a:p>
          <a:p>
            <a:pPr lvl="2"/>
            <a:r>
              <a:rPr lang="en-US" dirty="0" smtClean="0"/>
              <a:t>What they use, </a:t>
            </a:r>
            <a:r>
              <a:rPr lang="en-US" dirty="0" smtClean="0"/>
              <a:t>they or their parents </a:t>
            </a:r>
            <a:r>
              <a:rPr lang="en-US" dirty="0" smtClean="0"/>
              <a:t>have to buy</a:t>
            </a:r>
          </a:p>
          <a:p>
            <a:pPr lvl="1"/>
            <a:r>
              <a:rPr lang="en-US" dirty="0" smtClean="0"/>
              <a:t>The child will go to public school, at some cost to the taxpayers</a:t>
            </a:r>
          </a:p>
          <a:p>
            <a:pPr lvl="2"/>
            <a:r>
              <a:rPr lang="en-US" dirty="0" smtClean="0"/>
              <a:t>But he will then grow up and pay taxes to the public schools</a:t>
            </a:r>
          </a:p>
          <a:p>
            <a:pPr lvl="2"/>
            <a:r>
              <a:rPr lang="en-US" dirty="0" smtClean="0"/>
              <a:t>Roughly the two effects cancel</a:t>
            </a:r>
          </a:p>
          <a:p>
            <a:pPr lvl="1"/>
            <a:r>
              <a:rPr lang="en-US" dirty="0" smtClean="0"/>
              <a:t>The child may produce pollution, commit crimes, </a:t>
            </a:r>
            <a:r>
              <a:rPr lang="en-US" dirty="0" smtClean="0"/>
              <a:t>go on welfare–negative effects</a:t>
            </a:r>
            <a:endParaRPr lang="en-US" dirty="0" smtClean="0"/>
          </a:p>
          <a:p>
            <a:pPr lvl="1"/>
            <a:r>
              <a:rPr lang="en-US" dirty="0" smtClean="0"/>
              <a:t>He may invent the cure for cancer, write a great novel, </a:t>
            </a:r>
            <a:r>
              <a:rPr lang="en-US" dirty="0" smtClean="0"/>
              <a:t>positive effects</a:t>
            </a:r>
            <a:endParaRPr lang="en-US" dirty="0" smtClean="0"/>
          </a:p>
          <a:p>
            <a:pPr lvl="1"/>
            <a:r>
              <a:rPr lang="en-US" dirty="0" smtClean="0"/>
              <a:t>More </a:t>
            </a:r>
            <a:r>
              <a:rPr lang="en-US" dirty="0" smtClean="0"/>
              <a:t>people mean more </a:t>
            </a:r>
            <a:r>
              <a:rPr lang="en-US" dirty="0" smtClean="0"/>
              <a:t>people to share the burden of taxes</a:t>
            </a:r>
            <a:endParaRPr lang="en-US" dirty="0" smtClean="0"/>
          </a:p>
          <a:p>
            <a:pPr lvl="2"/>
            <a:r>
              <a:rPr lang="en-US" dirty="0" smtClean="0"/>
              <a:t>To pay for other people on welfare, help pay the national debt</a:t>
            </a:r>
          </a:p>
          <a:p>
            <a:pPr lvl="2"/>
            <a:r>
              <a:rPr lang="en-US" dirty="0" smtClean="0"/>
              <a:t>More money </a:t>
            </a:r>
            <a:r>
              <a:rPr lang="en-US" dirty="0" smtClean="0"/>
              <a:t>for defense, perhaps another soldier, but </a:t>
            </a:r>
            <a:r>
              <a:rPr lang="mr-IN" dirty="0" smtClean="0"/>
              <a:t>…</a:t>
            </a:r>
            <a:endParaRPr lang="en-US" dirty="0" smtClean="0"/>
          </a:p>
          <a:p>
            <a:pPr lvl="2"/>
            <a:r>
              <a:rPr lang="en-US" dirty="0" smtClean="0"/>
              <a:t>One might argue that the bigger and richer a society, the more defense it needs</a:t>
            </a:r>
            <a:endParaRPr lang="en-US" dirty="0"/>
          </a:p>
        </p:txBody>
      </p:sp>
    </p:spTree>
    <p:extLst>
      <p:ext uri="{BB962C8B-B14F-4D97-AF65-F5344CB8AC3E}">
        <p14:creationId xmlns:p14="http://schemas.microsoft.com/office/powerpoint/2010/main" val="1953498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nodeType="clickEffect">
                                  <p:stCondLst>
                                    <p:cond delay="0"/>
                                  </p:stCondLst>
                                  <p:childTnLst>
                                    <p:set>
                                      <p:cBhvr>
                                        <p:cTn id="46"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3">
                                            <p:txEl>
                                              <p:pRg st="14" end="14"/>
                                            </p:txEl>
                                          </p:spTgt>
                                        </p:tgtEl>
                                        <p:attrNameLst>
                                          <p:attrName>style.visibility</p:attrName>
                                        </p:attrNameLst>
                                      </p:cBhvr>
                                      <p:to>
                                        <p:strVal val="visible"/>
                                      </p:to>
                                    </p:set>
                                  </p:childTnLst>
                                </p:cTn>
                              </p:par>
                              <p:par>
                                <p:cTn id="51" presetID="1" presetClass="entr" presetSubtype="0" fill="hold" nodeType="withEffect">
                                  <p:stCondLst>
                                    <p:cond delay="0"/>
                                  </p:stCondLst>
                                  <p:childTnLst>
                                    <p:set>
                                      <p:cBhvr>
                                        <p:cTn id="52" dur="1" fill="hold">
                                          <p:stCondLst>
                                            <p:cond delay="0"/>
                                          </p:stCondLst>
                                        </p:cTn>
                                        <p:tgtEl>
                                          <p:spTgt spid="3">
                                            <p:txEl>
                                              <p:pRg st="15" end="15"/>
                                            </p:txEl>
                                          </p:spTgt>
                                        </p:tgtEl>
                                        <p:attrNameLst>
                                          <p:attrName>style.visibility</p:attrName>
                                        </p:attrNameLst>
                                      </p:cBhvr>
                                      <p:to>
                                        <p:strVal val="visible"/>
                                      </p:to>
                                    </p:set>
                                  </p:childTnLst>
                                </p:cTn>
                              </p:par>
                              <p:par>
                                <p:cTn id="53" presetID="1" presetClass="entr" presetSubtype="0" fill="hold" nodeType="withEffect">
                                  <p:stCondLst>
                                    <p:cond delay="0"/>
                                  </p:stCondLst>
                                  <p:childTnLst>
                                    <p:set>
                                      <p:cBhvr>
                                        <p:cTn id="54" dur="1" fill="hold">
                                          <p:stCondLst>
                                            <p:cond delay="0"/>
                                          </p:stCondLst>
                                        </p:cTn>
                                        <p:tgtEl>
                                          <p:spTgt spid="3">
                                            <p:txEl>
                                              <p:pRg st="16" end="16"/>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3">
                                            <p:txEl>
                                              <p:pRg st="17" end="1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stretch>
            <a:fillRect/>
          </a:stretch>
        </p:blipFill>
        <p:spPr>
          <a:xfrm>
            <a:off x="1546533" y="311285"/>
            <a:ext cx="7231881" cy="5865678"/>
          </a:xfrm>
          <a:prstGeom prst="rect">
            <a:avLst/>
          </a:prstGeom>
        </p:spPr>
      </p:pic>
    </p:spTree>
    <p:extLst>
      <p:ext uri="{BB962C8B-B14F-4D97-AF65-F5344CB8AC3E}">
        <p14:creationId xmlns:p14="http://schemas.microsoft.com/office/powerpoint/2010/main" val="19124085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Imperial Chinese Solution</a:t>
            </a:r>
            <a:endParaRPr lang="en-US" dirty="0"/>
          </a:p>
        </p:txBody>
      </p:sp>
      <p:sp>
        <p:nvSpPr>
          <p:cNvPr id="3" name="Content Placeholder 2"/>
          <p:cNvSpPr>
            <a:spLocks noGrp="1"/>
          </p:cNvSpPr>
          <p:nvPr>
            <p:ph idx="1"/>
          </p:nvPr>
        </p:nvSpPr>
        <p:spPr/>
        <p:txBody>
          <a:bodyPr/>
          <a:lstStyle/>
          <a:p>
            <a:r>
              <a:rPr lang="en-US" dirty="0" smtClean="0"/>
              <a:t>Design contracts to minimize the cost to third parties of knowing who broke them</a:t>
            </a:r>
          </a:p>
          <a:p>
            <a:pPr lvl="1"/>
            <a:r>
              <a:rPr lang="en-US" dirty="0" smtClean="0"/>
              <a:t>Ownership goes with possession</a:t>
            </a:r>
          </a:p>
          <a:p>
            <a:pPr lvl="1"/>
            <a:r>
              <a:rPr lang="en-US" dirty="0" smtClean="0"/>
              <a:t>Caveat emptor—I am responsible for checking goods when I buy them</a:t>
            </a:r>
          </a:p>
          <a:p>
            <a:pPr lvl="1"/>
            <a:r>
              <a:rPr lang="en-US" dirty="0" smtClean="0"/>
              <a:t>Chop: A seal. The low tech version of a digital signature</a:t>
            </a:r>
          </a:p>
          <a:p>
            <a:r>
              <a:rPr lang="en-US" dirty="0" smtClean="0"/>
              <a:t>Put the temptation to breach on the party with a reputational incentive not to</a:t>
            </a:r>
          </a:p>
          <a:p>
            <a:pPr lvl="1"/>
            <a:r>
              <a:rPr lang="en-US" dirty="0" smtClean="0"/>
              <a:t>If the seller can be trusted, pay in advance</a:t>
            </a:r>
          </a:p>
          <a:p>
            <a:pPr lvl="1"/>
            <a:r>
              <a:rPr lang="en-US" dirty="0" smtClean="0"/>
              <a:t>If the buyer can be trusted, pay on receipt</a:t>
            </a:r>
            <a:endParaRPr lang="en-US" dirty="0"/>
          </a:p>
        </p:txBody>
      </p:sp>
    </p:spTree>
    <p:extLst>
      <p:ext uri="{BB962C8B-B14F-4D97-AF65-F5344CB8AC3E}">
        <p14:creationId xmlns:p14="http://schemas.microsoft.com/office/powerpoint/2010/main" val="1890554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 why do we have contract law?</a:t>
            </a:r>
            <a:endParaRPr lang="en-US" dirty="0"/>
          </a:p>
        </p:txBody>
      </p:sp>
      <p:sp>
        <p:nvSpPr>
          <p:cNvPr id="3" name="Content Placeholder 2"/>
          <p:cNvSpPr>
            <a:spLocks noGrp="1"/>
          </p:cNvSpPr>
          <p:nvPr>
            <p:ph idx="1"/>
          </p:nvPr>
        </p:nvSpPr>
        <p:spPr/>
        <p:txBody>
          <a:bodyPr/>
          <a:lstStyle/>
          <a:p>
            <a:r>
              <a:rPr lang="en-US" dirty="0">
                <a:latin typeface="Times" charset="0"/>
                <a:ea typeface="Times" charset="0"/>
                <a:cs typeface="Times" charset="0"/>
              </a:rPr>
              <a:t>To decide if there is a contract</a:t>
            </a:r>
          </a:p>
          <a:p>
            <a:r>
              <a:rPr lang="en-US" dirty="0" smtClean="0">
                <a:latin typeface="Times" charset="0"/>
                <a:ea typeface="Times" charset="0"/>
                <a:cs typeface="Times" charset="0"/>
              </a:rPr>
              <a:t>Courts </a:t>
            </a:r>
            <a:r>
              <a:rPr lang="en-US" dirty="0">
                <a:latin typeface="Times" charset="0"/>
                <a:ea typeface="Times" charset="0"/>
                <a:cs typeface="Times" charset="0"/>
              </a:rPr>
              <a:t>may not wish to enforce all contracts either because</a:t>
            </a:r>
          </a:p>
          <a:p>
            <a:pPr lvl="1"/>
            <a:r>
              <a:rPr lang="en-US" dirty="0">
                <a:latin typeface="Times" charset="0"/>
                <a:ea typeface="Times" charset="0"/>
                <a:cs typeface="Times" charset="0"/>
              </a:rPr>
              <a:t>They do not trust individuals to act in their own interest (paternalism) or</a:t>
            </a:r>
          </a:p>
          <a:p>
            <a:pPr lvl="1"/>
            <a:r>
              <a:rPr lang="en-US" dirty="0">
                <a:latin typeface="Times" charset="0"/>
                <a:ea typeface="Times" charset="0"/>
                <a:cs typeface="Times" charset="0"/>
              </a:rPr>
              <a:t>They believe some contracts have large effects on third </a:t>
            </a:r>
            <a:r>
              <a:rPr lang="en-US" dirty="0" smtClean="0">
                <a:latin typeface="Times" charset="0"/>
                <a:ea typeface="Times" charset="0"/>
                <a:cs typeface="Times" charset="0"/>
              </a:rPr>
              <a:t>parties</a:t>
            </a:r>
          </a:p>
          <a:p>
            <a:pPr lvl="1"/>
            <a:r>
              <a:rPr lang="en-US" dirty="0" smtClean="0">
                <a:latin typeface="Times" charset="0"/>
                <a:ea typeface="Times" charset="0"/>
                <a:cs typeface="Times" charset="0"/>
              </a:rPr>
              <a:t>[Perhaps, inability to contract acts as a commitment strategy]</a:t>
            </a:r>
            <a:endParaRPr lang="en-US" dirty="0">
              <a:latin typeface="Times" charset="0"/>
              <a:ea typeface="Times" charset="0"/>
              <a:cs typeface="Times" charset="0"/>
            </a:endParaRPr>
          </a:p>
          <a:p>
            <a:r>
              <a:rPr lang="en-US" dirty="0" smtClean="0">
                <a:latin typeface="Times" charset="0"/>
                <a:ea typeface="Times" charset="0"/>
                <a:cs typeface="Times" charset="0"/>
              </a:rPr>
              <a:t>Because </a:t>
            </a:r>
            <a:r>
              <a:rPr lang="en-US" dirty="0">
                <a:latin typeface="Times" charset="0"/>
                <a:ea typeface="Times" charset="0"/>
                <a:cs typeface="Times" charset="0"/>
              </a:rPr>
              <a:t>there is never enough small print to cover everything</a:t>
            </a:r>
          </a:p>
          <a:p>
            <a:pPr lvl="1"/>
            <a:r>
              <a:rPr lang="en-US" dirty="0">
                <a:latin typeface="Times" charset="0"/>
                <a:ea typeface="Times" charset="0"/>
                <a:cs typeface="Times" charset="0"/>
              </a:rPr>
              <a:t>If the court’s default rules are known, parties can leave things out</a:t>
            </a:r>
          </a:p>
          <a:p>
            <a:pPr lvl="1"/>
            <a:r>
              <a:rPr lang="en-US" dirty="0">
                <a:latin typeface="Times" charset="0"/>
                <a:ea typeface="Times" charset="0"/>
                <a:cs typeface="Times" charset="0"/>
              </a:rPr>
              <a:t>Unless they disagree with the default </a:t>
            </a:r>
            <a:r>
              <a:rPr lang="en-US" dirty="0" smtClean="0">
                <a:latin typeface="Times" charset="0"/>
                <a:ea typeface="Times" charset="0"/>
                <a:cs typeface="Times" charset="0"/>
              </a:rPr>
              <a:t>rule</a:t>
            </a:r>
            <a:endParaRPr lang="en-US" dirty="0">
              <a:latin typeface="Times" charset="0"/>
              <a:ea typeface="Times" charset="0"/>
              <a:cs typeface="Times" charset="0"/>
            </a:endParaRPr>
          </a:p>
        </p:txBody>
      </p:sp>
    </p:spTree>
    <p:extLst>
      <p:ext uri="{BB962C8B-B14F-4D97-AF65-F5344CB8AC3E}">
        <p14:creationId xmlns:p14="http://schemas.microsoft.com/office/powerpoint/2010/main" val="14793005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2961"/>
          </a:xfrm>
        </p:spPr>
        <p:txBody>
          <a:bodyPr/>
          <a:lstStyle/>
          <a:p>
            <a:pPr algn="ctr"/>
            <a:r>
              <a:rPr lang="en-US" dirty="0" smtClean="0"/>
              <a:t>The Case for Freedom of Contract</a:t>
            </a:r>
            <a:endParaRPr lang="en-US" dirty="0"/>
          </a:p>
        </p:txBody>
      </p:sp>
      <p:sp>
        <p:nvSpPr>
          <p:cNvPr id="3" name="Content Placeholder 2"/>
          <p:cNvSpPr>
            <a:spLocks noGrp="1"/>
          </p:cNvSpPr>
          <p:nvPr>
            <p:ph idx="1"/>
          </p:nvPr>
        </p:nvSpPr>
        <p:spPr>
          <a:xfrm>
            <a:off x="658368" y="1410511"/>
            <a:ext cx="11009376" cy="5447488"/>
          </a:xfrm>
        </p:spPr>
        <p:txBody>
          <a:bodyPr>
            <a:normAutofit/>
          </a:bodyPr>
          <a:lstStyle/>
          <a:p>
            <a:r>
              <a:rPr lang="en-US" dirty="0">
                <a:latin typeface="Times" charset="0"/>
                <a:ea typeface="Times" charset="0"/>
                <a:cs typeface="Times" charset="0"/>
              </a:rPr>
              <a:t>Coase Theorem in a low transaction cost context</a:t>
            </a:r>
          </a:p>
          <a:p>
            <a:r>
              <a:rPr lang="en-US" dirty="0" smtClean="0">
                <a:latin typeface="Times" charset="0"/>
                <a:ea typeface="Times" charset="0"/>
                <a:cs typeface="Times" charset="0"/>
              </a:rPr>
              <a:t>What about a monopoly seller?</a:t>
            </a:r>
            <a:endParaRPr lang="en-US" dirty="0">
              <a:latin typeface="Times" charset="0"/>
              <a:ea typeface="Times" charset="0"/>
              <a:cs typeface="Times" charset="0"/>
            </a:endParaRPr>
          </a:p>
          <a:p>
            <a:pPr lvl="1"/>
            <a:r>
              <a:rPr lang="en-US" dirty="0">
                <a:latin typeface="Times" charset="0"/>
                <a:ea typeface="Times" charset="0"/>
                <a:cs typeface="Times" charset="0"/>
              </a:rPr>
              <a:t>It still pays me to include features that benefit you more than they cost me</a:t>
            </a:r>
          </a:p>
          <a:p>
            <a:pPr lvl="1"/>
            <a:r>
              <a:rPr lang="en-US" dirty="0" smtClean="0">
                <a:latin typeface="Times" charset="0"/>
                <a:ea typeface="Times" charset="0"/>
                <a:cs typeface="Times" charset="0"/>
              </a:rPr>
              <a:t>But </a:t>
            </a:r>
            <a:r>
              <a:rPr lang="en-US" dirty="0" smtClean="0">
                <a:latin typeface="Times" charset="0"/>
                <a:ea typeface="Times" charset="0"/>
                <a:cs typeface="Times" charset="0"/>
              </a:rPr>
              <a:t>contract terms </a:t>
            </a:r>
            <a:r>
              <a:rPr lang="en-US" dirty="0" smtClean="0">
                <a:latin typeface="Times" charset="0"/>
                <a:ea typeface="Times" charset="0"/>
                <a:cs typeface="Times" charset="0"/>
              </a:rPr>
              <a:t>can be used for price </a:t>
            </a:r>
            <a:r>
              <a:rPr lang="en-US" dirty="0" smtClean="0">
                <a:latin typeface="Times" charset="0"/>
                <a:ea typeface="Times" charset="0"/>
                <a:cs typeface="Times" charset="0"/>
              </a:rPr>
              <a:t>discrimination</a:t>
            </a:r>
          </a:p>
          <a:p>
            <a:pPr lvl="2"/>
            <a:r>
              <a:rPr lang="en-US" dirty="0" smtClean="0">
                <a:latin typeface="Times" charset="0"/>
                <a:ea typeface="Times" charset="0"/>
                <a:cs typeface="Times" charset="0"/>
              </a:rPr>
              <a:t>An alternative to charging those who value the product more a higher price</a:t>
            </a:r>
          </a:p>
          <a:p>
            <a:pPr lvl="2"/>
            <a:r>
              <a:rPr lang="en-US" dirty="0" smtClean="0">
                <a:latin typeface="Times" charset="0"/>
                <a:ea typeface="Times" charset="0"/>
                <a:cs typeface="Times" charset="0"/>
              </a:rPr>
              <a:t>Provide a contract tuned in favor of the marginal customer</a:t>
            </a:r>
          </a:p>
          <a:p>
            <a:pPr lvl="2"/>
            <a:r>
              <a:rPr lang="en-US" dirty="0" smtClean="0">
                <a:latin typeface="Times" charset="0"/>
                <a:ea typeface="Times" charset="0"/>
                <a:cs typeface="Times" charset="0"/>
              </a:rPr>
              <a:t>Even if doing so is inefficient</a:t>
            </a:r>
            <a:endParaRPr lang="en-US" dirty="0">
              <a:latin typeface="Times" charset="0"/>
              <a:ea typeface="Times" charset="0"/>
              <a:cs typeface="Times" charset="0"/>
            </a:endParaRPr>
          </a:p>
          <a:p>
            <a:r>
              <a:rPr lang="en-US" dirty="0" smtClean="0">
                <a:latin typeface="Times" charset="0"/>
                <a:ea typeface="Times" charset="0"/>
                <a:cs typeface="Times" charset="0"/>
              </a:rPr>
              <a:t>The result does not hold if price is fixed: an </a:t>
            </a:r>
            <a:r>
              <a:rPr lang="en-US" dirty="0" smtClean="0">
                <a:latin typeface="Times" charset="0"/>
                <a:ea typeface="Times" charset="0"/>
                <a:cs typeface="Times" charset="0"/>
              </a:rPr>
              <a:t>apartment </a:t>
            </a:r>
            <a:r>
              <a:rPr lang="en-US" dirty="0">
                <a:latin typeface="Times" charset="0"/>
                <a:ea typeface="Times" charset="0"/>
                <a:cs typeface="Times" charset="0"/>
              </a:rPr>
              <a:t>under rent control</a:t>
            </a:r>
          </a:p>
          <a:p>
            <a:pPr lvl="1"/>
            <a:r>
              <a:rPr lang="en-US" dirty="0" smtClean="0">
                <a:latin typeface="Times" charset="0"/>
                <a:ea typeface="Times" charset="0"/>
                <a:cs typeface="Times" charset="0"/>
              </a:rPr>
              <a:t>It </a:t>
            </a:r>
            <a:r>
              <a:rPr lang="en-US" dirty="0">
                <a:latin typeface="Times" charset="0"/>
                <a:ea typeface="Times" charset="0"/>
                <a:cs typeface="Times" charset="0"/>
              </a:rPr>
              <a:t>pays the landlord to lower quality if doing so saves him money</a:t>
            </a:r>
          </a:p>
          <a:p>
            <a:pPr lvl="1"/>
            <a:r>
              <a:rPr lang="en-US" dirty="0">
                <a:latin typeface="Times" charset="0"/>
                <a:ea typeface="Times" charset="0"/>
                <a:cs typeface="Times" charset="0"/>
              </a:rPr>
              <a:t>Even if it is inefficient</a:t>
            </a:r>
          </a:p>
          <a:p>
            <a:pPr lvl="1"/>
            <a:r>
              <a:rPr lang="en-US" dirty="0">
                <a:latin typeface="Times" charset="0"/>
                <a:ea typeface="Times" charset="0"/>
                <a:cs typeface="Times" charset="0"/>
              </a:rPr>
              <a:t>So there is </a:t>
            </a:r>
            <a:r>
              <a:rPr lang="en-US" dirty="0" smtClean="0">
                <a:latin typeface="Times" charset="0"/>
                <a:ea typeface="Times" charset="0"/>
                <a:cs typeface="Times" charset="0"/>
              </a:rPr>
              <a:t>an </a:t>
            </a:r>
            <a:r>
              <a:rPr lang="en-US" dirty="0">
                <a:latin typeface="Times" charset="0"/>
                <a:ea typeface="Times" charset="0"/>
                <a:cs typeface="Times" charset="0"/>
              </a:rPr>
              <a:t>argument for mandatory terms </a:t>
            </a:r>
            <a:r>
              <a:rPr lang="en-US" dirty="0" smtClean="0">
                <a:latin typeface="Times" charset="0"/>
                <a:ea typeface="Times" charset="0"/>
                <a:cs typeface="Times" charset="0"/>
              </a:rPr>
              <a:t>(and for </a:t>
            </a:r>
            <a:r>
              <a:rPr lang="en-US" dirty="0">
                <a:latin typeface="Times" charset="0"/>
                <a:ea typeface="Times" charset="0"/>
                <a:cs typeface="Times" charset="0"/>
              </a:rPr>
              <a:t>abolishing rent control</a:t>
            </a:r>
            <a:r>
              <a:rPr lang="en-US" dirty="0" smtClean="0">
                <a:latin typeface="Times" charset="0"/>
                <a:ea typeface="Times" charset="0"/>
                <a:cs typeface="Times" charset="0"/>
              </a:rPr>
              <a:t>)</a:t>
            </a:r>
            <a:endParaRPr lang="en-US" dirty="0">
              <a:latin typeface="Times" charset="0"/>
              <a:ea typeface="Times" charset="0"/>
              <a:cs typeface="Times" charset="0"/>
            </a:endParaRPr>
          </a:p>
        </p:txBody>
      </p:sp>
    </p:spTree>
    <p:extLst>
      <p:ext uri="{BB962C8B-B14F-4D97-AF65-F5344CB8AC3E}">
        <p14:creationId xmlns:p14="http://schemas.microsoft.com/office/powerpoint/2010/main" val="1150816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smtClean="0"/>
              <a:t>The Case Against Freedom of Contract</a:t>
            </a:r>
            <a:endParaRPr lang="en-US" dirty="0"/>
          </a:p>
        </p:txBody>
      </p:sp>
      <p:sp>
        <p:nvSpPr>
          <p:cNvPr id="3" name="Content Placeholder 2"/>
          <p:cNvSpPr>
            <a:spLocks noGrp="1"/>
          </p:cNvSpPr>
          <p:nvPr>
            <p:ph idx="1"/>
          </p:nvPr>
        </p:nvSpPr>
        <p:spPr>
          <a:xfrm>
            <a:off x="838200" y="1400782"/>
            <a:ext cx="10515600" cy="5340485"/>
          </a:xfrm>
        </p:spPr>
        <p:txBody>
          <a:bodyPr>
            <a:normAutofit/>
          </a:bodyPr>
          <a:lstStyle/>
          <a:p>
            <a:r>
              <a:rPr lang="en-US" dirty="0">
                <a:latin typeface="Times" charset="0"/>
                <a:ea typeface="Times" charset="0"/>
                <a:cs typeface="Times" charset="0"/>
              </a:rPr>
              <a:t>Contracts that impose costs on third parties</a:t>
            </a:r>
          </a:p>
          <a:p>
            <a:pPr lvl="1"/>
            <a:r>
              <a:rPr lang="en-US" dirty="0">
                <a:latin typeface="Times" charset="0"/>
                <a:ea typeface="Times" charset="0"/>
                <a:cs typeface="Times" charset="0"/>
              </a:rPr>
              <a:t>Hiring a hit man</a:t>
            </a:r>
          </a:p>
          <a:p>
            <a:pPr lvl="1"/>
            <a:r>
              <a:rPr lang="en-US" dirty="0">
                <a:latin typeface="Times" charset="0"/>
                <a:ea typeface="Times" charset="0"/>
                <a:cs typeface="Times" charset="0"/>
              </a:rPr>
              <a:t>Contracts in restraint of trade—cartel agreements</a:t>
            </a:r>
          </a:p>
          <a:p>
            <a:r>
              <a:rPr lang="en-US" dirty="0">
                <a:latin typeface="Times" charset="0"/>
                <a:ea typeface="Times" charset="0"/>
                <a:cs typeface="Times" charset="0"/>
              </a:rPr>
              <a:t>Contracts by people not competent to act in their own interest</a:t>
            </a:r>
          </a:p>
          <a:p>
            <a:pPr lvl="1"/>
            <a:r>
              <a:rPr lang="en-US" dirty="0">
                <a:latin typeface="Times" charset="0"/>
                <a:ea typeface="Times" charset="0"/>
                <a:cs typeface="Times" charset="0"/>
              </a:rPr>
              <a:t>Children, lunatics</a:t>
            </a:r>
          </a:p>
          <a:p>
            <a:pPr lvl="1"/>
            <a:r>
              <a:rPr lang="en-US" dirty="0">
                <a:latin typeface="Times" charset="0"/>
                <a:ea typeface="Times" charset="0"/>
                <a:cs typeface="Times" charset="0"/>
              </a:rPr>
              <a:t>Spendthrifts?</a:t>
            </a:r>
          </a:p>
          <a:p>
            <a:r>
              <a:rPr lang="en-US" dirty="0">
                <a:latin typeface="Times" charset="0"/>
                <a:ea typeface="Times" charset="0"/>
                <a:cs typeface="Times" charset="0"/>
              </a:rPr>
              <a:t>Contracts the court believes could only have been signed by people not competent to …</a:t>
            </a:r>
          </a:p>
          <a:p>
            <a:pPr lvl="1"/>
            <a:endParaRPr lang="en-US" dirty="0">
              <a:latin typeface="Times" charset="0"/>
              <a:ea typeface="Times" charset="0"/>
              <a:cs typeface="Times" charset="0"/>
            </a:endParaRPr>
          </a:p>
        </p:txBody>
      </p:sp>
    </p:spTree>
    <p:extLst>
      <p:ext uri="{BB962C8B-B14F-4D97-AF65-F5344CB8AC3E}">
        <p14:creationId xmlns:p14="http://schemas.microsoft.com/office/powerpoint/2010/main" val="1268228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5736" y="1"/>
            <a:ext cx="10515600" cy="877824"/>
          </a:xfrm>
        </p:spPr>
        <p:txBody>
          <a:bodyPr/>
          <a:lstStyle/>
          <a:p>
            <a:pPr algn="ctr"/>
            <a:r>
              <a:rPr lang="en-US" smtClean="0"/>
              <a:t>Actual Duress</a:t>
            </a:r>
            <a:endParaRPr lang="en-US"/>
          </a:p>
        </p:txBody>
      </p:sp>
      <p:sp>
        <p:nvSpPr>
          <p:cNvPr id="3" name="Content Placeholder 2"/>
          <p:cNvSpPr>
            <a:spLocks noGrp="1"/>
          </p:cNvSpPr>
          <p:nvPr>
            <p:ph idx="1"/>
          </p:nvPr>
        </p:nvSpPr>
        <p:spPr>
          <a:xfrm>
            <a:off x="838199" y="987552"/>
            <a:ext cx="10949969" cy="5870448"/>
          </a:xfrm>
        </p:spPr>
        <p:txBody>
          <a:bodyPr>
            <a:normAutofit/>
          </a:bodyPr>
          <a:lstStyle/>
          <a:p>
            <a:r>
              <a:rPr lang="en-US" dirty="0" smtClean="0">
                <a:latin typeface="Times" charset="0"/>
                <a:ea typeface="Times" charset="0"/>
                <a:cs typeface="Times" charset="0"/>
              </a:rPr>
              <a:t>Should a </a:t>
            </a:r>
            <a:r>
              <a:rPr lang="en-US" dirty="0">
                <a:latin typeface="Times" charset="0"/>
                <a:ea typeface="Times" charset="0"/>
                <a:cs typeface="Times" charset="0"/>
              </a:rPr>
              <a:t>contract under </a:t>
            </a:r>
            <a:r>
              <a:rPr lang="en-US" dirty="0" smtClean="0">
                <a:latin typeface="Times" charset="0"/>
                <a:ea typeface="Times" charset="0"/>
                <a:cs typeface="Times" charset="0"/>
              </a:rPr>
              <a:t>duress be enforceable</a:t>
            </a:r>
            <a:r>
              <a:rPr lang="en-US" dirty="0">
                <a:latin typeface="Times" charset="0"/>
                <a:ea typeface="Times" charset="0"/>
                <a:cs typeface="Times" charset="0"/>
              </a:rPr>
              <a:t>? </a:t>
            </a:r>
          </a:p>
          <a:p>
            <a:pPr lvl="1"/>
            <a:r>
              <a:rPr lang="en-US" dirty="0" smtClean="0">
                <a:latin typeface="Times" charset="0"/>
                <a:ea typeface="Times" charset="0"/>
                <a:cs typeface="Times" charset="0"/>
              </a:rPr>
              <a:t>Argument </a:t>
            </a:r>
            <a:r>
              <a:rPr lang="en-US" dirty="0">
                <a:latin typeface="Times" charset="0"/>
                <a:ea typeface="Times" charset="0"/>
                <a:cs typeface="Times" charset="0"/>
              </a:rPr>
              <a:t>for: I prefer my life, which is why I agree</a:t>
            </a:r>
          </a:p>
          <a:p>
            <a:pPr lvl="1"/>
            <a:r>
              <a:rPr lang="en-US" dirty="0">
                <a:latin typeface="Times" charset="0"/>
                <a:ea typeface="Times" charset="0"/>
                <a:cs typeface="Times" charset="0"/>
              </a:rPr>
              <a:t>Argument against: It makes mugging more profitable, so more mugging</a:t>
            </a:r>
          </a:p>
          <a:p>
            <a:r>
              <a:rPr lang="en-US" dirty="0" smtClean="0">
                <a:latin typeface="Times" charset="0"/>
                <a:ea typeface="Times" charset="0"/>
                <a:cs typeface="Times" charset="0"/>
              </a:rPr>
              <a:t>Pinochet </a:t>
            </a:r>
            <a:r>
              <a:rPr lang="en-US" dirty="0">
                <a:latin typeface="Times" charset="0"/>
                <a:ea typeface="Times" charset="0"/>
                <a:cs typeface="Times" charset="0"/>
              </a:rPr>
              <a:t>case</a:t>
            </a:r>
          </a:p>
          <a:p>
            <a:pPr lvl="1"/>
            <a:r>
              <a:rPr lang="en-US" dirty="0">
                <a:latin typeface="Times" charset="0"/>
                <a:ea typeface="Times" charset="0"/>
                <a:cs typeface="Times" charset="0"/>
              </a:rPr>
              <a:t>Military dictator agrees to give up power in exchange for immunity</a:t>
            </a:r>
          </a:p>
          <a:p>
            <a:pPr lvl="1"/>
            <a:r>
              <a:rPr lang="en-US" dirty="0">
                <a:latin typeface="Times" charset="0"/>
                <a:ea typeface="Times" charset="0"/>
                <a:cs typeface="Times" charset="0"/>
              </a:rPr>
              <a:t>Should the contract be broken?</a:t>
            </a:r>
          </a:p>
          <a:p>
            <a:r>
              <a:rPr lang="en-US" dirty="0" smtClean="0">
                <a:latin typeface="Times" charset="0"/>
                <a:ea typeface="Times" charset="0"/>
                <a:cs typeface="Times" charset="0"/>
              </a:rPr>
              <a:t>Parole </a:t>
            </a:r>
            <a:r>
              <a:rPr lang="en-US" dirty="0">
                <a:latin typeface="Times" charset="0"/>
                <a:ea typeface="Times" charset="0"/>
                <a:cs typeface="Times" charset="0"/>
              </a:rPr>
              <a:t>prior to the 19</a:t>
            </a:r>
            <a:r>
              <a:rPr lang="en-US" baseline="30000" dirty="0">
                <a:latin typeface="Times" charset="0"/>
                <a:ea typeface="Times" charset="0"/>
                <a:cs typeface="Times" charset="0"/>
              </a:rPr>
              <a:t>th</a:t>
            </a:r>
            <a:r>
              <a:rPr lang="en-US" dirty="0">
                <a:latin typeface="Times" charset="0"/>
                <a:ea typeface="Times" charset="0"/>
                <a:cs typeface="Times" charset="0"/>
              </a:rPr>
              <a:t> century</a:t>
            </a:r>
          </a:p>
          <a:p>
            <a:pPr lvl="1"/>
            <a:r>
              <a:rPr lang="en-US" dirty="0">
                <a:latin typeface="Times" charset="0"/>
                <a:ea typeface="Times" charset="0"/>
                <a:cs typeface="Times" charset="0"/>
              </a:rPr>
              <a:t>Prisoners of war gave their </a:t>
            </a:r>
            <a:r>
              <a:rPr lang="en-US" dirty="0" smtClean="0">
                <a:latin typeface="Times" charset="0"/>
                <a:ea typeface="Times" charset="0"/>
                <a:cs typeface="Times" charset="0"/>
              </a:rPr>
              <a:t>parole, </a:t>
            </a:r>
            <a:r>
              <a:rPr lang="en-US" dirty="0" smtClean="0">
                <a:latin typeface="Times" charset="0"/>
                <a:ea typeface="Times" charset="0"/>
                <a:cs typeface="Times" charset="0"/>
              </a:rPr>
              <a:t>got </a:t>
            </a:r>
            <a:r>
              <a:rPr lang="en-US" dirty="0" smtClean="0">
                <a:latin typeface="Times" charset="0"/>
                <a:ea typeface="Times" charset="0"/>
                <a:cs typeface="Times" charset="0"/>
              </a:rPr>
              <a:t>to live in the inn, not the jail</a:t>
            </a:r>
            <a:endParaRPr lang="en-US" dirty="0">
              <a:latin typeface="Times" charset="0"/>
              <a:ea typeface="Times" charset="0"/>
              <a:cs typeface="Times" charset="0"/>
            </a:endParaRPr>
          </a:p>
          <a:p>
            <a:pPr lvl="1"/>
            <a:r>
              <a:rPr lang="en-US" dirty="0" smtClean="0">
                <a:latin typeface="Times" charset="0"/>
                <a:ea typeface="Times" charset="0"/>
                <a:cs typeface="Times" charset="0"/>
              </a:rPr>
              <a:t>Benefit</a:t>
            </a:r>
            <a:r>
              <a:rPr lang="en-US" dirty="0">
                <a:latin typeface="Times" charset="0"/>
                <a:ea typeface="Times" charset="0"/>
                <a:cs typeface="Times" charset="0"/>
              </a:rPr>
              <a:t>: War is less unpleasant</a:t>
            </a:r>
          </a:p>
          <a:p>
            <a:pPr lvl="1"/>
            <a:r>
              <a:rPr lang="en-US" dirty="0">
                <a:latin typeface="Times" charset="0"/>
                <a:ea typeface="Times" charset="0"/>
                <a:cs typeface="Times" charset="0"/>
              </a:rPr>
              <a:t>Cost: And therefor there will be more of </a:t>
            </a:r>
            <a:r>
              <a:rPr lang="en-US" dirty="0" smtClean="0">
                <a:latin typeface="Times" charset="0"/>
                <a:ea typeface="Times" charset="0"/>
                <a:cs typeface="Times" charset="0"/>
              </a:rPr>
              <a:t>it</a:t>
            </a:r>
            <a:endParaRPr lang="en-US" dirty="0">
              <a:latin typeface="Times" charset="0"/>
              <a:ea typeface="Times" charset="0"/>
              <a:cs typeface="Times" charset="0"/>
            </a:endParaRPr>
          </a:p>
        </p:txBody>
      </p:sp>
    </p:spTree>
    <p:extLst>
      <p:ext uri="{BB962C8B-B14F-4D97-AF65-F5344CB8AC3E}">
        <p14:creationId xmlns:p14="http://schemas.microsoft.com/office/powerpoint/2010/main" val="120713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1325563"/>
          </a:xfrm>
        </p:spPr>
        <p:txBody>
          <a:bodyPr/>
          <a:lstStyle/>
          <a:p>
            <a:pPr algn="ctr"/>
            <a:r>
              <a:rPr lang="en-US" dirty="0" smtClean="0"/>
              <a:t>Unequal Bargaining Power as Duress?</a:t>
            </a:r>
            <a:endParaRPr lang="en-US" dirty="0"/>
          </a:p>
        </p:txBody>
      </p:sp>
      <p:sp>
        <p:nvSpPr>
          <p:cNvPr id="3" name="Content Placeholder 2"/>
          <p:cNvSpPr>
            <a:spLocks noGrp="1"/>
          </p:cNvSpPr>
          <p:nvPr>
            <p:ph idx="1"/>
          </p:nvPr>
        </p:nvSpPr>
        <p:spPr>
          <a:xfrm>
            <a:off x="838200" y="1118681"/>
            <a:ext cx="10515600" cy="5739319"/>
          </a:xfrm>
        </p:spPr>
        <p:txBody>
          <a:bodyPr/>
          <a:lstStyle/>
          <a:p>
            <a:r>
              <a:rPr lang="en-US" dirty="0" smtClean="0">
                <a:latin typeface="Times" charset="0"/>
                <a:ea typeface="Times" charset="0"/>
                <a:cs typeface="Times" charset="0"/>
              </a:rPr>
              <a:t>You </a:t>
            </a:r>
            <a:r>
              <a:rPr lang="en-US" dirty="0">
                <a:latin typeface="Times" charset="0"/>
                <a:ea typeface="Times" charset="0"/>
                <a:cs typeface="Times" charset="0"/>
              </a:rPr>
              <a:t>are lost in the desert, I have </a:t>
            </a:r>
            <a:r>
              <a:rPr lang="en-US" dirty="0" smtClean="0">
                <a:latin typeface="Times" charset="0"/>
                <a:ea typeface="Times" charset="0"/>
                <a:cs typeface="Times" charset="0"/>
              </a:rPr>
              <a:t>water</a:t>
            </a:r>
          </a:p>
          <a:p>
            <a:pPr lvl="1"/>
            <a:r>
              <a:rPr lang="en-US" dirty="0" smtClean="0">
                <a:latin typeface="Times" charset="0"/>
                <a:ea typeface="Times" charset="0"/>
                <a:cs typeface="Times" charset="0"/>
              </a:rPr>
              <a:t>My price: Everything you own plus half your income forever</a:t>
            </a:r>
          </a:p>
          <a:p>
            <a:pPr lvl="1"/>
            <a:r>
              <a:rPr lang="en-US" dirty="0" smtClean="0">
                <a:latin typeface="Times" charset="0"/>
                <a:ea typeface="Times" charset="0"/>
                <a:cs typeface="Times" charset="0"/>
              </a:rPr>
              <a:t>You </a:t>
            </a:r>
            <a:r>
              <a:rPr lang="en-US" dirty="0">
                <a:latin typeface="Times" charset="0"/>
                <a:ea typeface="Times" charset="0"/>
                <a:cs typeface="Times" charset="0"/>
              </a:rPr>
              <a:t>are better off </a:t>
            </a:r>
            <a:r>
              <a:rPr lang="en-US" dirty="0" smtClean="0">
                <a:latin typeface="Times" charset="0"/>
                <a:ea typeface="Times" charset="0"/>
                <a:cs typeface="Times" charset="0"/>
              </a:rPr>
              <a:t>if that contract is not enforceable</a:t>
            </a:r>
            <a:endParaRPr lang="en-US" dirty="0">
              <a:latin typeface="Times" charset="0"/>
              <a:ea typeface="Times" charset="0"/>
              <a:cs typeface="Times" charset="0"/>
            </a:endParaRPr>
          </a:p>
          <a:p>
            <a:r>
              <a:rPr lang="en-US" dirty="0">
                <a:latin typeface="Times" charset="0"/>
                <a:ea typeface="Times" charset="0"/>
                <a:cs typeface="Times" charset="0"/>
              </a:rPr>
              <a:t>That is relevant only where </a:t>
            </a:r>
            <a:endParaRPr lang="en-US" dirty="0" smtClean="0">
              <a:latin typeface="Times" charset="0"/>
              <a:ea typeface="Times" charset="0"/>
              <a:cs typeface="Times" charset="0"/>
            </a:endParaRPr>
          </a:p>
          <a:p>
            <a:pPr lvl="1"/>
            <a:r>
              <a:rPr lang="en-US" dirty="0" smtClean="0">
                <a:latin typeface="Times" charset="0"/>
                <a:ea typeface="Times" charset="0"/>
                <a:cs typeface="Times" charset="0"/>
              </a:rPr>
              <a:t>Unenforceability </a:t>
            </a:r>
            <a:r>
              <a:rPr lang="en-US" dirty="0">
                <a:latin typeface="Times" charset="0"/>
                <a:ea typeface="Times" charset="0"/>
                <a:cs typeface="Times" charset="0"/>
              </a:rPr>
              <a:t>substitutes for a commitment </a:t>
            </a:r>
            <a:r>
              <a:rPr lang="en-US" dirty="0" smtClean="0">
                <a:latin typeface="Times" charset="0"/>
                <a:ea typeface="Times" charset="0"/>
                <a:cs typeface="Times" charset="0"/>
              </a:rPr>
              <a:t>strategy</a:t>
            </a:r>
          </a:p>
          <a:p>
            <a:pPr lvl="1"/>
            <a:r>
              <a:rPr lang="en-US" dirty="0" smtClean="0">
                <a:latin typeface="Times" charset="0"/>
                <a:ea typeface="Times" charset="0"/>
                <a:cs typeface="Times" charset="0"/>
              </a:rPr>
              <a:t>A way of limiting what you can pay in a bilateral monopoly</a:t>
            </a:r>
            <a:endParaRPr lang="en-US" dirty="0">
              <a:latin typeface="Times" charset="0"/>
              <a:ea typeface="Times" charset="0"/>
              <a:cs typeface="Times" charset="0"/>
            </a:endParaRPr>
          </a:p>
          <a:p>
            <a:r>
              <a:rPr lang="en-US" dirty="0" smtClean="0">
                <a:latin typeface="Times" charset="0"/>
                <a:ea typeface="Times" charset="0"/>
                <a:cs typeface="Times" charset="0"/>
              </a:rPr>
              <a:t>And even there, my high price has some efficiency benefit</a:t>
            </a:r>
          </a:p>
          <a:p>
            <a:pPr lvl="1"/>
            <a:r>
              <a:rPr lang="en-US" dirty="0" smtClean="0">
                <a:latin typeface="Times" charset="0"/>
                <a:ea typeface="Times" charset="0"/>
                <a:cs typeface="Times" charset="0"/>
              </a:rPr>
              <a:t>It makes it more worth while being in the desert with water</a:t>
            </a:r>
          </a:p>
          <a:p>
            <a:pPr lvl="1"/>
            <a:r>
              <a:rPr lang="en-US" dirty="0" smtClean="0">
                <a:latin typeface="Times" charset="0"/>
                <a:ea typeface="Times" charset="0"/>
                <a:cs typeface="Times" charset="0"/>
              </a:rPr>
              <a:t>Looking for lost people dying of thirst</a:t>
            </a:r>
          </a:p>
          <a:p>
            <a:pPr lvl="1"/>
            <a:r>
              <a:rPr lang="en-US" dirty="0" smtClean="0">
                <a:latin typeface="Times" charset="0"/>
                <a:ea typeface="Times" charset="0"/>
                <a:cs typeface="Times" charset="0"/>
              </a:rPr>
              <a:t>Which </a:t>
            </a:r>
            <a:r>
              <a:rPr lang="en-US" dirty="0" smtClean="0">
                <a:latin typeface="Times" charset="0"/>
                <a:ea typeface="Times" charset="0"/>
                <a:cs typeface="Times" charset="0"/>
              </a:rPr>
              <a:t>is a good thing</a:t>
            </a:r>
          </a:p>
          <a:p>
            <a:r>
              <a:rPr lang="en-US" dirty="0" smtClean="0">
                <a:latin typeface="Times" charset="0"/>
                <a:ea typeface="Times" charset="0"/>
                <a:cs typeface="Times" charset="0"/>
              </a:rPr>
              <a:t>But it also makes you inefficiently reluctant to travel in the desert</a:t>
            </a:r>
          </a:p>
          <a:p>
            <a:pPr lvl="1"/>
            <a:r>
              <a:rPr lang="en-US" dirty="0" smtClean="0">
                <a:latin typeface="Times" charset="0"/>
                <a:ea typeface="Times" charset="0"/>
                <a:cs typeface="Times" charset="0"/>
              </a:rPr>
              <a:t>This is the same </a:t>
            </a:r>
            <a:r>
              <a:rPr lang="en-US" dirty="0" err="1" smtClean="0">
                <a:latin typeface="Times" charset="0"/>
                <a:ea typeface="Times" charset="0"/>
                <a:cs typeface="Times" charset="0"/>
              </a:rPr>
              <a:t>Coasean</a:t>
            </a:r>
            <a:r>
              <a:rPr lang="en-US" dirty="0" smtClean="0">
                <a:latin typeface="Times" charset="0"/>
                <a:ea typeface="Times" charset="0"/>
                <a:cs typeface="Times" charset="0"/>
              </a:rPr>
              <a:t> double causation problem as the sinking ship</a:t>
            </a:r>
          </a:p>
          <a:p>
            <a:pPr lvl="1"/>
            <a:r>
              <a:rPr lang="en-US" dirty="0" smtClean="0">
                <a:latin typeface="Times" charset="0"/>
                <a:ea typeface="Times" charset="0"/>
                <a:cs typeface="Times" charset="0"/>
              </a:rPr>
              <a:t>We can’t optimize on two margins with one price</a:t>
            </a:r>
          </a:p>
          <a:p>
            <a:endParaRPr lang="en-US" dirty="0"/>
          </a:p>
        </p:txBody>
      </p:sp>
    </p:spTree>
    <p:extLst>
      <p:ext uri="{BB962C8B-B14F-4D97-AF65-F5344CB8AC3E}">
        <p14:creationId xmlns:p14="http://schemas.microsoft.com/office/powerpoint/2010/main" val="1240154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980</TotalTime>
  <Words>3701</Words>
  <Application>Microsoft Macintosh PowerPoint</Application>
  <PresentationFormat>Widescreen</PresentationFormat>
  <Paragraphs>374</Paragraphs>
  <Slides>32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Calibri</vt:lpstr>
      <vt:lpstr>Calibri Light</vt:lpstr>
      <vt:lpstr>Mangal</vt:lpstr>
      <vt:lpstr>Times</vt:lpstr>
      <vt:lpstr>Arial</vt:lpstr>
      <vt:lpstr>Office Theme</vt:lpstr>
      <vt:lpstr>Contract</vt:lpstr>
      <vt:lpstr>Reputational Enforcement</vt:lpstr>
      <vt:lpstr>Contract Enforcement in Cyberspace</vt:lpstr>
      <vt:lpstr>Imperial Chinese Solution</vt:lpstr>
      <vt:lpstr>So why do we have contract law?</vt:lpstr>
      <vt:lpstr>The Case for Freedom of Contract</vt:lpstr>
      <vt:lpstr>The Case Against Freedom of Contract</vt:lpstr>
      <vt:lpstr>Actual Duress</vt:lpstr>
      <vt:lpstr>Unequal Bargaining Power as Duress?</vt:lpstr>
      <vt:lpstr>What counts as duress?</vt:lpstr>
      <vt:lpstr>Contracts of Adhesion</vt:lpstr>
      <vt:lpstr>Is there a contract?</vt:lpstr>
      <vt:lpstr>How should a court fill in missing terms?</vt:lpstr>
      <vt:lpstr>Allocating Risk</vt:lpstr>
      <vt:lpstr>Rules for Breach</vt:lpstr>
      <vt:lpstr>Alternative Rules</vt:lpstr>
      <vt:lpstr>Contracts With Asymmetric Information</vt:lpstr>
      <vt:lpstr>Speculation</vt:lpstr>
      <vt:lpstr>Long Term Contracts: Family Law</vt:lpstr>
      <vt:lpstr>Changes Over the Past Century+</vt:lpstr>
      <vt:lpstr>Why did these changes happen?</vt:lpstr>
      <vt:lpstr>Consequences of Easy Divorce</vt:lpstr>
      <vt:lpstr>Out-of-Wedlock Births: Possible Explanations</vt:lpstr>
      <vt:lpstr>PowerPoint Presentation</vt:lpstr>
      <vt:lpstr>Akerlof-Yellin Explanation</vt:lpstr>
      <vt:lpstr>Explaining Sex Law</vt:lpstr>
      <vt:lpstr>Rings and Promises: Margaret Brinig</vt:lpstr>
      <vt:lpstr>Seduction Law: Old and Older</vt:lpstr>
      <vt:lpstr>The Adoption Market</vt:lpstr>
      <vt:lpstr>The Commodification Argument</vt:lpstr>
      <vt:lpstr>Are Babies a Good Thing?</vt:lpstr>
      <vt:lpstr>PowerPoint Presentation</vt:lpstr>
    </vt:vector>
  </TitlesOfParts>
  <Company/>
  <LinksUpToDate>false</LinksUpToDate>
  <SharedDoc>false</SharedDoc>
  <HyperlinksChanged>false</HyperlinksChanged>
  <AppVersion>15.0028</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Midterm</dc:title>
  <dc:creator>David Friedman</dc:creator>
  <cp:lastModifiedBy>David Friedman</cp:lastModifiedBy>
  <cp:revision>89</cp:revision>
  <dcterms:created xsi:type="dcterms:W3CDTF">2017-03-02T17:12:13Z</dcterms:created>
  <dcterms:modified xsi:type="dcterms:W3CDTF">2017-03-23T18:03:13Z</dcterms:modified>
</cp:coreProperties>
</file>