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4" r:id="rId2"/>
    <p:sldId id="315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39" r:id="rId15"/>
    <p:sldId id="328" r:id="rId16"/>
    <p:sldId id="329" r:id="rId17"/>
    <p:sldId id="340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79" autoAdjust="0"/>
    <p:restoredTop sz="86418"/>
  </p:normalViewPr>
  <p:slideViewPr>
    <p:cSldViewPr snapToGrid="0" snapToObjects="1">
      <p:cViewPr varScale="1">
        <p:scale>
          <a:sx n="107" d="100"/>
          <a:sy n="107" d="100"/>
        </p:scale>
        <p:origin x="184" y="6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7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8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2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7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4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13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3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3/28/17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1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79568-9EE0-B14A-9799-443B49476C15}" type="datetimeFigureOut">
              <a:rPr lang="en-US" smtClean="0"/>
              <a:t>3/28/17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3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Long Term Contracts: Family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44826"/>
          </a:xfrm>
        </p:spPr>
        <p:txBody>
          <a:bodyPr/>
          <a:lstStyle/>
          <a:p>
            <a:r>
              <a:rPr lang="en-US" dirty="0" smtClean="0"/>
              <a:t>Why Have Long-term Contracts?</a:t>
            </a:r>
          </a:p>
          <a:p>
            <a:pPr lvl="1"/>
            <a:r>
              <a:rPr lang="en-US" dirty="0" smtClean="0"/>
              <a:t>Why not handle everything as a spot market?</a:t>
            </a:r>
          </a:p>
          <a:p>
            <a:pPr lvl="1"/>
            <a:r>
              <a:rPr lang="en-US" dirty="0" smtClean="0"/>
              <a:t>In some relationships, partners acquire relationship specific skills</a:t>
            </a:r>
          </a:p>
          <a:p>
            <a:pPr lvl="1"/>
            <a:r>
              <a:rPr lang="en-US" dirty="0" smtClean="0"/>
              <a:t>Converting a competitive market to a bilateral monopoly</a:t>
            </a:r>
          </a:p>
          <a:p>
            <a:r>
              <a:rPr lang="en-US" dirty="0" smtClean="0"/>
              <a:t>The case for traditional marriage</a:t>
            </a:r>
          </a:p>
          <a:p>
            <a:pPr lvl="1"/>
            <a:r>
              <a:rPr lang="en-US" dirty="0" smtClean="0"/>
              <a:t>Eliminating the option of threatening to leave reduces some bargaining costs</a:t>
            </a:r>
          </a:p>
          <a:p>
            <a:pPr lvl="1"/>
            <a:r>
              <a:rPr lang="en-US" dirty="0" smtClean="0"/>
              <a:t>Social customs on the division of responsibilities reduces others</a:t>
            </a:r>
          </a:p>
          <a:p>
            <a:pPr lvl="1"/>
            <a:r>
              <a:rPr lang="en-US" dirty="0" smtClean="0"/>
              <a:t>At the risk of being stuck with a wrong choice or a wrong division</a:t>
            </a:r>
          </a:p>
          <a:p>
            <a:pPr lvl="1"/>
            <a:r>
              <a:rPr lang="en-US" dirty="0" smtClean="0"/>
              <a:t>And you cannot enforce contract terms that are not observable</a:t>
            </a:r>
          </a:p>
        </p:txBody>
      </p:sp>
    </p:spTree>
    <p:extLst>
      <p:ext uri="{BB962C8B-B14F-4D97-AF65-F5344CB8AC3E}">
        <p14:creationId xmlns:p14="http://schemas.microsoft.com/office/powerpoint/2010/main" val="107261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5204" y="0"/>
            <a:ext cx="10515600" cy="719847"/>
          </a:xfrm>
        </p:spPr>
        <p:txBody>
          <a:bodyPr/>
          <a:lstStyle/>
          <a:p>
            <a:pPr algn="ctr"/>
            <a:r>
              <a:rPr lang="en-US" dirty="0" smtClean="0"/>
              <a:t>The Adoption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558" y="924130"/>
            <a:ext cx="11293813" cy="5924143"/>
          </a:xfrm>
        </p:spPr>
        <p:txBody>
          <a:bodyPr>
            <a:normAutofit/>
          </a:bodyPr>
          <a:lstStyle/>
          <a:p>
            <a:r>
              <a:rPr lang="en-US" dirty="0" smtClean="0"/>
              <a:t>It’s an odd market–supply and demand are routinely out of synch</a:t>
            </a:r>
          </a:p>
          <a:p>
            <a:r>
              <a:rPr lang="en-US" dirty="0" smtClean="0"/>
              <a:t>As one would expect in a market with price control</a:t>
            </a:r>
          </a:p>
          <a:p>
            <a:r>
              <a:rPr lang="en-US" dirty="0" smtClean="0"/>
              <a:t>Adoption agencies claim to make the choice in the baby’s interest</a:t>
            </a:r>
          </a:p>
          <a:p>
            <a:pPr lvl="1"/>
            <a:r>
              <a:rPr lang="en-US" dirty="0" smtClean="0"/>
              <a:t>What are their incentives, compared to those of natural and adoptive parents?</a:t>
            </a:r>
          </a:p>
          <a:p>
            <a:pPr lvl="1"/>
            <a:r>
              <a:rPr lang="en-US" dirty="0" smtClean="0"/>
              <a:t>Do their actual requirements support that claim?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03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51770"/>
          </a:xfrm>
        </p:spPr>
        <p:txBody>
          <a:bodyPr/>
          <a:lstStyle/>
          <a:p>
            <a:pPr algn="ctr"/>
            <a:r>
              <a:rPr lang="en-US" smtClean="0"/>
              <a:t>The Commodification Argument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771"/>
            <a:ext cx="11417474" cy="6006229"/>
          </a:xfrm>
        </p:spPr>
        <p:txBody>
          <a:bodyPr>
            <a:normAutofit/>
          </a:bodyPr>
          <a:lstStyle/>
          <a:p>
            <a:r>
              <a:rPr lang="en-US" dirty="0" smtClean="0"/>
              <a:t>From Margaret </a:t>
            </a:r>
            <a:r>
              <a:rPr lang="en-US" dirty="0" err="1" smtClean="0"/>
              <a:t>Radin</a:t>
            </a:r>
            <a:r>
              <a:rPr lang="en-US" dirty="0" smtClean="0"/>
              <a:t>, Stanford Law</a:t>
            </a:r>
          </a:p>
          <a:p>
            <a:pPr lvl="1"/>
            <a:r>
              <a:rPr lang="en-US" dirty="0" smtClean="0"/>
              <a:t>It is wrong to treat things as commodities that shouldn’t </a:t>
            </a:r>
            <a:r>
              <a:rPr lang="en-US" dirty="0" smtClean="0"/>
              <a:t>be</a:t>
            </a:r>
          </a:p>
          <a:p>
            <a:pPr lvl="1"/>
            <a:r>
              <a:rPr lang="en-US" dirty="0" smtClean="0"/>
              <a:t>Such as babies (payment for adoption) or sex (prostitution)</a:t>
            </a:r>
            <a:endParaRPr lang="en-US" dirty="0" smtClean="0"/>
          </a:p>
          <a:p>
            <a:pPr lvl="1"/>
            <a:r>
              <a:rPr lang="en-US" dirty="0" smtClean="0"/>
              <a:t>So perhaps the transactions should be illegal</a:t>
            </a:r>
          </a:p>
          <a:p>
            <a:r>
              <a:rPr lang="en-US" dirty="0" smtClean="0"/>
              <a:t>This looks like the opposite of the logic re flag burning</a:t>
            </a:r>
          </a:p>
          <a:p>
            <a:pPr lvl="1"/>
            <a:r>
              <a:rPr lang="en-US" dirty="0" smtClean="0"/>
              <a:t>Governments can make lots of laws about burning things under minimal scrutiny</a:t>
            </a:r>
          </a:p>
          <a:p>
            <a:pPr lvl="1"/>
            <a:r>
              <a:rPr lang="en-US" dirty="0" smtClean="0"/>
              <a:t>But burning a flag is both a fire and a message</a:t>
            </a:r>
          </a:p>
          <a:p>
            <a:pPr lvl="1"/>
            <a:r>
              <a:rPr lang="en-US" dirty="0" smtClean="0"/>
              <a:t>And the government can’t punish messages</a:t>
            </a:r>
          </a:p>
          <a:p>
            <a:r>
              <a:rPr lang="en-US" dirty="0" err="1" smtClean="0"/>
              <a:t>Radin</a:t>
            </a:r>
            <a:r>
              <a:rPr lang="en-US" dirty="0" smtClean="0"/>
              <a:t> is arguing for punishing things because they are messages</a:t>
            </a:r>
          </a:p>
        </p:txBody>
      </p:sp>
    </p:spTree>
    <p:extLst>
      <p:ext uri="{BB962C8B-B14F-4D97-AF65-F5344CB8AC3E}">
        <p14:creationId xmlns:p14="http://schemas.microsoft.com/office/powerpoint/2010/main" val="147118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64504"/>
          </a:xfrm>
        </p:spPr>
        <p:txBody>
          <a:bodyPr/>
          <a:lstStyle/>
          <a:p>
            <a:pPr algn="ctr"/>
            <a:r>
              <a:rPr lang="en-US" dirty="0" smtClean="0"/>
              <a:t>Are Babies a Good Thing?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9036"/>
            <a:ext cx="10515600" cy="6118963"/>
          </a:xfrm>
        </p:spPr>
        <p:txBody>
          <a:bodyPr>
            <a:normAutofit/>
          </a:bodyPr>
          <a:lstStyle/>
          <a:p>
            <a:r>
              <a:rPr lang="en-US" dirty="0" smtClean="0"/>
              <a:t>A lot of people argue </a:t>
            </a:r>
            <a:r>
              <a:rPr lang="en-US" dirty="0" smtClean="0"/>
              <a:t>there </a:t>
            </a:r>
            <a:r>
              <a:rPr lang="en-US" dirty="0" smtClean="0"/>
              <a:t>are too many people</a:t>
            </a:r>
          </a:p>
          <a:p>
            <a:pPr lvl="1"/>
            <a:r>
              <a:rPr lang="en-US" dirty="0" smtClean="0"/>
              <a:t>From the economist’s standpoint, this is a claim about externalities</a:t>
            </a:r>
          </a:p>
          <a:p>
            <a:pPr lvl="1"/>
            <a:r>
              <a:rPr lang="en-US" dirty="0" smtClean="0"/>
              <a:t>When I produce and rear a child, do I impose net costs on others?</a:t>
            </a:r>
          </a:p>
          <a:p>
            <a:r>
              <a:rPr lang="en-US" dirty="0" smtClean="0"/>
              <a:t>Try to list them</a:t>
            </a:r>
          </a:p>
          <a:p>
            <a:pPr lvl="1"/>
            <a:r>
              <a:rPr lang="en-US" dirty="0" smtClean="0"/>
              <a:t>The child needs food, clothing, shelter—more people means less for each</a:t>
            </a:r>
          </a:p>
          <a:p>
            <a:pPr lvl="2"/>
            <a:r>
              <a:rPr lang="en-US" dirty="0" smtClean="0"/>
              <a:t>That’s not a cost external to the family</a:t>
            </a:r>
          </a:p>
          <a:p>
            <a:pPr lvl="2"/>
            <a:r>
              <a:rPr lang="en-US" dirty="0" smtClean="0"/>
              <a:t>What they use, they or their parents have to buy</a:t>
            </a:r>
          </a:p>
          <a:p>
            <a:pPr lvl="1"/>
            <a:r>
              <a:rPr lang="en-US" dirty="0" smtClean="0"/>
              <a:t>The child will go to public school, at some cost to the taxpayers</a:t>
            </a:r>
          </a:p>
          <a:p>
            <a:pPr lvl="2"/>
            <a:r>
              <a:rPr lang="en-US" dirty="0" smtClean="0"/>
              <a:t>But he will then grow up and pay taxes to the public schools</a:t>
            </a:r>
          </a:p>
          <a:p>
            <a:pPr lvl="2"/>
            <a:r>
              <a:rPr lang="en-US" dirty="0" smtClean="0"/>
              <a:t>Roughly the two effects cancel</a:t>
            </a:r>
          </a:p>
          <a:p>
            <a:pPr lvl="1"/>
            <a:r>
              <a:rPr lang="en-US" dirty="0" smtClean="0"/>
              <a:t>The child may produce pollution, commit crimes, go on welfare–negative</a:t>
            </a:r>
          </a:p>
          <a:p>
            <a:pPr lvl="1"/>
            <a:r>
              <a:rPr lang="en-US" dirty="0" smtClean="0"/>
              <a:t>He may invent the cure for cancer, write a great novel, positive</a:t>
            </a:r>
          </a:p>
          <a:p>
            <a:pPr lvl="1"/>
            <a:r>
              <a:rPr lang="en-US" dirty="0" smtClean="0"/>
              <a:t>More people mean more people to share the burden of taxes</a:t>
            </a:r>
          </a:p>
        </p:txBody>
      </p:sp>
    </p:spTree>
    <p:extLst>
      <p:ext uri="{BB962C8B-B14F-4D97-AF65-F5344CB8AC3E}">
        <p14:creationId xmlns:p14="http://schemas.microsoft.com/office/powerpoint/2010/main" val="195349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New Reproductive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9973"/>
            <a:ext cx="10515600" cy="5668027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Multiple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parents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child with five parents–a real California case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Sterile husband, doubly infertile wife,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a problem</a:t>
            </a:r>
          </a:p>
          <a:p>
            <a:pPr lvl="2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Solution: sperm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donor, egg donor, host mother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Child is born, couple get divorced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Who has rights and responsibilities with regard to the baby?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Lord Mansfield’s rule may not be the right answer</a:t>
            </a:r>
          </a:p>
          <a:p>
            <a:pPr lvl="1"/>
            <a:r>
              <a:rPr lang="en-US" dirty="0"/>
              <a:t>"My mother was a test tube, my father was a knife”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If we can do cut and paste genetic engineering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Who are the legal parents and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Who owns your genes?</a:t>
            </a:r>
          </a:p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Libertarian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eugenics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Suppose each couple could choose, among the children they could produce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The ones they did produce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Separately selecting on sperm and egg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Good? Bad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?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9932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Tort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53176"/>
            <a:ext cx="10515600" cy="1406090"/>
          </a:xfrm>
        </p:spPr>
        <p:txBody>
          <a:bodyPr>
            <a:normAutofit/>
          </a:bodyPr>
          <a:lstStyle/>
          <a:p>
            <a:r>
              <a:rPr lang="en-US" sz="3600" smtClean="0"/>
              <a:t>Any questions on the chapter?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187833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A Tort is a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2499"/>
            <a:ext cx="10515600" cy="5655501"/>
          </a:xfrm>
        </p:spPr>
        <p:txBody>
          <a:bodyPr>
            <a:noAutofit/>
          </a:bodyPr>
          <a:lstStyle/>
          <a:p>
            <a:r>
              <a:rPr lang="en-US" sz="3200" dirty="0" smtClean="0"/>
              <a:t>Why is an act wrongful? Because it imposes costs on others. But</a:t>
            </a:r>
          </a:p>
          <a:p>
            <a:pPr lvl="1"/>
            <a:r>
              <a:rPr lang="en-US" sz="2800" dirty="0" smtClean="0">
                <a:latin typeface="Times CY" charset="-52"/>
                <a:ea typeface="Times CY" charset="-52"/>
                <a:cs typeface="Times CY" charset="-52"/>
              </a:rPr>
              <a:t>Competition </a:t>
            </a:r>
            <a:r>
              <a:rPr lang="en-US" sz="2800" dirty="0">
                <a:latin typeface="Times CY" charset="-52"/>
                <a:ea typeface="Times CY" charset="-52"/>
                <a:cs typeface="Times CY" charset="-52"/>
              </a:rPr>
              <a:t>is not a </a:t>
            </a:r>
            <a:r>
              <a:rPr lang="en-US" sz="2800" dirty="0" smtClean="0">
                <a:latin typeface="Times CY" charset="-52"/>
                <a:ea typeface="Times CY" charset="-52"/>
                <a:cs typeface="Times CY" charset="-52"/>
              </a:rPr>
              <a:t>tort</a:t>
            </a:r>
          </a:p>
          <a:p>
            <a:pPr lvl="2"/>
            <a:r>
              <a:rPr lang="en-US" sz="2400" dirty="0" smtClean="0">
                <a:latin typeface="Times CY" charset="-52"/>
                <a:ea typeface="Times CY" charset="-52"/>
                <a:cs typeface="Times CY" charset="-52"/>
              </a:rPr>
              <a:t>Because the externality is pecuniary</a:t>
            </a:r>
          </a:p>
          <a:p>
            <a:pPr lvl="2"/>
            <a:r>
              <a:rPr lang="en-US" sz="2400" dirty="0" smtClean="0">
                <a:latin typeface="Times CY" charset="-52"/>
                <a:ea typeface="Times CY" charset="-52"/>
                <a:cs typeface="Times CY" charset="-52"/>
              </a:rPr>
              <a:t>No net cost</a:t>
            </a:r>
            <a:endParaRPr lang="en-US" sz="2400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sz="2800" dirty="0" smtClean="0">
                <a:latin typeface="Times CY" charset="-52"/>
                <a:ea typeface="Times CY" charset="-52"/>
                <a:cs typeface="Times CY" charset="-52"/>
              </a:rPr>
              <a:t>Lots of minor things impose net costs but are not torts</a:t>
            </a:r>
          </a:p>
          <a:p>
            <a:pPr lvl="2"/>
            <a:r>
              <a:rPr lang="en-US" sz="2400" dirty="0" smtClean="0">
                <a:latin typeface="Times CY" charset="-52"/>
                <a:ea typeface="Times CY" charset="-52"/>
                <a:cs typeface="Times CY" charset="-52"/>
              </a:rPr>
              <a:t>Because some </a:t>
            </a:r>
            <a:r>
              <a:rPr lang="en-US" sz="2400" dirty="0">
                <a:latin typeface="Times CY" charset="-52"/>
                <a:ea typeface="Times CY" charset="-52"/>
                <a:cs typeface="Times CY" charset="-52"/>
              </a:rPr>
              <a:t>externalities </a:t>
            </a:r>
            <a:r>
              <a:rPr lang="en-US" sz="2400" dirty="0" smtClean="0">
                <a:latin typeface="Times CY" charset="-52"/>
                <a:ea typeface="Times CY" charset="-52"/>
                <a:cs typeface="Times CY" charset="-52"/>
              </a:rPr>
              <a:t>are not worth litigating</a:t>
            </a:r>
          </a:p>
          <a:p>
            <a:pPr lvl="2"/>
            <a:r>
              <a:rPr lang="en-US" sz="2400" dirty="0" smtClean="0">
                <a:latin typeface="Times CY" charset="-52"/>
                <a:ea typeface="Times CY" charset="-52"/>
                <a:cs typeface="Times CY" charset="-52"/>
              </a:rPr>
              <a:t>Such as my taste in clothing</a:t>
            </a:r>
            <a:endParaRPr lang="en-US" sz="2400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sz="2800" dirty="0" smtClean="0">
                <a:latin typeface="Times CY" charset="-52"/>
                <a:ea typeface="Times CY" charset="-52"/>
                <a:cs typeface="Times CY" charset="-52"/>
              </a:rPr>
              <a:t>For </a:t>
            </a:r>
            <a:r>
              <a:rPr lang="en-US" sz="2800" dirty="0" smtClean="0">
                <a:latin typeface="Times CY" charset="-52"/>
                <a:ea typeface="Times CY" charset="-52"/>
                <a:cs typeface="Times CY" charset="-52"/>
              </a:rPr>
              <a:t>some issues a </a:t>
            </a:r>
            <a:r>
              <a:rPr lang="en-US" sz="2800" dirty="0">
                <a:latin typeface="Times CY" charset="-52"/>
                <a:ea typeface="Times CY" charset="-52"/>
                <a:cs typeface="Times CY" charset="-52"/>
              </a:rPr>
              <a:t>property rule is better than a liability </a:t>
            </a:r>
            <a:r>
              <a:rPr lang="en-US" sz="2800" dirty="0" smtClean="0">
                <a:latin typeface="Times CY" charset="-52"/>
                <a:ea typeface="Times CY" charset="-52"/>
                <a:cs typeface="Times CY" charset="-52"/>
              </a:rPr>
              <a:t>rule</a:t>
            </a:r>
          </a:p>
          <a:p>
            <a:pPr lvl="2"/>
            <a:r>
              <a:rPr lang="en-US" sz="2400" dirty="0" smtClean="0">
                <a:latin typeface="Times CY" charset="-52"/>
                <a:ea typeface="Times CY" charset="-52"/>
                <a:cs typeface="Times CY" charset="-52"/>
              </a:rPr>
              <a:t>Which is an argument for using criminal law instead</a:t>
            </a:r>
          </a:p>
          <a:p>
            <a:pPr lvl="2"/>
            <a:r>
              <a:rPr lang="en-US" sz="2400" dirty="0" smtClean="0">
                <a:latin typeface="Times CY" charset="-52"/>
                <a:ea typeface="Times CY" charset="-52"/>
                <a:cs typeface="Times CY" charset="-52"/>
              </a:rPr>
              <a:t>The same act can be both a crime and a tort</a:t>
            </a:r>
          </a:p>
          <a:p>
            <a:pPr lvl="2"/>
            <a:r>
              <a:rPr lang="en-US" sz="2400" dirty="0" smtClean="0">
                <a:latin typeface="Times CY" charset="-52"/>
                <a:ea typeface="Times CY" charset="-52"/>
                <a:cs typeface="Times CY" charset="-52"/>
              </a:rPr>
              <a:t>Are there acts that are crimes but not torts?</a:t>
            </a:r>
          </a:p>
          <a:p>
            <a:pPr lvl="2"/>
            <a:r>
              <a:rPr lang="en-US" sz="2400" b="1" dirty="0" smtClean="0">
                <a:latin typeface="Times CY" charset="-52"/>
                <a:ea typeface="Times CY" charset="-52"/>
                <a:cs typeface="Times CY" charset="-52"/>
              </a:rPr>
              <a:t>We will get back to the crime vs tort issue in a few weeks</a:t>
            </a:r>
            <a:endParaRPr lang="en-US" sz="2400" b="1" dirty="0">
              <a:latin typeface="Times CY" charset="-52"/>
              <a:ea typeface="Times CY" charset="-52"/>
              <a:cs typeface="Times CY" charset="-52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402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02082"/>
          </a:xfrm>
        </p:spPr>
        <p:txBody>
          <a:bodyPr/>
          <a:lstStyle/>
          <a:p>
            <a:pPr algn="ctr"/>
            <a:r>
              <a:rPr lang="en-US" dirty="0" smtClean="0"/>
              <a:t>Causation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2082"/>
            <a:ext cx="10515600" cy="585591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does “A caused B” mean?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Coincidental causation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My stopping you to chat is a “but for” cause of your being under the falling safe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But it does not increase the probability ex ante, so punishing it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Provides only an incentive not to chat with people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Unless we also reward you when the safe falls ten seconds earlier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Easier to do neither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In legal language, this is the issue of </a:t>
            </a:r>
            <a:r>
              <a:rPr lang="en-US" dirty="0" err="1" smtClean="0">
                <a:latin typeface="Times CY" charset="-52"/>
                <a:ea typeface="Times CY" charset="-52"/>
                <a:cs typeface="Times CY" charset="-52"/>
              </a:rPr>
              <a:t>forseeability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Redundant causation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Two live hunters and one very dead one. Who is liable?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The average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cost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imposed by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each of the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two hunters is half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life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But the marginal cost imposed by each is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zero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Reverse case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2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Bill carelessly pointed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an unloaded gun at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John and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pulled the trigger</a:t>
            </a:r>
          </a:p>
          <a:p>
            <a:pPr lvl="2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Unfortunately, Mary had carelessly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loaded it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Average damage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by each of them half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 life per, marginal damage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by each one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life</a:t>
            </a:r>
          </a:p>
        </p:txBody>
      </p:sp>
    </p:spTree>
    <p:extLst>
      <p:ext uri="{BB962C8B-B14F-4D97-AF65-F5344CB8AC3E}">
        <p14:creationId xmlns:p14="http://schemas.microsoft.com/office/powerpoint/2010/main" val="197014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sz="3200" dirty="0" smtClean="0">
                <a:latin typeface="Times CY" charset="-52"/>
                <a:ea typeface="Times CY" charset="-52"/>
                <a:cs typeface="Times CY" charset="-52"/>
              </a:rPr>
              <a:t>This is the legal version of the Diamond-Water puzzle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9557"/>
            <a:ext cx="10515600" cy="5868444"/>
          </a:xfrm>
        </p:spPr>
        <p:txBody>
          <a:bodyPr/>
          <a:lstStyle/>
          <a:p>
            <a:r>
              <a:rPr lang="en-US" dirty="0" smtClean="0"/>
              <a:t>Diamonds are much more valuable than water</a:t>
            </a:r>
          </a:p>
          <a:p>
            <a:pPr lvl="1"/>
            <a:r>
              <a:rPr lang="en-US" dirty="0" smtClean="0"/>
              <a:t>$3000/carat = ~$6,000,000/gallon</a:t>
            </a:r>
          </a:p>
          <a:p>
            <a:pPr lvl="1"/>
            <a:r>
              <a:rPr lang="en-US" dirty="0" smtClean="0"/>
              <a:t>Water costs considerably less than that</a:t>
            </a:r>
          </a:p>
          <a:p>
            <a:r>
              <a:rPr lang="en-US" dirty="0" smtClean="0"/>
              <a:t>Water is much more valuable than diamonds</a:t>
            </a:r>
          </a:p>
          <a:p>
            <a:pPr lvl="1"/>
            <a:r>
              <a:rPr lang="en-US" dirty="0" smtClean="0"/>
              <a:t>If there were no diamonds in the world</a:t>
            </a:r>
          </a:p>
          <a:p>
            <a:pPr lvl="2"/>
            <a:r>
              <a:rPr lang="en-US" dirty="0" smtClean="0"/>
              <a:t>Engagement rings would have rubies, sapphires and emeralds instead</a:t>
            </a:r>
          </a:p>
          <a:p>
            <a:pPr lvl="2"/>
            <a:r>
              <a:rPr lang="en-US" dirty="0" smtClean="0"/>
              <a:t>Which might be an improvement</a:t>
            </a:r>
          </a:p>
          <a:p>
            <a:pPr lvl="2"/>
            <a:r>
              <a:rPr lang="en-US" dirty="0" smtClean="0"/>
              <a:t>And grinding wheels would be </a:t>
            </a:r>
            <a:r>
              <a:rPr lang="en-US" dirty="0" err="1" smtClean="0"/>
              <a:t>carborundum</a:t>
            </a:r>
            <a:r>
              <a:rPr lang="en-US" dirty="0" smtClean="0"/>
              <a:t>, which wears out faster</a:t>
            </a:r>
          </a:p>
          <a:p>
            <a:pPr lvl="1"/>
            <a:r>
              <a:rPr lang="en-US" dirty="0" smtClean="0"/>
              <a:t>Without water we all die</a:t>
            </a:r>
          </a:p>
          <a:p>
            <a:r>
              <a:rPr lang="en-US" dirty="0" smtClean="0"/>
              <a:t>Solution: The difference between average value and marginal value</a:t>
            </a:r>
          </a:p>
          <a:p>
            <a:pPr lvl="1"/>
            <a:r>
              <a:rPr lang="en-US" dirty="0" smtClean="0"/>
              <a:t>All of the water is worth much more than all of the diamonds</a:t>
            </a:r>
          </a:p>
          <a:p>
            <a:pPr lvl="1"/>
            <a:r>
              <a:rPr lang="en-US" dirty="0" smtClean="0"/>
              <a:t>But since we have a lot of water, one more drop is worth very little</a:t>
            </a:r>
          </a:p>
          <a:p>
            <a:pPr lvl="1"/>
            <a:r>
              <a:rPr lang="en-US" dirty="0" smtClean="0"/>
              <a:t>One more diamond is worth quite a lot</a:t>
            </a:r>
          </a:p>
          <a:p>
            <a:r>
              <a:rPr lang="en-US" dirty="0" smtClean="0"/>
              <a:t>In these cases, we are looking at the cost of one more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84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63038"/>
          </a:xfrm>
        </p:spPr>
        <p:txBody>
          <a:bodyPr/>
          <a:lstStyle/>
          <a:p>
            <a:pPr algn="ctr"/>
            <a:r>
              <a:rPr lang="en-US" smtClean="0"/>
              <a:t>Probabilistic Causation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4596"/>
            <a:ext cx="10515600" cy="4912367"/>
          </a:xfrm>
        </p:spPr>
        <p:txBody>
          <a:bodyPr/>
          <a:lstStyle/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You may have caused damage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of $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10,000</a:t>
            </a:r>
          </a:p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Under the “preponderance of the evidence” rule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If p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&lt;.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5 you owe nothing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If p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&gt;.5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you owe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$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10,000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Why don’t we make it damage =p($1000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)?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A jury has a hard enough time deciding on guilt or innocence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And the amount of the damage</a:t>
            </a:r>
            <a:endParaRPr lang="en-US" dirty="0" smtClean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Now you want them to agree on whether p is .6 or .7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Accounting follows the same rule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Possibly for the same reason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Each of them needs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a simple decision rule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680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604" y="0"/>
            <a:ext cx="10758791" cy="1325563"/>
          </a:xfrm>
        </p:spPr>
        <p:txBody>
          <a:bodyPr/>
          <a:lstStyle/>
          <a:p>
            <a:r>
              <a:rPr lang="en-US" dirty="0" smtClean="0"/>
              <a:t>What is the Efficient Level </a:t>
            </a:r>
            <a:r>
              <a:rPr lang="en-US" smtClean="0"/>
              <a:t>of Traffic Accidents?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0666"/>
            <a:ext cx="10515600" cy="5280602"/>
          </a:xfrm>
        </p:spPr>
        <p:txBody>
          <a:bodyPr/>
          <a:lstStyle/>
          <a:p>
            <a:r>
              <a:rPr lang="en-US" dirty="0" smtClean="0"/>
              <a:t>Zero? We know how to get that</a:t>
            </a:r>
          </a:p>
          <a:p>
            <a:pPr lvl="1"/>
            <a:r>
              <a:rPr lang="en-US" dirty="0" smtClean="0"/>
              <a:t>Ban all driving</a:t>
            </a:r>
          </a:p>
          <a:p>
            <a:pPr lvl="1"/>
            <a:r>
              <a:rPr lang="en-US" dirty="0" smtClean="0"/>
              <a:t>But the cure is worse than the disease</a:t>
            </a:r>
          </a:p>
          <a:p>
            <a:r>
              <a:rPr lang="en-US" dirty="0" smtClean="0"/>
              <a:t>Take precautions if and only if</a:t>
            </a:r>
          </a:p>
          <a:p>
            <a:pPr lvl="1"/>
            <a:r>
              <a:rPr lang="en-US" dirty="0" smtClean="0"/>
              <a:t>The benefit from the precaution</a:t>
            </a:r>
          </a:p>
          <a:p>
            <a:pPr lvl="1"/>
            <a:r>
              <a:rPr lang="en-US" dirty="0" smtClean="0"/>
              <a:t>Is greater than its cost</a:t>
            </a:r>
          </a:p>
          <a:p>
            <a:r>
              <a:rPr lang="en-US" dirty="0" smtClean="0"/>
              <a:t>How do we get that result?</a:t>
            </a:r>
          </a:p>
          <a:p>
            <a:pPr lvl="1"/>
            <a:r>
              <a:rPr lang="en-US" dirty="0" smtClean="0"/>
              <a:t>Arrange that someone who takes a precaution gets the benefit</a:t>
            </a:r>
          </a:p>
          <a:p>
            <a:pPr lvl="1"/>
            <a:r>
              <a:rPr lang="en-US" dirty="0" smtClean="0"/>
              <a:t>Or someone who fails to take it pays the cost</a:t>
            </a:r>
          </a:p>
          <a:p>
            <a:pPr lvl="1"/>
            <a:r>
              <a:rPr lang="en-US" dirty="0" smtClean="0"/>
              <a:t>Two ways of saying the same thing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voiding a cost is a benefit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09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294" y="0"/>
            <a:ext cx="10515600" cy="129017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Changes Over the Past Century+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0180"/>
            <a:ext cx="10515600" cy="5567819"/>
          </a:xfrm>
        </p:spPr>
        <p:txBody>
          <a:bodyPr>
            <a:normAutofit/>
          </a:bodyPr>
          <a:lstStyle/>
          <a:p>
            <a:r>
              <a:rPr lang="en-US" dirty="0" smtClean="0"/>
              <a:t>Divorce </a:t>
            </a:r>
          </a:p>
          <a:p>
            <a:pPr lvl="1"/>
            <a:r>
              <a:rPr lang="en-US" dirty="0" smtClean="0"/>
              <a:t>Used to be legally difficult and uncommon</a:t>
            </a:r>
          </a:p>
          <a:p>
            <a:pPr lvl="1"/>
            <a:r>
              <a:rPr lang="en-US" dirty="0" smtClean="0"/>
              <a:t>Is now easy and common</a:t>
            </a:r>
          </a:p>
          <a:p>
            <a:r>
              <a:rPr lang="en-US" dirty="0" smtClean="0"/>
              <a:t>Most couples had a sexual division of labor</a:t>
            </a:r>
          </a:p>
          <a:p>
            <a:pPr lvl="1"/>
            <a:r>
              <a:rPr lang="en-US" dirty="0" smtClean="0"/>
              <a:t>Husband worked outside the home for income</a:t>
            </a:r>
          </a:p>
          <a:p>
            <a:pPr lvl="1"/>
            <a:r>
              <a:rPr lang="en-US" dirty="0" smtClean="0"/>
              <a:t>Wife ran the household</a:t>
            </a:r>
          </a:p>
          <a:p>
            <a:r>
              <a:rPr lang="en-US" dirty="0" smtClean="0"/>
              <a:t>Most adults were part of a husband-wife couple, now about half</a:t>
            </a:r>
          </a:p>
          <a:p>
            <a:r>
              <a:rPr lang="en-US" dirty="0" smtClean="0"/>
              <a:t>Almost all children were born in wedlock</a:t>
            </a:r>
          </a:p>
          <a:p>
            <a:pPr lvl="1"/>
            <a:r>
              <a:rPr lang="en-US" dirty="0" smtClean="0"/>
              <a:t>1940 U.S. Illegitimacy rate about 4%</a:t>
            </a:r>
          </a:p>
          <a:p>
            <a:pPr lvl="1"/>
            <a:r>
              <a:rPr lang="en-US" dirty="0" smtClean="0"/>
              <a:t>1999 about 33%</a:t>
            </a:r>
          </a:p>
        </p:txBody>
      </p:sp>
    </p:spTree>
    <p:extLst>
      <p:ext uri="{BB962C8B-B14F-4D97-AF65-F5344CB8AC3E}">
        <p14:creationId xmlns:p14="http://schemas.microsoft.com/office/powerpoint/2010/main" val="73753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3583"/>
          </a:xfrm>
        </p:spPr>
        <p:txBody>
          <a:bodyPr/>
          <a:lstStyle/>
          <a:p>
            <a:pPr algn="ctr"/>
            <a:r>
              <a:rPr lang="en-US" dirty="0" smtClean="0"/>
              <a:t>Efficient Rules for a </a:t>
            </a:r>
            <a:r>
              <a:rPr lang="en-US" dirty="0" err="1" smtClean="0"/>
              <a:t>Unicausal</a:t>
            </a:r>
            <a:r>
              <a:rPr lang="en-US" dirty="0" smtClean="0"/>
              <a:t> Accident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6306"/>
            <a:ext cx="10515600" cy="6011694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Strict liability is the straightforward </a:t>
            </a:r>
            <a:r>
              <a:rPr lang="en-US" dirty="0" err="1">
                <a:latin typeface="Times CY" charset="-52"/>
                <a:ea typeface="Times CY" charset="-52"/>
                <a:cs typeface="Times CY" charset="-52"/>
              </a:rPr>
              <a:t>Pigouvian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 answer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Negligence, as interpreted by economists, gives the right answer too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You are liable if you failed to take all cost justified precautions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So it is in your interest to do so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Which is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the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efficient result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Hand rule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That assumes the court knows </a:t>
            </a:r>
            <a:endParaRPr lang="en-US" dirty="0" smtClean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What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precautions you took 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And what precautions you should have taken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So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it is a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partly regulatory solution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Strict liability only requires you to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know—leverages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your private information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Activity level is shorthand for unobservable precautions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court does not know how much taking that trip was worth to you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So cannot tell if it was worth taking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But other precautions may be unobservable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too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00657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31132"/>
          </a:xfrm>
        </p:spPr>
        <p:txBody>
          <a:bodyPr/>
          <a:lstStyle/>
          <a:p>
            <a:pPr algn="ctr"/>
            <a:r>
              <a:rPr lang="en-US" dirty="0" smtClean="0"/>
              <a:t>Dual Causation: </a:t>
            </a:r>
            <a:r>
              <a:rPr lang="en-US" dirty="0" err="1" smtClean="0"/>
              <a:t>Coaseian</a:t>
            </a:r>
            <a:r>
              <a:rPr lang="en-US" dirty="0" smtClean="0"/>
              <a:t> accidents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31133"/>
            <a:ext cx="10844719" cy="5826866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Strict liability on either party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Gives that party a full incentive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other party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none, since he is being fully compensated for the cost to him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How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about making both parties fully liable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? 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Each of us pays a fine equal to the other driver’s cost of the accident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Now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anything I can do that reduces the probability by one percentage point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Is worth doing if it costs more than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damage/100, which is the right rule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Both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drivers caused the accident–the empty gun story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What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is wrong with this solution?</a:t>
            </a:r>
          </a:p>
          <a:p>
            <a:pPr lvl="1"/>
            <a:r>
              <a:rPr lang="en-US" b="1" dirty="0">
                <a:latin typeface="Times CY" charset="-52"/>
                <a:ea typeface="Times CY" charset="-52"/>
                <a:cs typeface="Times CY" charset="-52"/>
              </a:rPr>
              <a:t>Who reports the accident?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What about negligence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liability?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My simple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case is cars and tanks. 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tank is liable if the driver was negligent–full incentive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If the tank is not liable, the car driver bears the full expense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And the tank won’t be liable, because it is not in its interest to be negligent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So both of them take the optimal precautions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Half the problem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is solved by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Pigou, half by regulation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But it only works for observable precautions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4163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90649"/>
          </a:xfrm>
        </p:spPr>
        <p:txBody>
          <a:bodyPr/>
          <a:lstStyle/>
          <a:p>
            <a:r>
              <a:rPr lang="en-US" dirty="0" smtClean="0"/>
              <a:t>In a more realistic case </a:t>
            </a:r>
            <a:r>
              <a:rPr lang="en-US" dirty="0" smtClean="0"/>
              <a:t>than </a:t>
            </a:r>
            <a:r>
              <a:rPr lang="en-US" dirty="0" smtClean="0"/>
              <a:t>cars and tanks 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3777"/>
            <a:ext cx="10515600" cy="588422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How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do we decide which party is liable if negligent?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taller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driver?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Think of it as compensation for the evil effects of heightism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But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I don’t know how tall the driver I am about to run into is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So the argument works poorly for auto collisions, better for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Situations where there is some consistent difference between the two parties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Such that we can have a rule specifying which is liable if negligent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Driver vs pedestrian, for example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same logic works for contributory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negligence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 pay for your damage unless you were negligent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So you won’t be, so I will, so I will take the optimal precautions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Table 14.1 should make sense to you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Suppose we don’t have a court that can accurately judge negligence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least bad rule may be to split the damage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Along the lines of the argument for coinsurance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If I bear half the cost, it still pays me to take the precautions with a high payoff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And if you bear the other half, it pays you to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.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060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5204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Damages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7319"/>
            <a:ext cx="10515600" cy="5437761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Measuring non-pecuniary damages: Maimonides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How much does the injury reduce your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value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?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If you were sold as a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slave, how much would it reduce your price?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What might be wrong with this answer?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How much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did the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pain and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suffering cost you?</a:t>
            </a:r>
          </a:p>
          <a:p>
            <a:pPr lvl="2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If you were condemned to have your hand cut off</a:t>
            </a:r>
          </a:p>
          <a:p>
            <a:pPr lvl="2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What would you pay to have it done under drugs?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Punitive damages: The exception to the usual rule 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Damages greater than required to make the victim whole</a:t>
            </a:r>
          </a:p>
          <a:p>
            <a:pPr lvl="1"/>
            <a:r>
              <a:rPr lang="en-US" dirty="0" err="1" smtClean="0">
                <a:latin typeface="Times CY" charset="-52"/>
                <a:ea typeface="Times CY" charset="-52"/>
                <a:cs typeface="Times CY" charset="-52"/>
              </a:rPr>
              <a:t>Huckle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vs Money: Damages against the Secretary of State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case that gave us the Fourth Amendment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Courtesy of John Wilkes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Damages for shooting birds on someone else’s property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Arguably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done because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tortfeasor wanted not birds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But to humiliate the property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owner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4309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14400"/>
          </a:xfrm>
        </p:spPr>
        <p:txBody>
          <a:bodyPr/>
          <a:lstStyle/>
          <a:p>
            <a:pPr algn="ctr"/>
            <a:r>
              <a:rPr lang="en-US" dirty="0" smtClean="0"/>
              <a:t>Six Theories of Punitive Damages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1"/>
            <a:ext cx="10515600" cy="585605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No such thing, just ordinary damages for injuries that are hard to see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They serve to express moral outrage</a:t>
            </a:r>
          </a:p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They function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as a probability multiplier (Landes and Posner)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For a tort which will often go unpunished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Scale up the punishment to get it on average equal to damage done</a:t>
            </a:r>
          </a:p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If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damages are hard to measure but the tort is almost always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inefficient, set damages at a high estimate of harm done (Landes and Posner)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Because the optimal punishment is not really equal to damage done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Catching and punishing people is costly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So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deter all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offenses that do net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damage is only a first approximation to the right rule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Details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next week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To deter strategic torts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My threat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to harm you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stops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you from doing things I don’t like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Which is a cost to you not observed as damages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But this only works if the victim is not fully compensated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Consider the case of shooting birds on my neighbor’s land to humiliate him</a:t>
            </a:r>
          </a:p>
        </p:txBody>
      </p:sp>
    </p:spTree>
    <p:extLst>
      <p:ext uri="{BB962C8B-B14F-4D97-AF65-F5344CB8AC3E}">
        <p14:creationId xmlns:p14="http://schemas.microsoft.com/office/powerpoint/2010/main" val="64605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94945"/>
          </a:xfrm>
        </p:spPr>
        <p:txBody>
          <a:bodyPr/>
          <a:lstStyle/>
          <a:p>
            <a:pPr algn="ctr"/>
            <a:r>
              <a:rPr lang="en-US" dirty="0" smtClean="0"/>
              <a:t>Which Theories Fit </a:t>
            </a:r>
            <a:r>
              <a:rPr lang="en-US" smtClean="0"/>
              <a:t>Which Facts?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0314"/>
            <a:ext cx="10515600" cy="5797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800" dirty="0" smtClean="0">
                <a:latin typeface="Times CY" charset="-52"/>
                <a:ea typeface="Times CY" charset="-52"/>
                <a:cs typeface="Times CY" charset="-52"/>
              </a:rPr>
              <a:t>Damages </a:t>
            </a:r>
            <a:r>
              <a:rPr lang="en-US" sz="1800" dirty="0">
                <a:latin typeface="Times CY" charset="-52"/>
                <a:ea typeface="Times CY" charset="-52"/>
                <a:cs typeface="Times CY" charset="-52"/>
              </a:rPr>
              <a:t>for injuries that are hard to see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latin typeface="Times CY" charset="-52"/>
                <a:ea typeface="Times CY" charset="-52"/>
                <a:cs typeface="Times CY" charset="-52"/>
              </a:rPr>
              <a:t>They serve to express moral outrage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latin typeface="Times CY" charset="-52"/>
                <a:ea typeface="Times CY" charset="-52"/>
                <a:cs typeface="Times CY" charset="-52"/>
              </a:rPr>
              <a:t>A probability multiplier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latin typeface="Times CY" charset="-52"/>
                <a:ea typeface="Times CY" charset="-52"/>
                <a:cs typeface="Times CY" charset="-52"/>
              </a:rPr>
              <a:t>A prudently high estimate of harm done by an always inefficient tort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latin typeface="Times CY" charset="-52"/>
                <a:ea typeface="Times CY" charset="-52"/>
                <a:cs typeface="Times CY" charset="-52"/>
              </a:rPr>
              <a:t>Because the optimal punishment is not really equal to damage done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latin typeface="Times CY" charset="-52"/>
                <a:ea typeface="Times CY" charset="-52"/>
                <a:cs typeface="Times CY" charset="-52"/>
              </a:rPr>
              <a:t>To deter strategic </a:t>
            </a:r>
            <a:r>
              <a:rPr lang="en-US" sz="1800" dirty="0" smtClean="0">
                <a:latin typeface="Times CY" charset="-52"/>
                <a:ea typeface="Times CY" charset="-52"/>
                <a:cs typeface="Times CY" charset="-52"/>
              </a:rPr>
              <a:t>torts</a:t>
            </a:r>
          </a:p>
          <a:p>
            <a:pPr marL="514350" indent="-514350">
              <a:buFont typeface="+mj-lt"/>
              <a:buAutoNum type="arabicPeriod"/>
            </a:pPr>
            <a:endParaRPr lang="en-US" sz="1800" dirty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Which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theories explain the extra damage going to the victim?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1, 3 and 6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do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2, 4 and 5 do not</a:t>
            </a:r>
            <a:r>
              <a:rPr lang="en-US" dirty="0" smtClean="0"/>
              <a:t> </a:t>
            </a:r>
            <a:endParaRPr lang="en-US" dirty="0" smtClean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Which fit the actual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rule (Deliberate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or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reckless)?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2 and 5 (but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you have to wait un</a:t>
            </a:r>
            <a:r>
              <a:rPr lang="en-US" dirty="0"/>
              <a:t>til next week for the </a:t>
            </a:r>
            <a:r>
              <a:rPr lang="en-US" dirty="0" smtClean="0"/>
              <a:t>explanation)</a:t>
            </a:r>
            <a:endParaRPr lang="en-US" dirty="0"/>
          </a:p>
          <a:p>
            <a:pPr lvl="1"/>
            <a:r>
              <a:rPr lang="en-US" dirty="0" smtClean="0"/>
              <a:t>6 does</a:t>
            </a:r>
            <a:r>
              <a:rPr lang="en-US" dirty="0"/>
              <a:t>, since </a:t>
            </a:r>
            <a:r>
              <a:rPr lang="en-US" dirty="0" smtClean="0"/>
              <a:t>the tort is deliberate</a:t>
            </a:r>
            <a:endParaRPr lang="en-US" dirty="0"/>
          </a:p>
          <a:p>
            <a:pPr lvl="1"/>
            <a:r>
              <a:rPr lang="en-US" dirty="0" smtClean="0"/>
              <a:t>1, 3, and 4 </a:t>
            </a:r>
            <a:r>
              <a:rPr lang="en-US" dirty="0"/>
              <a:t>don’t.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9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38151"/>
          </a:xfrm>
        </p:spPr>
        <p:txBody>
          <a:bodyPr/>
          <a:lstStyle/>
          <a:p>
            <a:r>
              <a:rPr lang="en-US" dirty="0" smtClean="0"/>
              <a:t>Why </a:t>
            </a:r>
            <a:r>
              <a:rPr lang="en-US" smtClean="0"/>
              <a:t>do Ordinary Damages Go to the Victim?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8151"/>
            <a:ext cx="10515600" cy="591984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 a form of insurance, but not a very good form</a:t>
            </a:r>
          </a:p>
          <a:p>
            <a:pPr lvl="1"/>
            <a:r>
              <a:rPr lang="en-US" dirty="0"/>
              <a:t>It only covers a small subset of things you want to insure </a:t>
            </a:r>
            <a:r>
              <a:rPr lang="en-US" dirty="0" smtClean="0"/>
              <a:t>against</a:t>
            </a:r>
          </a:p>
          <a:p>
            <a:pPr lvl="1"/>
            <a:r>
              <a:rPr lang="en-US" dirty="0" smtClean="0"/>
              <a:t>And you have to prove causation, negligence, </a:t>
            </a:r>
            <a:r>
              <a:rPr lang="en-US" dirty="0" err="1" smtClean="0"/>
              <a:t>etc</a:t>
            </a:r>
            <a:r>
              <a:rPr lang="en-US" dirty="0" smtClean="0"/>
              <a:t>, which is costly</a:t>
            </a:r>
            <a:endParaRPr lang="en-US" dirty="0"/>
          </a:p>
          <a:p>
            <a:pPr lvl="1"/>
            <a:r>
              <a:rPr lang="en-US" dirty="0"/>
              <a:t>And it reduces your incentive to take precautions</a:t>
            </a:r>
          </a:p>
          <a:p>
            <a:r>
              <a:rPr lang="en-US" dirty="0"/>
              <a:t>It combines two incentives in one person</a:t>
            </a:r>
          </a:p>
          <a:p>
            <a:pPr lvl="1"/>
            <a:r>
              <a:rPr lang="en-US" dirty="0"/>
              <a:t>A reward to make the victim report and sue</a:t>
            </a:r>
          </a:p>
          <a:p>
            <a:pPr lvl="1"/>
            <a:r>
              <a:rPr lang="en-US" dirty="0"/>
              <a:t>Combined with the incentive to deter acts that harm him</a:t>
            </a:r>
          </a:p>
          <a:p>
            <a:r>
              <a:rPr lang="en-US" dirty="0"/>
              <a:t>But is it the right incentive?</a:t>
            </a:r>
          </a:p>
          <a:p>
            <a:pPr lvl="1"/>
            <a:r>
              <a:rPr lang="en-US" dirty="0"/>
              <a:t>The patent troll </a:t>
            </a:r>
            <a:r>
              <a:rPr lang="en-US" dirty="0" smtClean="0"/>
              <a:t>problem</a:t>
            </a:r>
          </a:p>
          <a:p>
            <a:pPr lvl="2"/>
            <a:r>
              <a:rPr lang="en-US" dirty="0" smtClean="0"/>
              <a:t>Sue not because you have been wronged but to extort </a:t>
            </a:r>
          </a:p>
          <a:p>
            <a:pPr lvl="2"/>
            <a:r>
              <a:rPr lang="en-US" dirty="0" smtClean="0"/>
              <a:t>If I win you pay me, if I lose I don’t pay you</a:t>
            </a:r>
            <a:endParaRPr lang="en-US" dirty="0"/>
          </a:p>
          <a:p>
            <a:pPr lvl="1"/>
            <a:r>
              <a:rPr lang="en-US" dirty="0" smtClean="0"/>
              <a:t>One solution is for me to threaten to sue you on the same terms</a:t>
            </a:r>
          </a:p>
          <a:p>
            <a:pPr lvl="2"/>
            <a:r>
              <a:rPr lang="en-US" dirty="0" smtClean="0"/>
              <a:t>But that doesn’t work for a non-practicing entity</a:t>
            </a:r>
          </a:p>
          <a:p>
            <a:pPr lvl="2"/>
            <a:r>
              <a:rPr lang="en-US" dirty="0" smtClean="0"/>
              <a:t>He isn’t  doing anything that could infringe your patents</a:t>
            </a:r>
            <a:endParaRPr lang="en-US" dirty="0"/>
          </a:p>
          <a:p>
            <a:pPr lvl="1"/>
            <a:r>
              <a:rPr lang="en-US" dirty="0" smtClean="0"/>
              <a:t>The Athenian solution: Losing tort plaintiff owed damages to the defendant</a:t>
            </a:r>
            <a:endParaRPr lang="en-US" dirty="0"/>
          </a:p>
          <a:p>
            <a:pPr lvl="1"/>
            <a:r>
              <a:rPr lang="en-US" dirty="0"/>
              <a:t>More generally, </a:t>
            </a:r>
            <a:r>
              <a:rPr lang="en-US" dirty="0" smtClean="0"/>
              <a:t>the problem </a:t>
            </a:r>
            <a:r>
              <a:rPr lang="en-US" dirty="0" smtClean="0"/>
              <a:t>is how to </a:t>
            </a:r>
            <a:r>
              <a:rPr lang="en-US" dirty="0" smtClean="0"/>
              <a:t>give a prosecutor the </a:t>
            </a:r>
            <a:r>
              <a:rPr lang="en-US" dirty="0"/>
              <a:t>right incentive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To prosecute offenses, and …</a:t>
            </a:r>
          </a:p>
          <a:p>
            <a:pPr lvl="2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Only target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guilty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A problem not limited to tort law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5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0834"/>
            <a:ext cx="10515600" cy="1202498"/>
          </a:xfrm>
        </p:spPr>
        <p:txBody>
          <a:bodyPr/>
          <a:lstStyle/>
          <a:p>
            <a:pPr algn="ctr"/>
            <a:r>
              <a:rPr lang="en-US" dirty="0" smtClean="0"/>
              <a:t>Why did these changes happen?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8696"/>
            <a:ext cx="10515600" cy="4962572"/>
          </a:xfrm>
        </p:spPr>
        <p:txBody>
          <a:bodyPr/>
          <a:lstStyle/>
          <a:p>
            <a:r>
              <a:rPr lang="en-US" dirty="0" smtClean="0"/>
              <a:t>Housewife ceased to be a full time job because</a:t>
            </a:r>
          </a:p>
          <a:p>
            <a:pPr lvl="1"/>
            <a:r>
              <a:rPr lang="en-US" dirty="0" smtClean="0"/>
              <a:t>Infant mortality rates dropped</a:t>
            </a:r>
          </a:p>
          <a:p>
            <a:pPr lvl="1"/>
            <a:r>
              <a:rPr lang="en-US" dirty="0" smtClean="0"/>
              <a:t>A lot of household production moved out of the house</a:t>
            </a:r>
          </a:p>
          <a:p>
            <a:r>
              <a:rPr lang="en-US" dirty="0" smtClean="0"/>
              <a:t>Since women were less specialized to being the wife of a particular man</a:t>
            </a:r>
          </a:p>
          <a:p>
            <a:pPr lvl="1"/>
            <a:r>
              <a:rPr lang="en-US" dirty="0" smtClean="0"/>
              <a:t>The costs of ending a marriage, while still substantial, were smaller</a:t>
            </a:r>
          </a:p>
          <a:p>
            <a:pPr lvl="1"/>
            <a:r>
              <a:rPr lang="en-US" dirty="0" smtClean="0"/>
              <a:t>So less incentive to make and keep long term contracts</a:t>
            </a:r>
          </a:p>
        </p:txBody>
      </p:sp>
    </p:spTree>
    <p:extLst>
      <p:ext uri="{BB962C8B-B14F-4D97-AF65-F5344CB8AC3E}">
        <p14:creationId xmlns:p14="http://schemas.microsoft.com/office/powerpoint/2010/main" val="6670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49" y="0"/>
            <a:ext cx="10515600" cy="836579"/>
          </a:xfrm>
        </p:spPr>
        <p:txBody>
          <a:bodyPr/>
          <a:lstStyle/>
          <a:p>
            <a:pPr algn="ctr"/>
            <a:r>
              <a:rPr lang="en-US" dirty="0" smtClean="0"/>
              <a:t>Consequences </a:t>
            </a:r>
            <a:r>
              <a:rPr lang="en-US" smtClean="0"/>
              <a:t>of Easy Divorce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2494"/>
            <a:ext cx="10515600" cy="5875506"/>
          </a:xfrm>
        </p:spPr>
        <p:txBody>
          <a:bodyPr/>
          <a:lstStyle/>
          <a:p>
            <a:r>
              <a:rPr lang="en-US" dirty="0" smtClean="0"/>
              <a:t>Consider a long term contract in which A performs early, B late</a:t>
            </a:r>
          </a:p>
          <a:p>
            <a:pPr lvl="1"/>
            <a:r>
              <a:rPr lang="en-US" dirty="0" smtClean="0"/>
              <a:t>If the contract is not enforceable</a:t>
            </a:r>
          </a:p>
          <a:p>
            <a:pPr lvl="1"/>
            <a:r>
              <a:rPr lang="en-US" dirty="0" smtClean="0"/>
              <a:t>A performs and B breaches. </a:t>
            </a:r>
          </a:p>
          <a:p>
            <a:pPr lvl="1"/>
            <a:r>
              <a:rPr lang="en-US" dirty="0" smtClean="0"/>
              <a:t>Opportunistic breach, not efficient breach</a:t>
            </a:r>
          </a:p>
          <a:p>
            <a:r>
              <a:rPr lang="en-US" dirty="0" smtClean="0"/>
              <a:t>In a traditional marriage, the wife performs early, the husband late</a:t>
            </a:r>
          </a:p>
          <a:p>
            <a:pPr lvl="1"/>
            <a:r>
              <a:rPr lang="en-US" dirty="0" smtClean="0"/>
              <a:t>Producing and rearing children is the hard part of the wife’s job</a:t>
            </a:r>
          </a:p>
          <a:p>
            <a:pPr lvl="1"/>
            <a:r>
              <a:rPr lang="en-US" dirty="0" smtClean="0"/>
              <a:t>The husband’s income usually rises over time</a:t>
            </a:r>
          </a:p>
          <a:p>
            <a:pPr lvl="1"/>
            <a:r>
              <a:rPr lang="en-US" dirty="0" smtClean="0"/>
              <a:t>So with easy divorce, some husbands breach opportunistically</a:t>
            </a:r>
          </a:p>
          <a:p>
            <a:r>
              <a:rPr lang="en-US" dirty="0" smtClean="0"/>
              <a:t>Once people adjust, how would women rationally respond?</a:t>
            </a:r>
          </a:p>
          <a:p>
            <a:pPr lvl="1"/>
            <a:r>
              <a:rPr lang="en-US" dirty="0" smtClean="0"/>
              <a:t>Specialize less in being a wife, more in market skills</a:t>
            </a:r>
          </a:p>
          <a:p>
            <a:pPr lvl="1"/>
            <a:r>
              <a:rPr lang="en-US" dirty="0" smtClean="0"/>
              <a:t>Postpone and spread out childbearing</a:t>
            </a:r>
          </a:p>
          <a:p>
            <a:pPr lvl="1"/>
            <a:r>
              <a:rPr lang="en-US" dirty="0" smtClean="0"/>
              <a:t>Be less likely to marry at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93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50587"/>
          </a:xfrm>
        </p:spPr>
        <p:txBody>
          <a:bodyPr/>
          <a:lstStyle/>
          <a:p>
            <a:pPr algn="ctr"/>
            <a:r>
              <a:rPr lang="en-US" dirty="0" smtClean="0"/>
              <a:t>Out-of-Wedlock Births: Possible Explanations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249" y="1050586"/>
            <a:ext cx="11298477" cy="5807413"/>
          </a:xfrm>
        </p:spPr>
        <p:txBody>
          <a:bodyPr>
            <a:normAutofit/>
          </a:bodyPr>
          <a:lstStyle/>
          <a:p>
            <a:r>
              <a:rPr lang="en-US" dirty="0" smtClean="0"/>
              <a:t>Welfare for single mothers made single motherhood more viable</a:t>
            </a:r>
          </a:p>
          <a:p>
            <a:r>
              <a:rPr lang="en-US" dirty="0" smtClean="0"/>
              <a:t>Increasing acceptability of non-marriage equivalents</a:t>
            </a:r>
          </a:p>
          <a:p>
            <a:r>
              <a:rPr lang="en-US" dirty="0" smtClean="0"/>
              <a:t>A surplus of women on the marriage market relative to the past</a:t>
            </a:r>
          </a:p>
          <a:p>
            <a:pPr lvl="1"/>
            <a:r>
              <a:rPr lang="en-US" dirty="0" smtClean="0"/>
              <a:t>Because women now hardly ever die in childbirth</a:t>
            </a:r>
          </a:p>
          <a:p>
            <a:pPr lvl="1"/>
            <a:r>
              <a:rPr lang="en-US" dirty="0" smtClean="0"/>
              <a:t>In 1900, ~1 % of births resulted in death for the mother, and women had a lot of children</a:t>
            </a:r>
          </a:p>
          <a:p>
            <a:r>
              <a:rPr lang="en-US" dirty="0" smtClean="0"/>
              <a:t>In </a:t>
            </a:r>
            <a:r>
              <a:rPr lang="en-US" dirty="0"/>
              <a:t>a richer world, more women who didn’t want a husband could do without </a:t>
            </a:r>
            <a:r>
              <a:rPr lang="en-US" dirty="0" smtClean="0"/>
              <a:t>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35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26851"/>
          </a:xfrm>
        </p:spPr>
        <p:txBody>
          <a:bodyPr/>
          <a:lstStyle/>
          <a:p>
            <a:pPr algn="ctr"/>
            <a:r>
              <a:rPr lang="en-US" dirty="0" err="1" smtClean="0"/>
              <a:t>Akerlof-Yellin</a:t>
            </a:r>
            <a:r>
              <a:rPr lang="en-US" dirty="0" smtClean="0"/>
              <a:t> 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651" y="826852"/>
            <a:ext cx="11822349" cy="603114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a world without abortion or contraception, sex and babies are joint products</a:t>
            </a:r>
          </a:p>
          <a:p>
            <a:pPr lvl="1"/>
            <a:r>
              <a:rPr lang="en-US" sz="2000" dirty="0" smtClean="0"/>
              <a:t>So most women insisted on marriage or engagement as a condition of sex</a:t>
            </a:r>
          </a:p>
          <a:p>
            <a:pPr lvl="1"/>
            <a:r>
              <a:rPr lang="en-US" sz="2000" dirty="0" smtClean="0"/>
              <a:t>And could get that deal because most men had no good alternative source of sex</a:t>
            </a:r>
          </a:p>
          <a:p>
            <a:r>
              <a:rPr lang="en-US" sz="2400" dirty="0" smtClean="0"/>
              <a:t>With reliable contraception and legal abortion, the link is broken</a:t>
            </a:r>
          </a:p>
          <a:p>
            <a:pPr lvl="1"/>
            <a:r>
              <a:rPr lang="en-US" sz="2000" dirty="0" smtClean="0"/>
              <a:t>Women who don’t want babies but want sex can offer it without the condition</a:t>
            </a:r>
          </a:p>
          <a:p>
            <a:pPr lvl="1"/>
            <a:r>
              <a:rPr lang="en-US" sz="2000" dirty="0" smtClean="0"/>
              <a:t>And their competition means some women who want both can’t get it</a:t>
            </a:r>
          </a:p>
          <a:p>
            <a:pPr lvl="1"/>
            <a:r>
              <a:rPr lang="en-US" sz="2000" dirty="0" smtClean="0"/>
              <a:t>So end up having babies and rearing them without a man to help</a:t>
            </a:r>
          </a:p>
          <a:p>
            <a:pPr lvl="1"/>
            <a:r>
              <a:rPr lang="en-US" sz="2000" dirty="0" smtClean="0"/>
              <a:t>This assumes that, on traditional terms, men are relatively more interested in marriage for sex, women in marriage for babies</a:t>
            </a:r>
          </a:p>
          <a:p>
            <a:r>
              <a:rPr lang="en-US" sz="2400" dirty="0" smtClean="0"/>
              <a:t>This is the opposite of the predicted effect of the change</a:t>
            </a:r>
          </a:p>
          <a:p>
            <a:pPr lvl="1"/>
            <a:r>
              <a:rPr lang="en-US" sz="2000" dirty="0" smtClean="0"/>
              <a:t>Out-of-wedlock children were assumed to be unwanted children: Accidents Cause People</a:t>
            </a:r>
          </a:p>
          <a:p>
            <a:pPr lvl="1"/>
            <a:r>
              <a:rPr lang="en-US" sz="2000" dirty="0" smtClean="0"/>
              <a:t>With reliable contraception and abortion available there wouldn’t be any</a:t>
            </a:r>
          </a:p>
          <a:p>
            <a:pPr lvl="1"/>
            <a:r>
              <a:rPr lang="en-US" sz="2000" dirty="0" smtClean="0"/>
              <a:t>Apparently they weren’t unwanted</a:t>
            </a:r>
          </a:p>
        </p:txBody>
      </p:sp>
    </p:spTree>
    <p:extLst>
      <p:ext uri="{BB962C8B-B14F-4D97-AF65-F5344CB8AC3E}">
        <p14:creationId xmlns:p14="http://schemas.microsoft.com/office/powerpoint/2010/main" val="162938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75489"/>
          </a:xfrm>
        </p:spPr>
        <p:txBody>
          <a:bodyPr/>
          <a:lstStyle/>
          <a:p>
            <a:pPr algn="ctr"/>
            <a:r>
              <a:rPr lang="en-US" dirty="0" smtClean="0"/>
              <a:t>Explaining Sex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837" y="875489"/>
            <a:ext cx="11167353" cy="5982511"/>
          </a:xfrm>
        </p:spPr>
        <p:txBody>
          <a:bodyPr/>
          <a:lstStyle/>
          <a:p>
            <a:r>
              <a:rPr lang="en-US" dirty="0" smtClean="0"/>
              <a:t>Against adultery: Contract enforcement</a:t>
            </a:r>
          </a:p>
          <a:p>
            <a:pPr lvl="1"/>
            <a:r>
              <a:rPr lang="en-US" dirty="0" smtClean="0"/>
              <a:t>Especially against female adultery—the double standard</a:t>
            </a:r>
          </a:p>
          <a:p>
            <a:pPr lvl="1"/>
            <a:r>
              <a:rPr lang="en-US" dirty="0" smtClean="0"/>
              <a:t>Men don’t get pregnant, and men want to rear their own children</a:t>
            </a:r>
          </a:p>
          <a:p>
            <a:pPr lvl="1"/>
            <a:r>
              <a:rPr lang="en-US" dirty="0" smtClean="0"/>
              <a:t>Male adultery can divert resources away from the wife</a:t>
            </a:r>
          </a:p>
          <a:p>
            <a:pPr lvl="1"/>
            <a:r>
              <a:rPr lang="en-US" dirty="0" smtClean="0"/>
              <a:t>For both, a link between sexual exclusiveness and emotional commitment</a:t>
            </a:r>
          </a:p>
          <a:p>
            <a:r>
              <a:rPr lang="en-US" dirty="0" smtClean="0"/>
              <a:t>Against fornication</a:t>
            </a:r>
          </a:p>
          <a:p>
            <a:pPr lvl="1"/>
            <a:r>
              <a:rPr lang="en-US" dirty="0" err="1" smtClean="0"/>
              <a:t>Akerlof-Yellin</a:t>
            </a:r>
            <a:r>
              <a:rPr lang="en-US" dirty="0" smtClean="0"/>
              <a:t> argument: Women who want to get married don’t want competition</a:t>
            </a:r>
          </a:p>
          <a:p>
            <a:pPr lvl="1"/>
            <a:r>
              <a:rPr lang="en-US" dirty="0" smtClean="0"/>
              <a:t>If marriage produces better children, and fornication undermines marriage</a:t>
            </a:r>
          </a:p>
          <a:p>
            <a:pPr lvl="1"/>
            <a:r>
              <a:rPr lang="en-US" dirty="0" smtClean="0"/>
              <a:t>That’s an argument for discouraging fornication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75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021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Rings and Promises: Margaret </a:t>
            </a:r>
            <a:r>
              <a:rPr lang="en-US" dirty="0" err="1" smtClean="0"/>
              <a:t>Brinig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749" y="1128408"/>
            <a:ext cx="11079803" cy="5729591"/>
          </a:xfrm>
        </p:spPr>
        <p:txBody>
          <a:bodyPr/>
          <a:lstStyle/>
          <a:p>
            <a:r>
              <a:rPr lang="en-US" dirty="0" smtClean="0"/>
              <a:t>Traditional pattern included sex before marriage but with commitment</a:t>
            </a:r>
          </a:p>
          <a:p>
            <a:r>
              <a:rPr lang="en-US" dirty="0" smtClean="0"/>
              <a:t>That raises the risk of seduce and abandon</a:t>
            </a:r>
          </a:p>
          <a:p>
            <a:pPr lvl="1"/>
            <a:r>
              <a:rPr lang="en-US" dirty="0" smtClean="0"/>
              <a:t>In Anglo-American law, breach of promise was actionable</a:t>
            </a:r>
          </a:p>
          <a:p>
            <a:pPr lvl="1"/>
            <a:r>
              <a:rPr lang="en-US" dirty="0" smtClean="0"/>
              <a:t>In effect damages for loss of virginity, which was valuable on the marriage market</a:t>
            </a:r>
          </a:p>
          <a:p>
            <a:pPr lvl="1"/>
            <a:r>
              <a:rPr lang="en-US" dirty="0" smtClean="0"/>
              <a:t>Why?</a:t>
            </a:r>
          </a:p>
          <a:p>
            <a:r>
              <a:rPr lang="en-US" dirty="0" smtClean="0"/>
              <a:t>Starting about 1935, U.S. courts increasingly abandoned the action</a:t>
            </a:r>
          </a:p>
          <a:p>
            <a:pPr lvl="1"/>
            <a:r>
              <a:rPr lang="en-US" dirty="0" smtClean="0"/>
              <a:t>Which is why women started requiring valuable engagement rings</a:t>
            </a:r>
          </a:p>
          <a:p>
            <a:pPr lvl="1"/>
            <a:r>
              <a:rPr lang="en-US" dirty="0" smtClean="0"/>
              <a:t>Think of it as a performance bond–if he jilts her she keeps the ring</a:t>
            </a:r>
          </a:p>
        </p:txBody>
      </p:sp>
    </p:spTree>
    <p:extLst>
      <p:ext uri="{BB962C8B-B14F-4D97-AF65-F5344CB8AC3E}">
        <p14:creationId xmlns:p14="http://schemas.microsoft.com/office/powerpoint/2010/main" val="175013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2256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Seduction Law: Old and 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660" y="719846"/>
            <a:ext cx="10770140" cy="6138153"/>
          </a:xfrm>
        </p:spPr>
        <p:txBody>
          <a:bodyPr>
            <a:normAutofit/>
          </a:bodyPr>
          <a:lstStyle/>
          <a:p>
            <a:r>
              <a:rPr lang="en-US" dirty="0" smtClean="0"/>
              <a:t>Fathers want to control who their daughters’ marry</a:t>
            </a:r>
          </a:p>
          <a:p>
            <a:pPr lvl="1"/>
            <a:r>
              <a:rPr lang="en-US" dirty="0" smtClean="0"/>
              <a:t>In Anglo-American common law, one way of doing it</a:t>
            </a:r>
          </a:p>
          <a:p>
            <a:pPr lvl="1"/>
            <a:r>
              <a:rPr lang="en-US" dirty="0" smtClean="0"/>
              <a:t>Was an action against a seducer by the father</a:t>
            </a:r>
          </a:p>
          <a:p>
            <a:pPr lvl="1"/>
            <a:r>
              <a:rPr lang="en-US" dirty="0" smtClean="0"/>
              <a:t>On the grounds that he was deprived of the services of a servant</a:t>
            </a:r>
          </a:p>
          <a:p>
            <a:pPr lvl="1"/>
            <a:r>
              <a:rPr lang="en-US" dirty="0" smtClean="0"/>
              <a:t>My explanation: </a:t>
            </a:r>
            <a:r>
              <a:rPr lang="en-US" dirty="0" smtClean="0"/>
              <a:t>“Seduction” </a:t>
            </a:r>
            <a:r>
              <a:rPr lang="en-US" dirty="0" smtClean="0"/>
              <a:t>often </a:t>
            </a:r>
            <a:r>
              <a:rPr lang="en-US" dirty="0" smtClean="0"/>
              <a:t>meant </a:t>
            </a:r>
            <a:r>
              <a:rPr lang="en-US" dirty="0" smtClean="0"/>
              <a:t>evasion of parental control</a:t>
            </a:r>
          </a:p>
          <a:p>
            <a:pPr lvl="2"/>
            <a:r>
              <a:rPr lang="en-US" dirty="0" smtClean="0"/>
              <a:t>If Bill gets me pregnant my father will have to let us get married</a:t>
            </a:r>
          </a:p>
          <a:p>
            <a:pPr lvl="2"/>
            <a:r>
              <a:rPr lang="en-US" dirty="0" smtClean="0"/>
              <a:t>So the father wants a legal action he can control, not one his daughter can control</a:t>
            </a:r>
          </a:p>
          <a:p>
            <a:r>
              <a:rPr lang="en-US" dirty="0" smtClean="0"/>
              <a:t>The same issue shows up in traditional Jewish law</a:t>
            </a:r>
          </a:p>
          <a:p>
            <a:pPr lvl="1"/>
            <a:r>
              <a:rPr lang="en-US" dirty="0" smtClean="0"/>
              <a:t>Under religious law, a woman was adult and could choose her husband at 12 ½ </a:t>
            </a:r>
          </a:p>
          <a:p>
            <a:pPr lvl="1"/>
            <a:r>
              <a:rPr lang="en-US" dirty="0" smtClean="0"/>
              <a:t>Communal authorities tried to find ways of adding additional requirements</a:t>
            </a:r>
          </a:p>
          <a:p>
            <a:pPr lvl="1"/>
            <a:r>
              <a:rPr lang="en-US" dirty="0" smtClean="0"/>
              <a:t>Getting around the religious law rules in various ways</a:t>
            </a:r>
          </a:p>
          <a:p>
            <a:pPr lvl="1"/>
            <a:r>
              <a:rPr lang="en-US" dirty="0" smtClean="0"/>
              <a:t>Pretty clearly for the same reason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7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2976</Words>
  <Application>Microsoft Macintosh PowerPoint</Application>
  <PresentationFormat>Widescreen</PresentationFormat>
  <Paragraphs>330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Calibri</vt:lpstr>
      <vt:lpstr>Calibri Light</vt:lpstr>
      <vt:lpstr>Mangal</vt:lpstr>
      <vt:lpstr>Times CY</vt:lpstr>
      <vt:lpstr>Arial</vt:lpstr>
      <vt:lpstr>Office Theme</vt:lpstr>
      <vt:lpstr>Long Term Contracts: Family Law</vt:lpstr>
      <vt:lpstr>Changes Over the Past Century+</vt:lpstr>
      <vt:lpstr>Why did these changes happen?</vt:lpstr>
      <vt:lpstr>Consequences of Easy Divorce</vt:lpstr>
      <vt:lpstr>Out-of-Wedlock Births: Possible Explanations</vt:lpstr>
      <vt:lpstr>Akerlof-Yellin Explanation</vt:lpstr>
      <vt:lpstr>Explaining Sex Law</vt:lpstr>
      <vt:lpstr>Rings and Promises: Margaret Brinig</vt:lpstr>
      <vt:lpstr>Seduction Law: Old and Older</vt:lpstr>
      <vt:lpstr>The Adoption Market</vt:lpstr>
      <vt:lpstr>The Commodification Argument</vt:lpstr>
      <vt:lpstr>Are Babies a Good Thing?</vt:lpstr>
      <vt:lpstr>New Reproductive Technology</vt:lpstr>
      <vt:lpstr>Tort Law</vt:lpstr>
      <vt:lpstr>A Tort is a Wrong</vt:lpstr>
      <vt:lpstr>Causation</vt:lpstr>
      <vt:lpstr>This is the legal version of the Diamond-Water puzzle</vt:lpstr>
      <vt:lpstr>Probabilistic Causation</vt:lpstr>
      <vt:lpstr>What is the Efficient Level of Traffic Accidents?</vt:lpstr>
      <vt:lpstr>Efficient Rules for a Unicausal Accident</vt:lpstr>
      <vt:lpstr>Dual Causation: Coaseian accidents</vt:lpstr>
      <vt:lpstr>In a more realistic case than cars and tanks …</vt:lpstr>
      <vt:lpstr>Damages</vt:lpstr>
      <vt:lpstr>Six Theories of Punitive Damages</vt:lpstr>
      <vt:lpstr>Which Theories Fit Which Facts?</vt:lpstr>
      <vt:lpstr>Why do Ordinary Damages Go to the Victim?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</dc:title>
  <dc:creator>David Friedman</dc:creator>
  <cp:lastModifiedBy>David Friedman</cp:lastModifiedBy>
  <cp:revision>104</cp:revision>
  <dcterms:created xsi:type="dcterms:W3CDTF">2017-03-02T17:12:13Z</dcterms:created>
  <dcterms:modified xsi:type="dcterms:W3CDTF">2017-03-28T17:47:36Z</dcterms:modified>
</cp:coreProperties>
</file>