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9" r:id="rId2"/>
    <p:sldId id="358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71" r:id="rId13"/>
    <p:sldId id="369" r:id="rId14"/>
    <p:sldId id="3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5" autoAdjust="0"/>
    <p:restoredTop sz="86418"/>
  </p:normalViewPr>
  <p:slideViewPr>
    <p:cSldViewPr snapToGrid="0" snapToObjects="1">
      <p:cViewPr varScale="1">
        <p:scale>
          <a:sx n="102" d="100"/>
          <a:sy n="102" d="100"/>
        </p:scale>
        <p:origin x="192" y="8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Inefficiency of 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089498"/>
            <a:ext cx="11766115" cy="5768502"/>
          </a:xfrm>
        </p:spPr>
        <p:txBody>
          <a:bodyPr>
            <a:normAutofit/>
          </a:bodyPr>
          <a:lstStyle/>
          <a:p>
            <a:r>
              <a:rPr lang="en-US" dirty="0" smtClean="0"/>
              <a:t>Define punishment inefficiency as </a:t>
            </a:r>
            <a:r>
              <a:rPr lang="en-US" dirty="0"/>
              <a:t>punishment cost/amount of </a:t>
            </a:r>
            <a:r>
              <a:rPr lang="en-US" dirty="0" smtClean="0"/>
              <a:t>punishment</a:t>
            </a:r>
          </a:p>
          <a:p>
            <a:pPr lvl="1"/>
            <a:r>
              <a:rPr lang="en-US" dirty="0" smtClean="0"/>
              <a:t>That matters because we are comparing different ways of getting the same deterrence</a:t>
            </a:r>
          </a:p>
          <a:p>
            <a:pPr lvl="1"/>
            <a:r>
              <a:rPr lang="en-US" dirty="0" smtClean="0"/>
              <a:t>And that is the cost per unit of </a:t>
            </a:r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You can scale up or down the amount of deterrence by varying the probability</a:t>
            </a:r>
          </a:p>
          <a:p>
            <a:pPr lvl="1"/>
            <a:r>
              <a:rPr lang="en-US" dirty="0" smtClean="0"/>
              <a:t>“Buying” more or less deterrence at a “price” per unit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 fine: </a:t>
            </a:r>
            <a:r>
              <a:rPr lang="en-US" dirty="0"/>
              <a:t>What one man pays another collects</a:t>
            </a:r>
          </a:p>
          <a:p>
            <a:pPr lvl="1"/>
            <a:r>
              <a:rPr lang="en-US" dirty="0" smtClean="0"/>
              <a:t>Punishment cost is zero. </a:t>
            </a:r>
          </a:p>
          <a:p>
            <a:pPr lvl="1"/>
            <a:r>
              <a:rPr lang="en-US" dirty="0" smtClean="0"/>
              <a:t>So inefficiency is zero</a:t>
            </a:r>
          </a:p>
          <a:p>
            <a:r>
              <a:rPr lang="en-US" dirty="0" smtClean="0"/>
              <a:t>Imprisonment: Punishment cost &gt; amount of punishment</a:t>
            </a:r>
          </a:p>
          <a:p>
            <a:r>
              <a:rPr lang="en-US" dirty="0" smtClean="0"/>
              <a:t>Execution: Punishment cost = amount of punishment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Execution (or corporal punishment) is less inefficient than imprisonment!</a:t>
            </a:r>
          </a:p>
        </p:txBody>
      </p:sp>
    </p:spTree>
    <p:extLst>
      <p:ext uri="{BB962C8B-B14F-4D97-AF65-F5344CB8AC3E}">
        <p14:creationId xmlns:p14="http://schemas.microsoft.com/office/powerpoint/2010/main" val="19294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123"/>
          </a:xfrm>
        </p:spPr>
        <p:txBody>
          <a:bodyPr/>
          <a:lstStyle/>
          <a:p>
            <a:pPr algn="ctr"/>
            <a:r>
              <a:rPr lang="en-US" dirty="0" smtClean="0"/>
              <a:t>Cartels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" y="963038"/>
            <a:ext cx="12054214" cy="5894962"/>
          </a:xfrm>
        </p:spPr>
        <p:txBody>
          <a:bodyPr>
            <a:normAutofit/>
          </a:bodyPr>
          <a:lstStyle/>
          <a:p>
            <a:r>
              <a:rPr lang="en-US" dirty="0" smtClean="0"/>
              <a:t>A market with room for only a few firms</a:t>
            </a:r>
          </a:p>
          <a:p>
            <a:pPr lvl="1"/>
            <a:r>
              <a:rPr lang="en-US" dirty="0" smtClean="0"/>
              <a:t>If they can get together, reduce output, raise price, profits go up</a:t>
            </a:r>
          </a:p>
          <a:p>
            <a:pPr lvl="1"/>
            <a:r>
              <a:rPr lang="en-US" dirty="0" smtClean="0"/>
              <a:t>At the higher price, each firm has an incentive to cheat on the </a:t>
            </a:r>
            <a:r>
              <a:rPr lang="en-US" dirty="0" smtClean="0"/>
              <a:t>agreement</a:t>
            </a:r>
          </a:p>
          <a:p>
            <a:pPr lvl="1"/>
            <a:r>
              <a:rPr lang="en-US" dirty="0" smtClean="0"/>
              <a:t>Since the price is above the cost of production</a:t>
            </a:r>
          </a:p>
          <a:p>
            <a:pPr lvl="1"/>
            <a:r>
              <a:rPr lang="en-US" dirty="0" smtClean="0"/>
              <a:t>And one firm’s increase won’t push prices down very much</a:t>
            </a:r>
          </a:p>
          <a:p>
            <a:pPr lvl="1"/>
            <a:r>
              <a:rPr lang="en-US" dirty="0" smtClean="0"/>
              <a:t>From the standpoint of the cartel, this is an externality problem</a:t>
            </a:r>
          </a:p>
          <a:p>
            <a:pPr lvl="1"/>
            <a:r>
              <a:rPr lang="en-US" dirty="0" smtClean="0"/>
              <a:t>From the standpoint of the customers, a feature not a bug</a:t>
            </a:r>
            <a:endParaRPr lang="en-US" dirty="0" smtClean="0"/>
          </a:p>
          <a:p>
            <a:r>
              <a:rPr lang="en-US" dirty="0" smtClean="0"/>
              <a:t>Enforcing </a:t>
            </a:r>
            <a:r>
              <a:rPr lang="en-US" dirty="0" smtClean="0"/>
              <a:t>a cartel agreement by </a:t>
            </a:r>
            <a:r>
              <a:rPr lang="en-US" dirty="0" smtClean="0"/>
              <a:t>contract is not permitted under current U.S. law</a:t>
            </a:r>
          </a:p>
          <a:p>
            <a:r>
              <a:rPr lang="en-US" dirty="0" smtClean="0"/>
              <a:t>But it can be enforced by a regulator who wants to support the </a:t>
            </a:r>
            <a:r>
              <a:rPr lang="en-US" dirty="0" smtClean="0"/>
              <a:t>cartel</a:t>
            </a:r>
          </a:p>
          <a:p>
            <a:pPr lvl="1"/>
            <a:r>
              <a:rPr lang="en-US" dirty="0" smtClean="0"/>
              <a:t>Either by controlling prices, as in the case of the Civil Aeronautics Board</a:t>
            </a:r>
          </a:p>
          <a:p>
            <a:pPr lvl="1"/>
            <a:r>
              <a:rPr lang="en-US" dirty="0" smtClean="0"/>
              <a:t>Or by controlling entry</a:t>
            </a:r>
          </a:p>
          <a:p>
            <a:pPr lvl="2"/>
            <a:r>
              <a:rPr lang="en-US" dirty="0" smtClean="0"/>
              <a:t>Regulation of trucking and health care required a permit to run a route, build in an area</a:t>
            </a:r>
          </a:p>
          <a:p>
            <a:pPr lvl="2"/>
            <a:r>
              <a:rPr lang="en-US" dirty="0" smtClean="0"/>
              <a:t>Professional licensing controls the number of doctors, hair braiders, 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And since one person can only work so long, that controls total output, hence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5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9" y="2"/>
            <a:ext cx="11994204" cy="6128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Extending the Monopoly</a:t>
            </a:r>
            <a:r>
              <a:rPr lang="en-US" smtClean="0"/>
              <a:t>: 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651" y="612843"/>
            <a:ext cx="11585643" cy="6245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argument: Use a monopoly in one market to get a monopoly in another</a:t>
            </a:r>
          </a:p>
          <a:p>
            <a:pPr lvl="1"/>
            <a:r>
              <a:rPr lang="en-US" dirty="0" smtClean="0"/>
              <a:t>Require users of your (monopoly) computer to use your punch cards</a:t>
            </a:r>
          </a:p>
          <a:p>
            <a:pPr lvl="1"/>
            <a:r>
              <a:rPr lang="en-US" dirty="0" smtClean="0"/>
              <a:t>Use a monopoly in steel to get a monopoly in autos</a:t>
            </a:r>
          </a:p>
          <a:p>
            <a:pPr lvl="1"/>
            <a:r>
              <a:rPr lang="en-US" dirty="0" smtClean="0"/>
              <a:t>Resale price </a:t>
            </a:r>
            <a:r>
              <a:rPr lang="en-US" dirty="0" err="1" smtClean="0"/>
              <a:t>maintenence</a:t>
            </a:r>
            <a:r>
              <a:rPr lang="en-US" dirty="0" smtClean="0"/>
              <a:t>: Use wholesale monopoly to get retail monopoly profit</a:t>
            </a:r>
          </a:p>
          <a:p>
            <a:r>
              <a:rPr lang="en-US" dirty="0" smtClean="0"/>
              <a:t>The rebuttal: Doing that gets you no additional profit</a:t>
            </a:r>
          </a:p>
          <a:p>
            <a:pPr lvl="1"/>
            <a:r>
              <a:rPr lang="en-US" dirty="0" smtClean="0"/>
              <a:t>The more the punch cards cost the less people will pay for the computer</a:t>
            </a:r>
          </a:p>
          <a:p>
            <a:pPr lvl="1"/>
            <a:r>
              <a:rPr lang="en-US" dirty="0" smtClean="0"/>
              <a:t>The steel monopolist can push up the prices of autos without running auto companies</a:t>
            </a:r>
          </a:p>
          <a:p>
            <a:pPr lvl="1"/>
            <a:r>
              <a:rPr lang="en-US" dirty="0" smtClean="0"/>
              <a:t>Similarly for the wholesale monopolist: Let the retailers compete down their margins</a:t>
            </a:r>
          </a:p>
          <a:p>
            <a:r>
              <a:rPr lang="en-US" dirty="0" smtClean="0"/>
              <a:t>The puzzle: Then why do tie-in sales, vertical monopoly and RPM happen?</a:t>
            </a:r>
          </a:p>
          <a:p>
            <a:r>
              <a:rPr lang="en-US" dirty="0" smtClean="0"/>
              <a:t>Possible answers</a:t>
            </a:r>
          </a:p>
          <a:p>
            <a:pPr lvl="1"/>
            <a:r>
              <a:rPr lang="en-US" dirty="0" smtClean="0"/>
              <a:t>Tie in sales might be a way of price discriminating against heavy users</a:t>
            </a:r>
          </a:p>
          <a:p>
            <a:pPr lvl="1"/>
            <a:r>
              <a:rPr lang="en-US" dirty="0" smtClean="0"/>
              <a:t>Vertical integration from steel to autos (which didn’t happen, but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Could reduce the inefficiency due to charging auto companies a high price for steel</a:t>
            </a:r>
          </a:p>
          <a:p>
            <a:pPr lvl="2"/>
            <a:r>
              <a:rPr lang="en-US" dirty="0" smtClean="0"/>
              <a:t>And so giving them an incentive to substitute fiberglass or aluminum</a:t>
            </a:r>
          </a:p>
          <a:p>
            <a:pPr lvl="2"/>
            <a:r>
              <a:rPr lang="en-US" dirty="0" smtClean="0"/>
              <a:t>Even when, at the cost of producing steel, steel is cheaper</a:t>
            </a:r>
          </a:p>
          <a:p>
            <a:pPr lvl="1"/>
            <a:r>
              <a:rPr lang="en-US" dirty="0" smtClean="0"/>
              <a:t>Holding up the retail price gets retailers to compete on non price dimensions</a:t>
            </a:r>
          </a:p>
          <a:p>
            <a:pPr lvl="2"/>
            <a:r>
              <a:rPr lang="en-US" dirty="0" smtClean="0"/>
              <a:t>Such as costly showrooms</a:t>
            </a:r>
          </a:p>
          <a:p>
            <a:pPr lvl="2"/>
            <a:r>
              <a:rPr lang="en-US" dirty="0" smtClean="0"/>
              <a:t>Which their competitors could free ride 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One More Puzzle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41" y="1325563"/>
            <a:ext cx="11574049" cy="4851400"/>
          </a:xfrm>
        </p:spPr>
        <p:txBody>
          <a:bodyPr/>
          <a:lstStyle/>
          <a:p>
            <a:r>
              <a:rPr lang="en-US" dirty="0" smtClean="0"/>
              <a:t>Why isn’t use of the showroom or equivalent sold separately?</a:t>
            </a:r>
          </a:p>
          <a:p>
            <a:r>
              <a:rPr lang="en-US" dirty="0" smtClean="0"/>
              <a:t>A new  business model</a:t>
            </a:r>
          </a:p>
          <a:p>
            <a:pPr lvl="1"/>
            <a:r>
              <a:rPr lang="en-US" dirty="0" smtClean="0"/>
              <a:t>Set up a minivan test agency</a:t>
            </a:r>
          </a:p>
          <a:p>
            <a:pPr lvl="1"/>
            <a:r>
              <a:rPr lang="en-US" dirty="0" smtClean="0"/>
              <a:t>Buy one each of the available brands</a:t>
            </a:r>
          </a:p>
          <a:p>
            <a:pPr lvl="1"/>
            <a:r>
              <a:rPr lang="en-US" dirty="0" smtClean="0"/>
              <a:t>Charge customers by the hour to test drive, consult your experts, read your literature </a:t>
            </a:r>
          </a:p>
          <a:p>
            <a:pPr lvl="1"/>
            <a:r>
              <a:rPr lang="en-US" dirty="0" smtClean="0"/>
              <a:t>Point them at whatever sellers provide the lowest prices</a:t>
            </a:r>
          </a:p>
          <a:p>
            <a:r>
              <a:rPr lang="en-US" dirty="0" smtClean="0"/>
              <a:t>Speaking as a customer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It would make it easier for me to compare different models</a:t>
            </a:r>
          </a:p>
          <a:p>
            <a:pPr lvl="1"/>
            <a:r>
              <a:rPr lang="en-US" dirty="0" smtClean="0"/>
              <a:t>It would be in their interest to point me at the least expensive sellers</a:t>
            </a:r>
          </a:p>
          <a:p>
            <a:pPr lvl="1"/>
            <a:r>
              <a:rPr lang="en-US" dirty="0" smtClean="0"/>
              <a:t>And their experts wouldn’t be trying to sell me a particular model</a:t>
            </a:r>
          </a:p>
          <a:p>
            <a:r>
              <a:rPr lang="en-US" dirty="0" smtClean="0"/>
              <a:t>Why doesn’t that model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24" y="1"/>
            <a:ext cx="10515600" cy="739302"/>
          </a:xfrm>
        </p:spPr>
        <p:txBody>
          <a:bodyPr/>
          <a:lstStyle/>
          <a:p>
            <a:pPr algn="ctr"/>
            <a:r>
              <a:rPr lang="en-US" smtClean="0"/>
              <a:t>Monopoly in Silicon Valley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303"/>
            <a:ext cx="10515600" cy="61186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Software has unlimited scale economy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ince </a:t>
            </a:r>
            <a:r>
              <a:rPr lang="en-US" dirty="0" smtClean="0"/>
              <a:t>MC ~= 0</a:t>
            </a:r>
            <a:endParaRPr lang="en-US" dirty="0" smtClean="0"/>
          </a:p>
          <a:p>
            <a:pPr lvl="1"/>
            <a:r>
              <a:rPr lang="en-US" dirty="0" smtClean="0"/>
              <a:t>Although not true of support costs</a:t>
            </a:r>
          </a:p>
          <a:p>
            <a:r>
              <a:rPr lang="en-US" dirty="0" smtClean="0"/>
              <a:t>It is argued that it also has network externalities</a:t>
            </a:r>
          </a:p>
          <a:p>
            <a:pPr lvl="1"/>
            <a:r>
              <a:rPr lang="en-US" dirty="0" smtClean="0"/>
              <a:t>If everyone else is using Word, that makes it convenient for me to use Word</a:t>
            </a:r>
          </a:p>
          <a:p>
            <a:pPr lvl="1"/>
            <a:r>
              <a:rPr lang="en-US" dirty="0" smtClean="0"/>
              <a:t>This is the Qwerty/Dvorak story</a:t>
            </a:r>
          </a:p>
          <a:p>
            <a:pPr lvl="2"/>
            <a:r>
              <a:rPr lang="en-US" dirty="0" smtClean="0"/>
              <a:t>Supposedly the Qwerty keyboard was very inefficient, but got an early lead</a:t>
            </a:r>
          </a:p>
          <a:p>
            <a:pPr lvl="3"/>
            <a:r>
              <a:rPr lang="en-US" dirty="0" smtClean="0"/>
              <a:t>Designed to slow typists down to avoid key jams—a disadvantage with better typewriters</a:t>
            </a:r>
          </a:p>
          <a:p>
            <a:pPr lvl="3"/>
            <a:r>
              <a:rPr lang="en-US" dirty="0" smtClean="0"/>
              <a:t>Won an early speed contest because it had the world’s only touch typist</a:t>
            </a:r>
          </a:p>
          <a:p>
            <a:pPr lvl="2"/>
            <a:r>
              <a:rPr lang="en-US" dirty="0" smtClean="0"/>
              <a:t>And so continued in use even though the Dvorak layout was much better</a:t>
            </a:r>
          </a:p>
          <a:p>
            <a:pPr lvl="2"/>
            <a:r>
              <a:rPr lang="en-US" dirty="0" smtClean="0"/>
              <a:t>Since typists had to be able to use the typewriters offices had</a:t>
            </a:r>
          </a:p>
          <a:p>
            <a:pPr lvl="1"/>
            <a:r>
              <a:rPr lang="en-US" dirty="0" smtClean="0"/>
              <a:t>“The Fable of the Keys” argues that this story is entirely mythical</a:t>
            </a:r>
          </a:p>
          <a:p>
            <a:pPr lvl="2"/>
            <a:r>
              <a:rPr lang="en-US" dirty="0" smtClean="0"/>
              <a:t>The design was to get typists to alternate hands, to avoid jamming the key bank</a:t>
            </a:r>
          </a:p>
          <a:p>
            <a:pPr lvl="2"/>
            <a:r>
              <a:rPr lang="en-US" dirty="0" smtClean="0"/>
              <a:t>There were lots of contests and lots of similarly fast typists</a:t>
            </a:r>
          </a:p>
          <a:p>
            <a:pPr lvl="2"/>
            <a:r>
              <a:rPr lang="en-US" dirty="0" smtClean="0"/>
              <a:t>The evidence for the superiority of the Dvorak keyboard was puffery by Dvorak</a:t>
            </a:r>
          </a:p>
          <a:p>
            <a:pPr lvl="2"/>
            <a:r>
              <a:rPr lang="en-US" dirty="0" smtClean="0"/>
              <a:t>Many typists preferred their own typewriter, and changing the layout was easy</a:t>
            </a:r>
          </a:p>
          <a:p>
            <a:pPr lvl="2"/>
            <a:r>
              <a:rPr lang="en-US" dirty="0" smtClean="0"/>
              <a:t>Firms that tried switching to Dvorak found it at best slightly better</a:t>
            </a:r>
          </a:p>
          <a:p>
            <a:r>
              <a:rPr lang="en-US" dirty="0" smtClean="0"/>
              <a:t>The authors have also argued that the observed pattern in software</a:t>
            </a:r>
          </a:p>
          <a:p>
            <a:pPr lvl="1"/>
            <a:r>
              <a:rPr lang="en-US" dirty="0" smtClean="0"/>
              <a:t>Is serial competition. One program dominates for a while</a:t>
            </a:r>
          </a:p>
          <a:p>
            <a:pPr lvl="1"/>
            <a:r>
              <a:rPr lang="en-US" dirty="0" smtClean="0"/>
              <a:t>Then a new competitor starts getting better reviews</a:t>
            </a:r>
          </a:p>
          <a:p>
            <a:pPr lvl="1"/>
            <a:r>
              <a:rPr lang="en-US" dirty="0" smtClean="0"/>
              <a:t>And everyone switches (</a:t>
            </a:r>
            <a:r>
              <a:rPr lang="en-US" dirty="0" err="1" smtClean="0"/>
              <a:t>Liebowitz</a:t>
            </a:r>
            <a:r>
              <a:rPr lang="en-US" dirty="0" smtClean="0"/>
              <a:t> and Margolis)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4203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Path Dependence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204"/>
            <a:ext cx="10708532" cy="62937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That story is one version of path dependence</a:t>
            </a:r>
          </a:p>
          <a:p>
            <a:pPr lvl="1"/>
            <a:r>
              <a:rPr lang="en-US" dirty="0" smtClean="0"/>
              <a:t>In that case due to network externalities</a:t>
            </a:r>
          </a:p>
          <a:p>
            <a:pPr lvl="1"/>
            <a:r>
              <a:rPr lang="en-US" dirty="0" smtClean="0"/>
              <a:t>Whichever keyboard layout is used early is retained even if inferior</a:t>
            </a:r>
          </a:p>
          <a:p>
            <a:r>
              <a:rPr lang="en-US" dirty="0" smtClean="0"/>
              <a:t>Even if that example is bogus, others might not be</a:t>
            </a:r>
          </a:p>
          <a:p>
            <a:pPr lvl="1"/>
            <a:r>
              <a:rPr lang="en-US" dirty="0" smtClean="0"/>
              <a:t>Either because of network externalities. Consider languages</a:t>
            </a:r>
          </a:p>
          <a:p>
            <a:pPr lvl="1"/>
            <a:r>
              <a:rPr lang="en-US" dirty="0" smtClean="0"/>
              <a:t>Or because of the accumulation of small improvements</a:t>
            </a:r>
          </a:p>
          <a:p>
            <a:pPr lvl="1"/>
            <a:r>
              <a:rPr lang="en-US" dirty="0" smtClean="0"/>
              <a:t>Perhaps steam engine cars would be better than internal combustion cars</a:t>
            </a:r>
          </a:p>
          <a:p>
            <a:pPr lvl="1"/>
            <a:r>
              <a:rPr lang="en-US" dirty="0" smtClean="0"/>
              <a:t>If they had had the same long sequence of improvements</a:t>
            </a:r>
          </a:p>
          <a:p>
            <a:r>
              <a:rPr lang="en-US" dirty="0" smtClean="0"/>
              <a:t>For another version, consider the great man version of history</a:t>
            </a:r>
          </a:p>
          <a:p>
            <a:pPr lvl="1"/>
            <a:r>
              <a:rPr lang="en-US" dirty="0" smtClean="0"/>
              <a:t>If Julius Caesar, or Napoleon, or Mohammed, or Newton hadn’t lived</a:t>
            </a:r>
          </a:p>
          <a:p>
            <a:pPr lvl="1"/>
            <a:r>
              <a:rPr lang="en-US" dirty="0" smtClean="0"/>
              <a:t>The world thereafter would have been very different</a:t>
            </a:r>
          </a:p>
          <a:p>
            <a:pPr lvl="1"/>
            <a:r>
              <a:rPr lang="en-US" dirty="0" smtClean="0"/>
              <a:t>Or perhaps not</a:t>
            </a:r>
          </a:p>
          <a:p>
            <a:r>
              <a:rPr lang="en-US" dirty="0" smtClean="0"/>
              <a:t>Or the idea of decisive battles</a:t>
            </a:r>
          </a:p>
          <a:p>
            <a:pPr lvl="1"/>
            <a:r>
              <a:rPr lang="en-US" dirty="0" smtClean="0"/>
              <a:t>If Harald </a:t>
            </a:r>
            <a:r>
              <a:rPr lang="en-US" dirty="0" err="1" smtClean="0"/>
              <a:t>Hardraada</a:t>
            </a:r>
            <a:r>
              <a:rPr lang="en-US" dirty="0" smtClean="0"/>
              <a:t> had not invaded just before William the Conqueror</a:t>
            </a:r>
          </a:p>
          <a:p>
            <a:pPr lvl="1"/>
            <a:r>
              <a:rPr lang="en-US" dirty="0" smtClean="0"/>
              <a:t>Harold might have won Hastings, England never been conquered</a:t>
            </a:r>
          </a:p>
          <a:p>
            <a:pPr lvl="1"/>
            <a:r>
              <a:rPr lang="en-US" dirty="0" smtClean="0"/>
              <a:t>Or won Hastings and then lost against Harald, England conquered by Norway</a:t>
            </a:r>
          </a:p>
          <a:p>
            <a:pPr lvl="2"/>
            <a:r>
              <a:rPr lang="en-US" dirty="0" smtClean="0"/>
              <a:t>Would that have mattered?</a:t>
            </a:r>
          </a:p>
          <a:p>
            <a:pPr lvl="2"/>
            <a:r>
              <a:rPr lang="en-US" dirty="0" smtClean="0"/>
              <a:t>England already had a lot of Norman influence</a:t>
            </a:r>
          </a:p>
          <a:p>
            <a:pPr lvl="2"/>
            <a:r>
              <a:rPr lang="en-US" dirty="0" smtClean="0"/>
              <a:t>And had been conquered by Norway before (Canute)</a:t>
            </a:r>
          </a:p>
          <a:p>
            <a:pPr lvl="1"/>
            <a:r>
              <a:rPr lang="en-US" dirty="0" smtClean="0"/>
              <a:t>Did one bullet at Chancellorsville change the outcome of the 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40077"/>
          </a:xfrm>
        </p:spPr>
        <p:txBody>
          <a:bodyPr/>
          <a:lstStyle/>
          <a:p>
            <a:pPr algn="ctr"/>
            <a:r>
              <a:rPr lang="en-US" dirty="0" smtClean="0"/>
              <a:t>To Minimize Punishment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44" y="1007811"/>
            <a:ext cx="11741062" cy="5743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</a:t>
            </a:r>
            <a:r>
              <a:rPr lang="en-US" sz="3200" dirty="0"/>
              <a:t>the most efficient </a:t>
            </a:r>
            <a:r>
              <a:rPr lang="en-US" sz="3200" dirty="0" smtClean="0"/>
              <a:t>punishment</a:t>
            </a:r>
            <a:endParaRPr lang="en-US" sz="3200" dirty="0"/>
          </a:p>
          <a:p>
            <a:r>
              <a:rPr lang="en-US" sz="3200" dirty="0" smtClean="0"/>
              <a:t>Consider an offense currently punished with five years in prison</a:t>
            </a:r>
          </a:p>
          <a:p>
            <a:pPr lvl="1"/>
            <a:r>
              <a:rPr lang="en-US" sz="2800" dirty="0" smtClean="0"/>
              <a:t>We determine that that is equivalent, for the criminal, to 1/6 chance of execution</a:t>
            </a:r>
          </a:p>
          <a:p>
            <a:pPr lvl="1"/>
            <a:r>
              <a:rPr lang="en-US" sz="2800" dirty="0" smtClean="0"/>
              <a:t>So when someone is convicted, we roll a die</a:t>
            </a:r>
          </a:p>
          <a:p>
            <a:pPr lvl="2"/>
            <a:r>
              <a:rPr lang="en-US" sz="2400" dirty="0" smtClean="0"/>
              <a:t>1-5 we turn him loose</a:t>
            </a:r>
          </a:p>
          <a:p>
            <a:pPr lvl="2"/>
            <a:r>
              <a:rPr lang="en-US" sz="2400" dirty="0" smtClean="0"/>
              <a:t> 6 we hang him</a:t>
            </a:r>
          </a:p>
          <a:p>
            <a:pPr lvl="2"/>
            <a:r>
              <a:rPr lang="en-US" sz="2400" dirty="0" smtClean="0"/>
              <a:t>Deterrence is the same, so victims are no worse off</a:t>
            </a:r>
          </a:p>
          <a:p>
            <a:pPr lvl="2"/>
            <a:r>
              <a:rPr lang="en-US" sz="2400" dirty="0" smtClean="0"/>
              <a:t>The average cost to the criminal is the same</a:t>
            </a:r>
          </a:p>
          <a:p>
            <a:pPr lvl="2"/>
            <a:r>
              <a:rPr lang="en-US" sz="2400" dirty="0" smtClean="0"/>
              <a:t>And we save the cost of running the prison</a:t>
            </a:r>
          </a:p>
          <a:p>
            <a:pPr lvl="1"/>
            <a:r>
              <a:rPr lang="en-US" sz="2800" b="1" dirty="0" smtClean="0"/>
              <a:t>What is wrong with this argument?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324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404"/>
          </a:xfrm>
        </p:spPr>
        <p:txBody>
          <a:bodyPr/>
          <a:lstStyle/>
          <a:p>
            <a:pPr algn="ctr"/>
            <a:r>
              <a:rPr lang="en-US"/>
              <a:t>The Inefficiency of Efficient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94945"/>
            <a:ext cx="11263009" cy="59630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first a less extreme version</a:t>
            </a:r>
          </a:p>
          <a:p>
            <a:pPr lvl="1"/>
            <a:r>
              <a:rPr lang="en-US" dirty="0" smtClean="0"/>
              <a:t>Every sentence is X dollars or Y years</a:t>
            </a:r>
          </a:p>
          <a:p>
            <a:pPr lvl="1"/>
            <a:r>
              <a:rPr lang="en-US" dirty="0" smtClean="0"/>
              <a:t>The criminal has the option of spending Y years in the state prison</a:t>
            </a:r>
          </a:p>
          <a:p>
            <a:pPr lvl="1"/>
            <a:r>
              <a:rPr lang="en-US" dirty="0" smtClean="0"/>
              <a:t>Or accepting an offer from a private prison to pay his $X fine</a:t>
            </a:r>
          </a:p>
          <a:p>
            <a:pPr lvl="1"/>
            <a:r>
              <a:rPr lang="en-US" dirty="0" smtClean="0"/>
              <a:t>In exchange for something less than Y years working in their prison factory</a:t>
            </a:r>
          </a:p>
          <a:p>
            <a:r>
              <a:rPr lang="en-US" dirty="0" smtClean="0"/>
              <a:t>I proposed that idea in an old article. Someone responded</a:t>
            </a:r>
          </a:p>
          <a:p>
            <a:pPr lvl="1"/>
            <a:r>
              <a:rPr lang="en-US" dirty="0" smtClean="0"/>
              <a:t>The colonial powers in Africa had a similar approach</a:t>
            </a:r>
          </a:p>
          <a:p>
            <a:pPr lvl="1"/>
            <a:r>
              <a:rPr lang="en-US" dirty="0" smtClean="0"/>
              <a:t>If they needed a road built, they found an excuse to arrest a bunch of people</a:t>
            </a:r>
          </a:p>
          <a:p>
            <a:pPr lvl="1"/>
            <a:r>
              <a:rPr lang="en-US" dirty="0" smtClean="0"/>
              <a:t>And sentenced them to work on the road</a:t>
            </a:r>
          </a:p>
          <a:p>
            <a:r>
              <a:rPr lang="en-US" dirty="0" smtClean="0"/>
              <a:t>Larry Niven had sf stories with a different variant</a:t>
            </a:r>
          </a:p>
          <a:p>
            <a:pPr lvl="1"/>
            <a:r>
              <a:rPr lang="en-US" dirty="0" smtClean="0"/>
              <a:t>There is always a shortage of organs.</a:t>
            </a:r>
          </a:p>
          <a:p>
            <a:pPr lvl="1"/>
            <a:r>
              <a:rPr lang="en-US" dirty="0" smtClean="0"/>
              <a:t>So when a criminal is executed, his organs forfeit to the state for transplant</a:t>
            </a:r>
          </a:p>
          <a:p>
            <a:pPr lvl="1"/>
            <a:r>
              <a:rPr lang="en-US" dirty="0" smtClean="0"/>
              <a:t>With that rule there is still a shortage, so increase the number of capital offenses</a:t>
            </a:r>
          </a:p>
          <a:p>
            <a:pPr lvl="1"/>
            <a:r>
              <a:rPr lang="en-US" dirty="0" smtClean="0"/>
              <a:t>In “The Jigsaw Man,” multiple speeding convictions  etc. add up to a capital offense</a:t>
            </a:r>
          </a:p>
          <a:p>
            <a:r>
              <a:rPr lang="en-US" b="1" dirty="0" smtClean="0"/>
              <a:t>We need to think about the incentives of the enforcers as well as the </a:t>
            </a:r>
            <a:r>
              <a:rPr lang="en-US" b="1" dirty="0" err="1" smtClean="0"/>
              <a:t>enforcees</a:t>
            </a: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6509"/>
          </a:xfrm>
        </p:spPr>
        <p:txBody>
          <a:bodyPr/>
          <a:lstStyle/>
          <a:p>
            <a:pPr algn="ctr"/>
            <a:r>
              <a:rPr lang="en-US" dirty="0" smtClean="0"/>
              <a:t>Prosecution as Rent 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97" y="876822"/>
            <a:ext cx="11523945" cy="5981177"/>
          </a:xfrm>
        </p:spPr>
        <p:txBody>
          <a:bodyPr>
            <a:normAutofit/>
          </a:bodyPr>
          <a:lstStyle/>
          <a:p>
            <a:r>
              <a:rPr lang="en-US" dirty="0" smtClean="0"/>
              <a:t>We are back with the incentive to prosecute</a:t>
            </a:r>
          </a:p>
          <a:p>
            <a:r>
              <a:rPr lang="en-US" dirty="0" smtClean="0"/>
              <a:t>The civil </a:t>
            </a:r>
            <a:r>
              <a:rPr lang="en-US" dirty="0" smtClean="0"/>
              <a:t>version of the problem</a:t>
            </a:r>
            <a:endParaRPr lang="en-US" dirty="0" smtClean="0"/>
          </a:p>
          <a:p>
            <a:pPr lvl="1"/>
            <a:r>
              <a:rPr lang="en-US" dirty="0" smtClean="0"/>
              <a:t>Targeting deep pockets instead of guilt</a:t>
            </a:r>
          </a:p>
          <a:p>
            <a:pPr lvl="1"/>
            <a:r>
              <a:rPr lang="en-US" dirty="0" smtClean="0"/>
              <a:t>Via punitive damages or class actions</a:t>
            </a:r>
          </a:p>
          <a:p>
            <a:r>
              <a:rPr lang="en-US" dirty="0" smtClean="0"/>
              <a:t>Civil forfeiture for criminal offenses</a:t>
            </a:r>
          </a:p>
          <a:p>
            <a:r>
              <a:rPr lang="en-US" dirty="0" smtClean="0"/>
              <a:t>My proposal puts your ownership of your labor at risk</a:t>
            </a:r>
          </a:p>
          <a:p>
            <a:r>
              <a:rPr lang="en-US" dirty="0" smtClean="0"/>
              <a:t>Niven’s puts the value of your organs at risk</a:t>
            </a:r>
          </a:p>
          <a:p>
            <a:r>
              <a:rPr lang="en-US" dirty="0" smtClean="0"/>
              <a:t>My dice rolling isn’t quite as bad, since there is no profit to hanging someone</a:t>
            </a:r>
          </a:p>
          <a:p>
            <a:pPr lvl="1"/>
            <a:r>
              <a:rPr lang="en-US" dirty="0" smtClean="0"/>
              <a:t>But if punishment is cheap and potential defendants have little political power</a:t>
            </a:r>
          </a:p>
          <a:p>
            <a:pPr lvl="1"/>
            <a:r>
              <a:rPr lang="en-US" dirty="0" smtClean="0"/>
              <a:t>We may be too willing to punish. </a:t>
            </a:r>
          </a:p>
          <a:p>
            <a:pPr lvl="1"/>
            <a:r>
              <a:rPr lang="en-US" dirty="0" smtClean="0"/>
              <a:t>A new argument against (cheap) capital punishment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7030"/>
          </a:xfrm>
        </p:spPr>
        <p:txBody>
          <a:bodyPr/>
          <a:lstStyle/>
          <a:p>
            <a:pPr algn="ctr"/>
            <a:r>
              <a:rPr lang="en-US" dirty="0" smtClean="0"/>
              <a:t>What </a:t>
            </a:r>
            <a:r>
              <a:rPr lang="en-US" smtClean="0"/>
              <a:t>is Wrong with Cannibalism?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1" y="776614"/>
            <a:ext cx="11565699" cy="6081385"/>
          </a:xfrm>
        </p:spPr>
        <p:txBody>
          <a:bodyPr>
            <a:normAutofit/>
          </a:bodyPr>
          <a:lstStyle/>
          <a:p>
            <a:r>
              <a:rPr lang="en-US" dirty="0" smtClean="0"/>
              <a:t>People die, why waste the meat?</a:t>
            </a:r>
          </a:p>
          <a:p>
            <a:r>
              <a:rPr lang="en-US" dirty="0" smtClean="0"/>
              <a:t>I can choose not to carry money, but not not to carry my body</a:t>
            </a:r>
          </a:p>
          <a:p>
            <a:r>
              <a:rPr lang="en-US" dirty="0" smtClean="0"/>
              <a:t>This is the best argument I know of against a market for organs</a:t>
            </a:r>
          </a:p>
          <a:p>
            <a:pPr lvl="1"/>
            <a:r>
              <a:rPr lang="en-US" dirty="0" smtClean="0"/>
              <a:t>It looks like an obviously good idea,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You could be worth $50,000 on the hoof</a:t>
            </a:r>
          </a:p>
          <a:p>
            <a:pPr lvl="1"/>
            <a:r>
              <a:rPr lang="en-US" dirty="0" smtClean="0"/>
              <a:t>So better combine it with strong rules on chain of title</a:t>
            </a:r>
          </a:p>
          <a:p>
            <a:r>
              <a:rPr lang="en-US" dirty="0" smtClean="0"/>
              <a:t>It also explains why rape is much more common than murder</a:t>
            </a:r>
          </a:p>
          <a:p>
            <a:pPr lvl="1"/>
            <a:r>
              <a:rPr lang="en-US" dirty="0" smtClean="0"/>
              <a:t>“A virgin with a sack of gold can walk safely from one end of the empire to the other”</a:t>
            </a:r>
          </a:p>
          <a:p>
            <a:pPr lvl="1"/>
            <a:r>
              <a:rPr lang="en-US" dirty="0" smtClean="0"/>
              <a:t>The sack of gold could be kept in a safe</a:t>
            </a:r>
          </a:p>
          <a:p>
            <a:r>
              <a:rPr lang="en-US" dirty="0" smtClean="0"/>
              <a:t>Again rent seeking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Antitrust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79" y="0"/>
            <a:ext cx="10515600" cy="894945"/>
          </a:xfrm>
        </p:spPr>
        <p:txBody>
          <a:bodyPr/>
          <a:lstStyle/>
          <a:p>
            <a:pPr algn="ctr"/>
            <a:r>
              <a:rPr lang="en-US" dirty="0" smtClean="0"/>
              <a:t>What is Wrong with Monopoly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4944"/>
            <a:ext cx="11353800" cy="59630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competitive firm increases production as long as price is above marginal cost, </a:t>
            </a:r>
          </a:p>
          <a:p>
            <a:pPr lvl="1"/>
            <a:r>
              <a:rPr lang="en-US" dirty="0" smtClean="0"/>
              <a:t>So in equilibrium  </a:t>
            </a:r>
            <a:r>
              <a:rPr lang="en-US" dirty="0" smtClean="0"/>
              <a:t>P=MC</a:t>
            </a:r>
          </a:p>
          <a:p>
            <a:pPr lvl="1"/>
            <a:r>
              <a:rPr lang="en-US" dirty="0" smtClean="0"/>
              <a:t>Which means that anyone who values the good above the cost of producing it gets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The efficient pattern</a:t>
            </a:r>
            <a:endParaRPr lang="en-US" dirty="0"/>
          </a:p>
          <a:p>
            <a:r>
              <a:rPr lang="en-US" dirty="0" smtClean="0"/>
              <a:t>A monopoly selling all </a:t>
            </a:r>
            <a:r>
              <a:rPr lang="en-US" dirty="0" smtClean="0"/>
              <a:t>units </a:t>
            </a:r>
            <a:r>
              <a:rPr lang="en-US" dirty="0" smtClean="0"/>
              <a:t>at the same price</a:t>
            </a:r>
          </a:p>
          <a:p>
            <a:pPr lvl="1"/>
            <a:r>
              <a:rPr lang="en-US" dirty="0" smtClean="0"/>
              <a:t>Can increase its sales only by lowering its price</a:t>
            </a:r>
          </a:p>
          <a:p>
            <a:pPr lvl="1"/>
            <a:r>
              <a:rPr lang="en-US" dirty="0" smtClean="0"/>
              <a:t>So stops when price is above MC </a:t>
            </a:r>
          </a:p>
          <a:p>
            <a:pPr lvl="1"/>
            <a:r>
              <a:rPr lang="en-US" dirty="0" smtClean="0"/>
              <a:t>By enough that the gain on the last unit balances the reduction of revenue on the others</a:t>
            </a:r>
          </a:p>
          <a:p>
            <a:pPr lvl="1"/>
            <a:r>
              <a:rPr lang="en-US" dirty="0" smtClean="0"/>
              <a:t>Which means that some who value the good at more than its cost of production don’t get it</a:t>
            </a:r>
          </a:p>
          <a:p>
            <a:pPr lvl="1"/>
            <a:r>
              <a:rPr lang="en-US" dirty="0" smtClean="0"/>
              <a:t>Which is inefficient</a:t>
            </a:r>
          </a:p>
          <a:p>
            <a:r>
              <a:rPr lang="en-US" dirty="0" smtClean="0"/>
              <a:t>Price </a:t>
            </a:r>
            <a:r>
              <a:rPr lang="en-US" dirty="0"/>
              <a:t>discrimination can reduce this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r>
              <a:rPr lang="en-US" dirty="0" smtClean="0"/>
              <a:t>Charge a high price to those willing to pay it, a low price to those not</a:t>
            </a:r>
          </a:p>
          <a:p>
            <a:pPr lvl="1"/>
            <a:r>
              <a:rPr lang="en-US" dirty="0" smtClean="0"/>
              <a:t>Ideally selling to everyone willing to pay anything more than MC</a:t>
            </a:r>
          </a:p>
          <a:p>
            <a:pPr lvl="1"/>
            <a:r>
              <a:rPr lang="en-US" dirty="0" smtClean="0"/>
              <a:t>Making ten cents is better than making nothing </a:t>
            </a:r>
            <a:endParaRPr lang="en-US" dirty="0"/>
          </a:p>
          <a:p>
            <a:r>
              <a:rPr lang="en-US" dirty="0"/>
              <a:t>Perfect price </a:t>
            </a:r>
            <a:r>
              <a:rPr lang="en-US" dirty="0" smtClean="0"/>
              <a:t>discrimination entirely eliminates this inefficiency</a:t>
            </a:r>
            <a:endParaRPr lang="en-US" dirty="0"/>
          </a:p>
          <a:p>
            <a:pPr lvl="1"/>
            <a:r>
              <a:rPr lang="en-US" dirty="0" smtClean="0"/>
              <a:t>Imperfect price discrimination can reduce or increase it</a:t>
            </a:r>
          </a:p>
          <a:p>
            <a:pPr lvl="1"/>
            <a:r>
              <a:rPr lang="en-US" dirty="0" smtClean="0"/>
              <a:t>Since the goods may go to someone with a low value in the population charged a low price</a:t>
            </a:r>
          </a:p>
          <a:p>
            <a:pPr lvl="1"/>
            <a:r>
              <a:rPr lang="en-US" dirty="0" smtClean="0"/>
              <a:t>Instead of someone with a higher value in the group charged an even higher high price</a:t>
            </a:r>
            <a:endParaRPr lang="en-US" dirty="0"/>
          </a:p>
          <a:p>
            <a:r>
              <a:rPr lang="en-US" dirty="0" smtClean="0"/>
              <a:t>But perfect price discrimination creates a new inefficiency </a:t>
            </a:r>
            <a:endParaRPr lang="en-US" dirty="0"/>
          </a:p>
          <a:p>
            <a:pPr lvl="1"/>
            <a:r>
              <a:rPr lang="en-US" dirty="0" smtClean="0"/>
              <a:t>A firm spending money to make sure that it is the one that ends up with the monopoly</a:t>
            </a:r>
            <a:endParaRPr lang="en-US" dirty="0"/>
          </a:p>
          <a:p>
            <a:pPr lvl="1"/>
            <a:r>
              <a:rPr lang="en-US" dirty="0" smtClean="0"/>
              <a:t>And the monopoly profit</a:t>
            </a:r>
          </a:p>
          <a:p>
            <a:pPr lvl="1"/>
            <a:r>
              <a:rPr lang="en-US" dirty="0" smtClean="0"/>
              <a:t>For instance by entering the market early, losing money for a while.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6034"/>
          </a:xfrm>
        </p:spPr>
        <p:txBody>
          <a:bodyPr/>
          <a:lstStyle/>
          <a:p>
            <a:pPr algn="ctr"/>
            <a:r>
              <a:rPr lang="en-US" dirty="0" smtClean="0"/>
              <a:t>Why is Monopoly?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6035"/>
            <a:ext cx="12192000" cy="60019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Natural </a:t>
            </a:r>
            <a:r>
              <a:rPr lang="en-US" dirty="0" smtClean="0"/>
              <a:t>Monopoly </a:t>
            </a:r>
            <a:r>
              <a:rPr lang="en-US" dirty="0"/>
              <a:t>exists if</a:t>
            </a:r>
          </a:p>
          <a:p>
            <a:pPr lvl="1"/>
            <a:r>
              <a:rPr lang="en-US" dirty="0"/>
              <a:t>Economies of scale continue up to the full size of the market, so that</a:t>
            </a:r>
          </a:p>
          <a:p>
            <a:pPr lvl="1"/>
            <a:r>
              <a:rPr lang="en-US" dirty="0"/>
              <a:t>One big firm can produce at lower cost than several smaller ones</a:t>
            </a:r>
          </a:p>
          <a:p>
            <a:pPr lvl="1"/>
            <a:r>
              <a:rPr lang="en-US" dirty="0"/>
              <a:t>But large firms face diseconomies of scale—too many layers between factory floor and boss</a:t>
            </a:r>
          </a:p>
          <a:p>
            <a:pPr lvl="1"/>
            <a:r>
              <a:rPr lang="en-US" dirty="0"/>
              <a:t>So natural monopoly is more common in small markets</a:t>
            </a:r>
          </a:p>
          <a:p>
            <a:pPr lvl="2"/>
            <a:r>
              <a:rPr lang="en-US" dirty="0"/>
              <a:t>The only general store in a small town</a:t>
            </a:r>
          </a:p>
          <a:p>
            <a:pPr lvl="2"/>
            <a:r>
              <a:rPr lang="en-US" dirty="0"/>
              <a:t>The only public speaker who gives the sort of lectures I </a:t>
            </a:r>
            <a:r>
              <a:rPr lang="en-US" dirty="0" smtClean="0"/>
              <a:t>give</a:t>
            </a:r>
          </a:p>
          <a:p>
            <a:pPr lvl="2"/>
            <a:r>
              <a:rPr lang="en-US" dirty="0" smtClean="0"/>
              <a:t>Your favorite mystery writer</a:t>
            </a:r>
            <a:endParaRPr lang="en-US" dirty="0" smtClean="0"/>
          </a:p>
          <a:p>
            <a:r>
              <a:rPr lang="en-US" dirty="0" smtClean="0"/>
              <a:t>Artificial monopoly. The idea is that a </a:t>
            </a:r>
            <a:r>
              <a:rPr lang="en-US" dirty="0" smtClean="0"/>
              <a:t>large firm </a:t>
            </a:r>
            <a:r>
              <a:rPr lang="en-US" dirty="0" smtClean="0"/>
              <a:t>not a natural monopoly</a:t>
            </a:r>
          </a:p>
          <a:p>
            <a:pPr lvl="1"/>
            <a:r>
              <a:rPr lang="en-US" dirty="0" smtClean="0"/>
              <a:t>Drives all competitors out by selling at a loss, since it has deeper pockets</a:t>
            </a:r>
          </a:p>
          <a:p>
            <a:pPr lvl="1"/>
            <a:r>
              <a:rPr lang="en-US" dirty="0" smtClean="0"/>
              <a:t>But it is also losing money faster, since it is bigger</a:t>
            </a:r>
          </a:p>
          <a:p>
            <a:pPr lvl="1"/>
            <a:r>
              <a:rPr lang="en-US" dirty="0" smtClean="0"/>
              <a:t>This is the usual story about Standard Oil but not supported by the evidence</a:t>
            </a:r>
          </a:p>
          <a:p>
            <a:r>
              <a:rPr lang="en-US" dirty="0" smtClean="0"/>
              <a:t>Government monopoly</a:t>
            </a:r>
          </a:p>
          <a:p>
            <a:pPr lvl="1"/>
            <a:r>
              <a:rPr lang="en-US" dirty="0" smtClean="0"/>
              <a:t>The Post Office is a monopoly because it is illegal to compete in first class mail</a:t>
            </a:r>
          </a:p>
          <a:p>
            <a:pPr lvl="1"/>
            <a:r>
              <a:rPr lang="en-US" dirty="0" smtClean="0"/>
              <a:t>Airlines under regulation or licensed professions have entry restricted by law</a:t>
            </a:r>
          </a:p>
          <a:p>
            <a:pPr lvl="1"/>
            <a:r>
              <a:rPr lang="en-US" dirty="0" smtClean="0"/>
              <a:t>And may, as in the airline case, have price cutting restricted by 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12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943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Natural monopoly</a:t>
            </a:r>
          </a:p>
          <a:p>
            <a:pPr lvl="1"/>
            <a:r>
              <a:rPr lang="en-US" dirty="0" smtClean="0"/>
              <a:t>Break it up—but that raises costs, creates an unstable situation</a:t>
            </a:r>
          </a:p>
          <a:p>
            <a:pPr lvl="1"/>
            <a:r>
              <a:rPr lang="en-US" dirty="0" smtClean="0"/>
              <a:t>Regulate it?</a:t>
            </a:r>
          </a:p>
          <a:p>
            <a:pPr lvl="2"/>
            <a:r>
              <a:rPr lang="en-US" dirty="0" smtClean="0"/>
              <a:t>If it is forced to sell at MC it goes broke, since it presumably has fixed costs as well</a:t>
            </a:r>
          </a:p>
          <a:p>
            <a:pPr lvl="2"/>
            <a:r>
              <a:rPr lang="en-US" dirty="0" smtClean="0"/>
              <a:t>So either sell at MC and have a government subsidy</a:t>
            </a:r>
          </a:p>
          <a:p>
            <a:pPr lvl="2"/>
            <a:r>
              <a:rPr lang="en-US" dirty="0" smtClean="0"/>
              <a:t>Or try to make it sell at average cost</a:t>
            </a:r>
          </a:p>
          <a:p>
            <a:pPr lvl="1"/>
            <a:r>
              <a:rPr lang="en-US" dirty="0" smtClean="0"/>
              <a:t>This runs into the obvious regulatory problems</a:t>
            </a:r>
          </a:p>
          <a:p>
            <a:pPr lvl="2"/>
            <a:r>
              <a:rPr lang="en-US" dirty="0" smtClean="0"/>
              <a:t>Regulator doesn’t know what MC or AC should be</a:t>
            </a:r>
          </a:p>
          <a:p>
            <a:pPr lvl="2"/>
            <a:r>
              <a:rPr lang="en-US" dirty="0" smtClean="0"/>
              <a:t>If subsidy or price are set to cover costs, no incentive to hold down costs</a:t>
            </a:r>
          </a:p>
          <a:p>
            <a:pPr lvl="2"/>
            <a:r>
              <a:rPr lang="en-US" dirty="0" smtClean="0"/>
              <a:t>And regulator may have no incentive to regulate for maximum efficiency</a:t>
            </a:r>
          </a:p>
          <a:p>
            <a:r>
              <a:rPr lang="en-US" dirty="0" smtClean="0"/>
              <a:t>Artificial monopoly</a:t>
            </a:r>
          </a:p>
          <a:p>
            <a:pPr lvl="1"/>
            <a:r>
              <a:rPr lang="en-US" dirty="0" smtClean="0"/>
              <a:t>Not a problem if it doesn’t exist</a:t>
            </a:r>
          </a:p>
          <a:p>
            <a:pPr lvl="1"/>
            <a:r>
              <a:rPr lang="en-US" dirty="0" smtClean="0"/>
              <a:t>Various laws try to prevent selling below cost</a:t>
            </a:r>
          </a:p>
          <a:p>
            <a:pPr lvl="1"/>
            <a:r>
              <a:rPr lang="en-US" dirty="0" smtClean="0"/>
              <a:t>But that also hurts a new firm trying to break into the market</a:t>
            </a:r>
          </a:p>
          <a:p>
            <a:pPr lvl="1"/>
            <a:r>
              <a:rPr lang="en-US" dirty="0" smtClean="0"/>
              <a:t>And cost may not be well defined for purposes of regulation</a:t>
            </a:r>
          </a:p>
          <a:p>
            <a:r>
              <a:rPr lang="en-US" dirty="0" smtClean="0"/>
              <a:t>State monopoly: The simple solution is not to have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2085</Words>
  <Application>Microsoft Macintosh PowerPoint</Application>
  <PresentationFormat>Widescreen</PresentationFormat>
  <Paragraphs>209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Inefficiency of Punishments</vt:lpstr>
      <vt:lpstr>To Minimize Punishment Cost</vt:lpstr>
      <vt:lpstr>The Inefficiency of Efficient Punishment</vt:lpstr>
      <vt:lpstr>Prosecution as Rent Seeking</vt:lpstr>
      <vt:lpstr>What is Wrong with Cannibalism?</vt:lpstr>
      <vt:lpstr>Antitrust</vt:lpstr>
      <vt:lpstr>What is Wrong with Monopoly Anyway?</vt:lpstr>
      <vt:lpstr>Why is Monopoly?</vt:lpstr>
      <vt:lpstr>Possible Solutions</vt:lpstr>
      <vt:lpstr>Cartels</vt:lpstr>
      <vt:lpstr>Extending the Monopoly: Four steps</vt:lpstr>
      <vt:lpstr>One More Puzzle</vt:lpstr>
      <vt:lpstr>Monopoly in Silicon Valley</vt:lpstr>
      <vt:lpstr>Path Dependence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159</cp:revision>
  <dcterms:created xsi:type="dcterms:W3CDTF">2017-03-02T17:12:13Z</dcterms:created>
  <dcterms:modified xsi:type="dcterms:W3CDTF">2017-04-11T17:55:43Z</dcterms:modified>
</cp:coreProperties>
</file>