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64" r:id="rId2"/>
    <p:sldId id="365" r:id="rId3"/>
    <p:sldId id="366" r:id="rId4"/>
    <p:sldId id="367" r:id="rId5"/>
    <p:sldId id="368" r:id="rId6"/>
    <p:sldId id="371" r:id="rId7"/>
    <p:sldId id="369" r:id="rId8"/>
    <p:sldId id="370" r:id="rId9"/>
    <p:sldId id="372" r:id="rId10"/>
    <p:sldId id="373" r:id="rId11"/>
    <p:sldId id="374" r:id="rId12"/>
    <p:sldId id="375" r:id="rId13"/>
    <p:sldId id="376" r:id="rId14"/>
    <p:sldId id="377" r:id="rId15"/>
    <p:sldId id="378" r:id="rId16"/>
    <p:sldId id="379" r:id="rId17"/>
    <p:sldId id="380" r:id="rId18"/>
    <p:sldId id="381" r:id="rId19"/>
    <p:sldId id="382" r:id="rId20"/>
    <p:sldId id="383" r:id="rId21"/>
    <p:sldId id="384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85" autoAdjust="0"/>
    <p:restoredTop sz="86418"/>
  </p:normalViewPr>
  <p:slideViewPr>
    <p:cSldViewPr snapToGrid="0" snapToObjects="1">
      <p:cViewPr varScale="1">
        <p:scale>
          <a:sx n="105" d="100"/>
          <a:sy n="105" d="100"/>
        </p:scale>
        <p:origin x="-128" y="-39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473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9568-9EE0-B14A-9799-443B49476C15}" type="datetimeFigureOut">
              <a:rPr lang="en-US" smtClean="0"/>
              <a:t>4/13/17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8D03-DDD6-DE4D-9E9C-E76B6F14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385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9568-9EE0-B14A-9799-443B49476C15}" type="datetimeFigureOut">
              <a:rPr lang="en-US" smtClean="0"/>
              <a:t>4/13/17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8D03-DDD6-DE4D-9E9C-E76B6F14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39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9568-9EE0-B14A-9799-443B49476C15}" type="datetimeFigureOut">
              <a:rPr lang="en-US" smtClean="0"/>
              <a:t>4/13/17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8D03-DDD6-DE4D-9E9C-E76B6F14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25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9568-9EE0-B14A-9799-443B49476C15}" type="datetimeFigureOut">
              <a:rPr lang="en-US" smtClean="0"/>
              <a:t>4/13/17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8D03-DDD6-DE4D-9E9C-E76B6F14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621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9568-9EE0-B14A-9799-443B49476C15}" type="datetimeFigureOut">
              <a:rPr lang="en-US" smtClean="0"/>
              <a:t>4/13/17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8D03-DDD6-DE4D-9E9C-E76B6F14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673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9568-9EE0-B14A-9799-443B49476C15}" type="datetimeFigureOut">
              <a:rPr lang="en-US" smtClean="0"/>
              <a:t>4/13/17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8D03-DDD6-DE4D-9E9C-E76B6F14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167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9568-9EE0-B14A-9799-443B49476C15}" type="datetimeFigureOut">
              <a:rPr lang="en-US" smtClean="0"/>
              <a:t>4/13/17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8D03-DDD6-DE4D-9E9C-E76B6F14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241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9568-9EE0-B14A-9799-443B49476C15}" type="datetimeFigureOut">
              <a:rPr lang="en-US" smtClean="0"/>
              <a:t>4/13/17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8D03-DDD6-DE4D-9E9C-E76B6F14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89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9568-9EE0-B14A-9799-443B49476C15}" type="datetimeFigureOut">
              <a:rPr lang="en-US" smtClean="0"/>
              <a:t>4/13/17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8D03-DDD6-DE4D-9E9C-E76B6F14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713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9568-9EE0-B14A-9799-443B49476C15}" type="datetimeFigureOut">
              <a:rPr lang="en-US" smtClean="0"/>
              <a:t>4/13/17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8D03-DDD6-DE4D-9E9C-E76B6F14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338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9568-9EE0-B14A-9799-443B49476C15}" type="datetimeFigureOut">
              <a:rPr lang="en-US" smtClean="0"/>
              <a:t>4/13/17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8D03-DDD6-DE4D-9E9C-E76B6F14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619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79568-9EE0-B14A-9799-443B49476C15}" type="datetimeFigureOut">
              <a:rPr lang="en-US" smtClean="0"/>
              <a:t>4/13/17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88D03-DDD6-DE4D-9E9C-E76B6F14A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333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379" y="0"/>
            <a:ext cx="10515600" cy="894945"/>
          </a:xfrm>
        </p:spPr>
        <p:txBody>
          <a:bodyPr/>
          <a:lstStyle/>
          <a:p>
            <a:pPr algn="ctr"/>
            <a:r>
              <a:rPr lang="en-US" dirty="0" smtClean="0"/>
              <a:t>What is Wrong with Monopoly Anyway?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94944"/>
            <a:ext cx="11353800" cy="596305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 competitive firm increases production as long as price is above marginal cost, </a:t>
            </a:r>
          </a:p>
          <a:p>
            <a:pPr lvl="1"/>
            <a:r>
              <a:rPr lang="en-US" dirty="0" smtClean="0"/>
              <a:t>So in equilibrium  P=MC</a:t>
            </a:r>
          </a:p>
          <a:p>
            <a:pPr lvl="1"/>
            <a:r>
              <a:rPr lang="en-US" dirty="0" smtClean="0"/>
              <a:t>Which means that anyone who values the good above the cost of producing it gets it</a:t>
            </a:r>
          </a:p>
          <a:p>
            <a:r>
              <a:rPr lang="en-US" dirty="0" smtClean="0"/>
              <a:t>A monopoly selling all units at the same price</a:t>
            </a:r>
          </a:p>
          <a:p>
            <a:pPr lvl="1"/>
            <a:r>
              <a:rPr lang="en-US" dirty="0" smtClean="0"/>
              <a:t>Can increase its sales only by lowering its price</a:t>
            </a:r>
          </a:p>
          <a:p>
            <a:pPr lvl="1"/>
            <a:r>
              <a:rPr lang="en-US" dirty="0" smtClean="0"/>
              <a:t>So stops when price is above MC </a:t>
            </a:r>
          </a:p>
          <a:p>
            <a:pPr lvl="1"/>
            <a:r>
              <a:rPr lang="en-US" dirty="0" smtClean="0"/>
              <a:t>Which means that some who value the good at more than its cost of production don’t get it</a:t>
            </a:r>
          </a:p>
          <a:p>
            <a:pPr lvl="1"/>
            <a:r>
              <a:rPr lang="en-US" dirty="0" smtClean="0"/>
              <a:t>Which is inefficient</a:t>
            </a:r>
          </a:p>
          <a:p>
            <a:r>
              <a:rPr lang="en-US" dirty="0" smtClean="0"/>
              <a:t>Price </a:t>
            </a:r>
            <a:r>
              <a:rPr lang="en-US" dirty="0"/>
              <a:t>discrimination can reduce this </a:t>
            </a:r>
            <a:r>
              <a:rPr lang="en-US" dirty="0" smtClean="0"/>
              <a:t>problem and increase profit</a:t>
            </a:r>
            <a:endParaRPr lang="en-US" dirty="0"/>
          </a:p>
          <a:p>
            <a:pPr lvl="1"/>
            <a:r>
              <a:rPr lang="en-US" dirty="0" smtClean="0"/>
              <a:t>Charge a high price to those willing to pay it, a low price to those not</a:t>
            </a:r>
          </a:p>
          <a:p>
            <a:pPr lvl="1"/>
            <a:r>
              <a:rPr lang="en-US" dirty="0" smtClean="0"/>
              <a:t>Ideally selling to everyone willing to pay anything more than MC</a:t>
            </a:r>
          </a:p>
          <a:p>
            <a:r>
              <a:rPr lang="en-US" dirty="0" smtClean="0"/>
              <a:t>Perfect </a:t>
            </a:r>
            <a:r>
              <a:rPr lang="en-US" dirty="0"/>
              <a:t>price </a:t>
            </a:r>
            <a:r>
              <a:rPr lang="en-US" dirty="0" smtClean="0"/>
              <a:t>discrimination entirely eliminates this inefficiency</a:t>
            </a:r>
            <a:endParaRPr lang="en-US" dirty="0"/>
          </a:p>
          <a:p>
            <a:r>
              <a:rPr lang="en-US" dirty="0" smtClean="0"/>
              <a:t>But perfect price discrimination creates a new inefficiency </a:t>
            </a:r>
            <a:endParaRPr lang="en-US" dirty="0"/>
          </a:p>
          <a:p>
            <a:pPr lvl="1"/>
            <a:r>
              <a:rPr lang="en-US" dirty="0" smtClean="0"/>
              <a:t>A firm spending money to make sure that it is the one that ends up with the monopoly</a:t>
            </a:r>
            <a:endParaRPr lang="en-US" dirty="0"/>
          </a:p>
          <a:p>
            <a:pPr lvl="1"/>
            <a:r>
              <a:rPr lang="en-US" dirty="0" smtClean="0"/>
              <a:t>For instance by entering the market early, losing money for a while.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2708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78213"/>
          </a:xfrm>
        </p:spPr>
        <p:txBody>
          <a:bodyPr/>
          <a:lstStyle/>
          <a:p>
            <a:pPr algn="ctr"/>
            <a:r>
              <a:rPr lang="en-US" dirty="0" smtClean="0"/>
              <a:t>Imperial China: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778213"/>
            <a:ext cx="11097639" cy="607978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As viewed from above, a pure criminal legal system</a:t>
            </a:r>
          </a:p>
          <a:p>
            <a:pPr lvl="1"/>
            <a:r>
              <a:rPr lang="en-US" dirty="0" smtClean="0"/>
              <a:t>There is no way to sue someone for not paying what he owes you</a:t>
            </a:r>
          </a:p>
          <a:p>
            <a:pPr lvl="1"/>
            <a:r>
              <a:rPr lang="en-US" dirty="0" smtClean="0"/>
              <a:t>All you can do is report him as a swindler to the district magistrate</a:t>
            </a:r>
          </a:p>
          <a:p>
            <a:pPr lvl="1"/>
            <a:r>
              <a:rPr lang="en-US" dirty="0" smtClean="0"/>
              <a:t>The case is out of your hands. The magistrate can ignore the case, he can</a:t>
            </a:r>
          </a:p>
          <a:p>
            <a:pPr lvl="2"/>
            <a:r>
              <a:rPr lang="en-US" dirty="0" smtClean="0"/>
              <a:t>Have him punished for the crime of swindling</a:t>
            </a:r>
          </a:p>
          <a:p>
            <a:pPr lvl="2"/>
            <a:r>
              <a:rPr lang="en-US" dirty="0" smtClean="0"/>
              <a:t>Make him pay you</a:t>
            </a:r>
          </a:p>
          <a:p>
            <a:r>
              <a:rPr lang="en-US" dirty="0" smtClean="0"/>
              <a:t>As viewed from below, tort law masquerading as criminal law</a:t>
            </a:r>
          </a:p>
          <a:p>
            <a:pPr lvl="1"/>
            <a:r>
              <a:rPr lang="en-US" dirty="0" smtClean="0"/>
              <a:t>In addition to important stuff, there are minor matters</a:t>
            </a:r>
          </a:p>
          <a:p>
            <a:pPr lvl="1"/>
            <a:r>
              <a:rPr lang="en-US" dirty="0" smtClean="0"/>
              <a:t>Loans, land, marriage, and inheritance. </a:t>
            </a:r>
            <a:endParaRPr lang="en-US" dirty="0" smtClean="0"/>
          </a:p>
          <a:p>
            <a:pPr lvl="1"/>
            <a:r>
              <a:rPr lang="en-US" dirty="0" smtClean="0"/>
              <a:t>I </a:t>
            </a:r>
            <a:r>
              <a:rPr lang="en-US" dirty="0" smtClean="0"/>
              <a:t>charge you with not paying back the loan</a:t>
            </a:r>
          </a:p>
          <a:p>
            <a:pPr lvl="1"/>
            <a:r>
              <a:rPr lang="en-US" dirty="0" smtClean="0"/>
              <a:t>The magistrate schedules a court date, comments on the case</a:t>
            </a:r>
          </a:p>
          <a:p>
            <a:pPr lvl="1"/>
            <a:r>
              <a:rPr lang="en-US" dirty="0" smtClean="0"/>
              <a:t>I then bargain with you, you pay back the loan</a:t>
            </a:r>
          </a:p>
          <a:p>
            <a:pPr lvl="1"/>
            <a:r>
              <a:rPr lang="en-US" dirty="0" smtClean="0"/>
              <a:t>We humbly ask the magistrate to cancel the court date</a:t>
            </a:r>
          </a:p>
          <a:p>
            <a:pPr lvl="1"/>
            <a:r>
              <a:rPr lang="en-US" dirty="0" smtClean="0"/>
              <a:t>The magistrate, being a busy man, agrees</a:t>
            </a:r>
          </a:p>
          <a:p>
            <a:pPr lvl="1"/>
            <a:r>
              <a:rPr lang="en-US" dirty="0" smtClean="0"/>
              <a:t>If we </a:t>
            </a:r>
            <a:r>
              <a:rPr lang="en-US" dirty="0" smtClean="0"/>
              <a:t>don’t </a:t>
            </a:r>
            <a:r>
              <a:rPr lang="en-US" dirty="0" smtClean="0"/>
              <a:t>reach agreement, the trial is held, the magistrate tells you to pay</a:t>
            </a:r>
          </a:p>
          <a:p>
            <a:pPr lvl="1"/>
            <a:r>
              <a:rPr lang="en-US" dirty="0" smtClean="0"/>
              <a:t>If you do, he generously cancels the punishment for your offense</a:t>
            </a:r>
          </a:p>
        </p:txBody>
      </p:sp>
    </p:spTree>
    <p:extLst>
      <p:ext uri="{BB962C8B-B14F-4D97-AF65-F5344CB8AC3E}">
        <p14:creationId xmlns:p14="http://schemas.microsoft.com/office/powerpoint/2010/main" val="1708970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Imperial China: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77046"/>
            <a:ext cx="12192000" cy="5680953"/>
          </a:xfrm>
        </p:spPr>
        <p:txBody>
          <a:bodyPr/>
          <a:lstStyle/>
          <a:p>
            <a:r>
              <a:rPr lang="en-US" dirty="0" smtClean="0"/>
              <a:t>Law and the extended family</a:t>
            </a:r>
          </a:p>
          <a:p>
            <a:pPr lvl="1"/>
            <a:r>
              <a:rPr lang="en-US" dirty="0" smtClean="0"/>
              <a:t>All relatives are senior or junior to each other, and within some degree of relationship</a:t>
            </a:r>
          </a:p>
          <a:p>
            <a:pPr lvl="1"/>
            <a:r>
              <a:rPr lang="en-US" dirty="0" smtClean="0"/>
              <a:t>Any offense by senior or junior, the penalty is scaled down</a:t>
            </a:r>
          </a:p>
          <a:p>
            <a:pPr lvl="1"/>
            <a:r>
              <a:rPr lang="en-US" dirty="0" smtClean="0"/>
              <a:t>By junior to senior, the penalty is scaled up</a:t>
            </a:r>
          </a:p>
          <a:p>
            <a:pPr lvl="1"/>
            <a:r>
              <a:rPr lang="en-US" dirty="0" smtClean="0"/>
              <a:t>Accusing a senior relative within two degrees of a crime is a criminal offense</a:t>
            </a:r>
          </a:p>
          <a:p>
            <a:pPr lvl="1"/>
            <a:r>
              <a:rPr lang="en-US" dirty="0" smtClean="0"/>
              <a:t>Even if he is guilty</a:t>
            </a:r>
          </a:p>
          <a:p>
            <a:r>
              <a:rPr lang="en-US" dirty="0" smtClean="0"/>
              <a:t>What is going on?</a:t>
            </a:r>
          </a:p>
          <a:p>
            <a:pPr lvl="1"/>
            <a:r>
              <a:rPr lang="en-US" dirty="0" smtClean="0"/>
              <a:t>They are ruling several hundred million people with a tiny bureaucracy</a:t>
            </a:r>
          </a:p>
          <a:p>
            <a:pPr lvl="1"/>
            <a:r>
              <a:rPr lang="en-US" dirty="0" smtClean="0"/>
              <a:t>Part of the trick is to subcontract the job to other authority structures</a:t>
            </a:r>
          </a:p>
          <a:p>
            <a:pPr lvl="1"/>
            <a:r>
              <a:rPr lang="en-US" dirty="0" smtClean="0"/>
              <a:t>Of which the extended family is the most important</a:t>
            </a:r>
          </a:p>
          <a:p>
            <a:pPr lvl="1"/>
            <a:r>
              <a:rPr lang="en-US" dirty="0" smtClean="0"/>
              <a:t>So the rules reinforce that authority structure</a:t>
            </a:r>
          </a:p>
          <a:p>
            <a:pPr lvl="1"/>
            <a:r>
              <a:rPr lang="en-US" dirty="0" smtClean="0"/>
              <a:t>The ability to report crimes by seniors would give juniors power over them</a:t>
            </a:r>
          </a:p>
          <a:p>
            <a:pPr lvl="1"/>
            <a:r>
              <a:rPr lang="en-US" dirty="0" smtClean="0"/>
              <a:t>So is blocked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188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97668"/>
          </a:xfrm>
        </p:spPr>
        <p:txBody>
          <a:bodyPr/>
          <a:lstStyle/>
          <a:p>
            <a:pPr algn="ctr"/>
            <a:r>
              <a:rPr lang="en-US" dirty="0" smtClean="0"/>
              <a:t>Imperial China III: The Examination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277" y="797670"/>
            <a:ext cx="12003932" cy="606033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Officials are selected by a ferociously competitive examination system</a:t>
            </a:r>
          </a:p>
          <a:p>
            <a:pPr lvl="1"/>
            <a:r>
              <a:rPr lang="en-US" dirty="0" smtClean="0"/>
              <a:t>Early in the final dynasty</a:t>
            </a:r>
          </a:p>
          <a:p>
            <a:pPr lvl="2"/>
            <a:r>
              <a:rPr lang="en-US" dirty="0" smtClean="0"/>
              <a:t>About 500,000 licentiates (passed first level) in a population of several hundred million</a:t>
            </a:r>
          </a:p>
          <a:p>
            <a:pPr lvl="2"/>
            <a:r>
              <a:rPr lang="en-US" dirty="0" smtClean="0"/>
              <a:t>~18,000 people had passed second level. Pass rate about 1 percent</a:t>
            </a:r>
          </a:p>
          <a:p>
            <a:pPr lvl="2"/>
            <a:r>
              <a:rPr lang="en-US" dirty="0" smtClean="0"/>
              <a:t>Third level produced 200-300 passes out of ~8000 each time it was taken</a:t>
            </a:r>
          </a:p>
          <a:p>
            <a:pPr lvl="1"/>
            <a:r>
              <a:rPr lang="en-US" dirty="0" smtClean="0"/>
              <a:t>The exam was testing things mostly irrelevant to the job</a:t>
            </a:r>
          </a:p>
          <a:p>
            <a:pPr lvl="2"/>
            <a:r>
              <a:rPr lang="en-US" dirty="0" smtClean="0"/>
              <a:t>Knowledge of the Confucian classics and historical literature</a:t>
            </a:r>
          </a:p>
          <a:p>
            <a:pPr lvl="2"/>
            <a:r>
              <a:rPr lang="en-US" dirty="0" smtClean="0"/>
              <a:t>Calligraphy and ability to write poetry and essays in a particular style</a:t>
            </a:r>
          </a:p>
          <a:p>
            <a:r>
              <a:rPr lang="en-US" dirty="0" smtClean="0"/>
              <a:t>Why have the smartest people spend a decade or </a:t>
            </a:r>
            <a:r>
              <a:rPr lang="en-US" dirty="0" smtClean="0"/>
              <a:t>two studying </a:t>
            </a:r>
            <a:r>
              <a:rPr lang="en-US" dirty="0" smtClean="0"/>
              <a:t>this stuff?</a:t>
            </a:r>
          </a:p>
          <a:p>
            <a:pPr lvl="1"/>
            <a:r>
              <a:rPr lang="en-US" dirty="0" smtClean="0"/>
              <a:t>A test of IQ and willingness to work hard? Surely there were cheaper ways to do that</a:t>
            </a:r>
          </a:p>
          <a:p>
            <a:pPr lvl="1"/>
            <a:r>
              <a:rPr lang="en-US" dirty="0" smtClean="0"/>
              <a:t>Indoctrination</a:t>
            </a:r>
          </a:p>
          <a:p>
            <a:pPr lvl="2"/>
            <a:r>
              <a:rPr lang="en-US" dirty="0" smtClean="0"/>
              <a:t>You want officials who both can do a good job and want to</a:t>
            </a:r>
          </a:p>
          <a:p>
            <a:pPr lvl="2"/>
            <a:r>
              <a:rPr lang="en-US" dirty="0" smtClean="0"/>
              <a:t>Take good care of the people under them, obey the people over them</a:t>
            </a:r>
          </a:p>
          <a:p>
            <a:pPr lvl="2"/>
            <a:r>
              <a:rPr lang="en-US" dirty="0" smtClean="0"/>
              <a:t>Indoctrination in Confucianism might do the job</a:t>
            </a:r>
          </a:p>
          <a:p>
            <a:pPr lvl="2"/>
            <a:r>
              <a:rPr lang="en-US" dirty="0" smtClean="0"/>
              <a:t>The Confucian theory was law obedience through virtue</a:t>
            </a:r>
          </a:p>
          <a:p>
            <a:pPr lvl="1"/>
            <a:r>
              <a:rPr lang="en-US" dirty="0" smtClean="0"/>
              <a:t>But the practice included penalties for magistrates who did a bad job</a:t>
            </a:r>
          </a:p>
          <a:p>
            <a:r>
              <a:rPr lang="en-US" dirty="0" smtClean="0"/>
              <a:t>Is our emphasis on a college education a modern equivalent?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491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75489"/>
          </a:xfrm>
        </p:spPr>
        <p:txBody>
          <a:bodyPr/>
          <a:lstStyle/>
          <a:p>
            <a:pPr algn="ctr"/>
            <a:r>
              <a:rPr lang="en-US" dirty="0" err="1" smtClean="0"/>
              <a:t>Periclean</a:t>
            </a:r>
            <a:r>
              <a:rPr lang="en-US" dirty="0" smtClean="0"/>
              <a:t> Athens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106" y="1167319"/>
            <a:ext cx="11802894" cy="569068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Athenian democracy</a:t>
            </a:r>
          </a:p>
          <a:p>
            <a:pPr lvl="1"/>
            <a:r>
              <a:rPr lang="en-US" dirty="0" smtClean="0"/>
              <a:t>Laws were made by an assembly of adult male citizens. Direct democracy</a:t>
            </a:r>
          </a:p>
          <a:p>
            <a:pPr lvl="1"/>
            <a:r>
              <a:rPr lang="en-US" dirty="0" smtClean="0"/>
              <a:t>All officials, except generals, were chosen by lot</a:t>
            </a:r>
          </a:p>
          <a:p>
            <a:pPr lvl="1"/>
            <a:r>
              <a:rPr lang="en-US" dirty="0" smtClean="0"/>
              <a:t>To serve for a year</a:t>
            </a:r>
          </a:p>
          <a:p>
            <a:pPr lvl="1"/>
            <a:r>
              <a:rPr lang="en-US" dirty="0" smtClean="0"/>
              <a:t>A government of amateurs</a:t>
            </a:r>
          </a:p>
          <a:p>
            <a:r>
              <a:rPr lang="en-US" dirty="0" smtClean="0"/>
              <a:t>The Athenian population</a:t>
            </a:r>
          </a:p>
          <a:p>
            <a:pPr lvl="1"/>
            <a:r>
              <a:rPr lang="en-US" dirty="0" smtClean="0"/>
              <a:t>Perhaps half were slaves</a:t>
            </a:r>
          </a:p>
          <a:p>
            <a:pPr lvl="1"/>
            <a:r>
              <a:rPr lang="en-US" dirty="0" smtClean="0"/>
              <a:t>Some more were </a:t>
            </a:r>
            <a:r>
              <a:rPr lang="en-US" dirty="0" err="1" smtClean="0"/>
              <a:t>metics</a:t>
            </a:r>
            <a:r>
              <a:rPr lang="en-US" dirty="0" smtClean="0"/>
              <a:t>—resident aliens, often for many generations</a:t>
            </a:r>
          </a:p>
          <a:p>
            <a:pPr lvl="1"/>
            <a:r>
              <a:rPr lang="en-US" dirty="0" smtClean="0"/>
              <a:t>The rest were citizens</a:t>
            </a:r>
          </a:p>
          <a:p>
            <a:r>
              <a:rPr lang="en-US" dirty="0" smtClean="0"/>
              <a:t>The court system</a:t>
            </a:r>
          </a:p>
          <a:p>
            <a:pPr lvl="1"/>
            <a:r>
              <a:rPr lang="en-US" dirty="0" smtClean="0"/>
              <a:t>Trial by very large juries</a:t>
            </a:r>
          </a:p>
          <a:p>
            <a:pPr lvl="1"/>
            <a:r>
              <a:rPr lang="en-US" dirty="0" smtClean="0"/>
              <a:t>Privately prosecuted</a:t>
            </a:r>
          </a:p>
          <a:p>
            <a:pPr lvl="1"/>
            <a:r>
              <a:rPr lang="en-US" dirty="0" smtClean="0"/>
              <a:t>What was the incentive to prosecute?</a:t>
            </a:r>
          </a:p>
          <a:p>
            <a:pPr lvl="2"/>
            <a:r>
              <a:rPr lang="en-US" dirty="0" smtClean="0"/>
              <a:t>For </a:t>
            </a:r>
            <a:r>
              <a:rPr lang="en-US" dirty="0" smtClean="0"/>
              <a:t>the equivalent of criminal law, a successful prosecutor usually got a cut of the fine</a:t>
            </a:r>
          </a:p>
          <a:p>
            <a:pPr lvl="2"/>
            <a:r>
              <a:rPr lang="en-US" dirty="0" smtClean="0"/>
              <a:t>For the equivalent of a tort prosecution, as in our system the winner collected a damage payment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49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56034"/>
          </a:xfrm>
        </p:spPr>
        <p:txBody>
          <a:bodyPr/>
          <a:lstStyle/>
          <a:p>
            <a:r>
              <a:rPr lang="en-US" dirty="0" err="1" smtClean="0"/>
              <a:t>Periclean</a:t>
            </a:r>
            <a:r>
              <a:rPr lang="en-US" dirty="0" smtClean="0"/>
              <a:t> Athens: Solving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856035"/>
            <a:ext cx="11789922" cy="600196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How do you prevent abusive </a:t>
            </a:r>
            <a:r>
              <a:rPr lang="en-US" dirty="0" smtClean="0"/>
              <a:t>prosecution for the fine or damage </a:t>
            </a:r>
            <a:r>
              <a:rPr lang="en-US" dirty="0" smtClean="0"/>
              <a:t>payment?</a:t>
            </a:r>
            <a:endParaRPr lang="en-US" dirty="0" smtClean="0"/>
          </a:p>
          <a:p>
            <a:pPr lvl="1"/>
            <a:r>
              <a:rPr lang="en-US" dirty="0" smtClean="0"/>
              <a:t>Criminal: If less than 20% of the jury voted for conviction, prosecutor was fined</a:t>
            </a:r>
          </a:p>
          <a:p>
            <a:pPr lvl="1"/>
            <a:r>
              <a:rPr lang="en-US" dirty="0" smtClean="0"/>
              <a:t>Civil: If the defendant won, the prosecutor owed him damages–1/6</a:t>
            </a:r>
            <a:r>
              <a:rPr lang="en-US" baseline="30000" dirty="0" smtClean="0"/>
              <a:t>th</a:t>
            </a:r>
            <a:r>
              <a:rPr lang="en-US" dirty="0" smtClean="0"/>
              <a:t> the </a:t>
            </a:r>
            <a:r>
              <a:rPr lang="en-US" dirty="0" smtClean="0"/>
              <a:t>claim</a:t>
            </a:r>
          </a:p>
          <a:p>
            <a:pPr lvl="1"/>
            <a:r>
              <a:rPr lang="en-US" dirty="0" smtClean="0"/>
              <a:t>An idea it might be worth stealing</a:t>
            </a:r>
            <a:endParaRPr lang="en-US" dirty="0" smtClean="0"/>
          </a:p>
          <a:p>
            <a:r>
              <a:rPr lang="en-US" dirty="0" smtClean="0"/>
              <a:t>The penalty for theft was twice the value of the goods stolen</a:t>
            </a:r>
          </a:p>
          <a:p>
            <a:pPr lvl="1"/>
            <a:r>
              <a:rPr lang="en-US" dirty="0" smtClean="0"/>
              <a:t>An obvious opportunity to plant goods while searching</a:t>
            </a:r>
          </a:p>
          <a:p>
            <a:pPr lvl="2"/>
            <a:r>
              <a:rPr lang="en-US" dirty="0" smtClean="0"/>
              <a:t>You could search someone’s house for your stolen goods</a:t>
            </a:r>
          </a:p>
          <a:p>
            <a:pPr lvl="2"/>
            <a:r>
              <a:rPr lang="en-US" dirty="0"/>
              <a:t>B</a:t>
            </a:r>
            <a:r>
              <a:rPr lang="en-US" dirty="0" smtClean="0"/>
              <a:t>ut had to do it naked</a:t>
            </a:r>
          </a:p>
          <a:p>
            <a:pPr lvl="1"/>
            <a:r>
              <a:rPr lang="en-US" dirty="0" smtClean="0"/>
              <a:t>We have a similar issue when cops search for drugs. …</a:t>
            </a:r>
            <a:endParaRPr lang="en-US" dirty="0" smtClean="0"/>
          </a:p>
          <a:p>
            <a:r>
              <a:rPr lang="en-US" dirty="0" smtClean="0"/>
              <a:t>Production of public goods</a:t>
            </a:r>
          </a:p>
          <a:p>
            <a:pPr lvl="1"/>
            <a:r>
              <a:rPr lang="en-US" dirty="0" smtClean="0"/>
              <a:t>If you were one of the richest Athenians, every other year you had to produce one</a:t>
            </a:r>
          </a:p>
          <a:p>
            <a:pPr lvl="1"/>
            <a:r>
              <a:rPr lang="en-US" dirty="0" smtClean="0"/>
              <a:t>The relevant magistrate would tell you which</a:t>
            </a:r>
          </a:p>
          <a:p>
            <a:pPr lvl="1"/>
            <a:r>
              <a:rPr lang="en-US" dirty="0" smtClean="0"/>
              <a:t>Two ways of getting out of it</a:t>
            </a:r>
          </a:p>
          <a:p>
            <a:pPr lvl="2"/>
            <a:r>
              <a:rPr lang="en-US" dirty="0" smtClean="0"/>
              <a:t>Show that you are doing one this year or did last year</a:t>
            </a:r>
          </a:p>
          <a:p>
            <a:pPr lvl="2"/>
            <a:r>
              <a:rPr lang="en-US" dirty="0" smtClean="0"/>
              <a:t>Show that there is someone not doing one this year or last who is richer than you are</a:t>
            </a:r>
          </a:p>
          <a:p>
            <a:pPr lvl="1"/>
            <a:r>
              <a:rPr lang="en-US" dirty="0" smtClean="0"/>
              <a:t>Without IRS or accountants, how do I prove you are richer than I am?</a:t>
            </a:r>
          </a:p>
          <a:p>
            <a:pPr lvl="1"/>
            <a:r>
              <a:rPr lang="en-US" dirty="0" smtClean="0"/>
              <a:t>I offer to exchange everything I own for everything you own</a:t>
            </a:r>
          </a:p>
          <a:p>
            <a:pPr lvl="1"/>
            <a:r>
              <a:rPr lang="en-US" dirty="0" smtClean="0"/>
              <a:t>If you refuse, you have confessed to being richer, must do the job I was assigned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585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10118"/>
          </a:xfrm>
        </p:spPr>
        <p:txBody>
          <a:bodyPr/>
          <a:lstStyle/>
          <a:p>
            <a:pPr algn="ctr"/>
            <a:r>
              <a:rPr lang="en-US" smtClean="0"/>
              <a:t>Saga Period Iceland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10119"/>
            <a:ext cx="11353800" cy="614788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 the 10</a:t>
            </a:r>
            <a:r>
              <a:rPr lang="en-US" baseline="30000" dirty="0" smtClean="0"/>
              <a:t>th</a:t>
            </a:r>
            <a:r>
              <a:rPr lang="en-US" dirty="0" smtClean="0"/>
              <a:t> century, Harald </a:t>
            </a:r>
            <a:r>
              <a:rPr lang="en-US" dirty="0" err="1" smtClean="0"/>
              <a:t>Haarfagr</a:t>
            </a:r>
            <a:r>
              <a:rPr lang="en-US" dirty="0" smtClean="0"/>
              <a:t> unifies Norway under his rule</a:t>
            </a:r>
          </a:p>
          <a:p>
            <a:pPr lvl="1"/>
            <a:r>
              <a:rPr lang="en-US" dirty="0" smtClean="0"/>
              <a:t>Lots of people who don’t like it emigrate to Iceland, recently discovered</a:t>
            </a:r>
          </a:p>
          <a:p>
            <a:pPr lvl="1"/>
            <a:r>
              <a:rPr lang="en-US" dirty="0" smtClean="0"/>
              <a:t>Set up a legal system based on the Norwegian, with one thing left out</a:t>
            </a:r>
          </a:p>
          <a:p>
            <a:pPr lvl="1"/>
            <a:r>
              <a:rPr lang="en-US" dirty="0" smtClean="0"/>
              <a:t>The king</a:t>
            </a:r>
          </a:p>
          <a:p>
            <a:r>
              <a:rPr lang="en-US" dirty="0" smtClean="0"/>
              <a:t>There </a:t>
            </a:r>
            <a:r>
              <a:rPr lang="en-US" dirty="0" smtClean="0"/>
              <a:t>was a </a:t>
            </a:r>
            <a:r>
              <a:rPr lang="en-US" dirty="0" smtClean="0"/>
              <a:t>legislature, a court system, </a:t>
            </a:r>
            <a:r>
              <a:rPr lang="en-US" dirty="0" smtClean="0"/>
              <a:t>but no </a:t>
            </a:r>
            <a:r>
              <a:rPr lang="en-US" dirty="0" smtClean="0"/>
              <a:t>executive arm of government</a:t>
            </a:r>
          </a:p>
          <a:p>
            <a:pPr lvl="1"/>
            <a:r>
              <a:rPr lang="en-US" dirty="0" smtClean="0"/>
              <a:t>All offenses </a:t>
            </a:r>
            <a:r>
              <a:rPr lang="en-US" dirty="0" smtClean="0"/>
              <a:t>were treated </a:t>
            </a:r>
            <a:r>
              <a:rPr lang="en-US" dirty="0" smtClean="0"/>
              <a:t>as torts, privately </a:t>
            </a:r>
            <a:r>
              <a:rPr lang="en-US" dirty="0" smtClean="0"/>
              <a:t>prosecuted for a damage payment</a:t>
            </a:r>
            <a:endParaRPr lang="en-US" dirty="0" smtClean="0"/>
          </a:p>
          <a:p>
            <a:pPr lvl="1"/>
            <a:r>
              <a:rPr lang="en-US" dirty="0" smtClean="0"/>
              <a:t>Verdicts </a:t>
            </a:r>
            <a:r>
              <a:rPr lang="en-US" dirty="0" smtClean="0"/>
              <a:t>were privately </a:t>
            </a:r>
            <a:r>
              <a:rPr lang="en-US" dirty="0" smtClean="0"/>
              <a:t>enforced</a:t>
            </a:r>
          </a:p>
          <a:p>
            <a:pPr lvl="1"/>
            <a:r>
              <a:rPr lang="en-US" dirty="0" smtClean="0"/>
              <a:t>If you don’t </a:t>
            </a:r>
            <a:r>
              <a:rPr lang="en-US" dirty="0" smtClean="0"/>
              <a:t>obey the </a:t>
            </a:r>
            <a:r>
              <a:rPr lang="en-US" dirty="0" smtClean="0"/>
              <a:t>verdict, </a:t>
            </a:r>
            <a:r>
              <a:rPr lang="en-US" dirty="0" smtClean="0"/>
              <a:t>you </a:t>
            </a:r>
            <a:r>
              <a:rPr lang="en-US" dirty="0" smtClean="0"/>
              <a:t>get </a:t>
            </a:r>
            <a:r>
              <a:rPr lang="en-US" dirty="0" smtClean="0"/>
              <a:t>outlawed</a:t>
            </a:r>
          </a:p>
          <a:p>
            <a:pPr lvl="1"/>
            <a:r>
              <a:rPr lang="en-US" dirty="0" smtClean="0"/>
              <a:t>It </a:t>
            </a:r>
            <a:r>
              <a:rPr lang="en-US" dirty="0" smtClean="0"/>
              <a:t>is legal to kill an outlaw, tortious to defend him</a:t>
            </a:r>
          </a:p>
          <a:p>
            <a:pPr lvl="1"/>
            <a:r>
              <a:rPr lang="en-US" dirty="0" smtClean="0"/>
              <a:t>So if the defendant ignores the verdict and fights</a:t>
            </a:r>
          </a:p>
          <a:p>
            <a:pPr lvl="1"/>
            <a:r>
              <a:rPr lang="en-US" dirty="0" smtClean="0"/>
              <a:t>The coalition against him expands every time someone on the other side is injured</a:t>
            </a:r>
          </a:p>
          <a:p>
            <a:pPr lvl="1"/>
            <a:r>
              <a:rPr lang="en-US" dirty="0" smtClean="0"/>
              <a:t>“We’ll intervene to break it up before you have killed more men than you can afford”</a:t>
            </a:r>
          </a:p>
          <a:p>
            <a:pPr lvl="1"/>
            <a:r>
              <a:rPr lang="en-US" dirty="0" smtClean="0"/>
              <a:t>For sufficiently serious offenses</a:t>
            </a:r>
          </a:p>
          <a:p>
            <a:pPr lvl="2"/>
            <a:r>
              <a:rPr lang="en-US" dirty="0" smtClean="0"/>
              <a:t>You owe a fine and also get outlawed</a:t>
            </a:r>
          </a:p>
          <a:p>
            <a:pPr lvl="2"/>
            <a:r>
              <a:rPr lang="en-US" dirty="0" smtClean="0"/>
              <a:t>But you can avoid the outlawry by an out of court settlement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sagas are histories and historical novels</a:t>
            </a:r>
          </a:p>
          <a:p>
            <a:pPr lvl="1"/>
            <a:r>
              <a:rPr lang="en-US" dirty="0" smtClean="0"/>
              <a:t>Written more than seven hundred years ago</a:t>
            </a:r>
          </a:p>
          <a:p>
            <a:pPr lvl="1"/>
            <a:r>
              <a:rPr lang="en-US" dirty="0" smtClean="0"/>
              <a:t>From a population of about fifty thousand at the far edge of the world</a:t>
            </a:r>
          </a:p>
          <a:p>
            <a:pPr lvl="1"/>
            <a:r>
              <a:rPr lang="en-US" dirty="0" smtClean="0"/>
              <a:t>Ten or more of which are currently in print in English translation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317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29574"/>
          </a:xfrm>
        </p:spPr>
        <p:txBody>
          <a:bodyPr/>
          <a:lstStyle/>
          <a:p>
            <a:pPr algn="ctr"/>
            <a:r>
              <a:rPr lang="en-US" dirty="0" smtClean="0"/>
              <a:t>Islamic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904672"/>
            <a:ext cx="11204644" cy="5953328"/>
          </a:xfrm>
        </p:spPr>
        <p:txBody>
          <a:bodyPr>
            <a:normAutofit fontScale="92500" lnSpcReduction="20000"/>
          </a:bodyPr>
          <a:lstStyle/>
          <a:p>
            <a:r>
              <a:rPr lang="en-US" i="1" dirty="0" err="1" smtClean="0"/>
              <a:t>Fiqh</a:t>
            </a:r>
            <a:r>
              <a:rPr lang="en-US" dirty="0" smtClean="0"/>
              <a:t> not </a:t>
            </a:r>
            <a:r>
              <a:rPr lang="en-US" i="1" dirty="0" err="1" smtClean="0"/>
              <a:t>Shari’a</a:t>
            </a:r>
            <a:r>
              <a:rPr lang="en-US" dirty="0" smtClean="0"/>
              <a:t>, at least as I interpret it</a:t>
            </a:r>
            <a:endParaRPr lang="en-US" i="1" dirty="0" smtClean="0"/>
          </a:p>
          <a:p>
            <a:pPr lvl="1"/>
            <a:r>
              <a:rPr lang="en-US" i="1" dirty="0" err="1" smtClean="0"/>
              <a:t>Shari’a</a:t>
            </a:r>
            <a:r>
              <a:rPr lang="en-US" i="1" dirty="0" smtClean="0"/>
              <a:t> </a:t>
            </a:r>
            <a:r>
              <a:rPr lang="en-US" dirty="0" smtClean="0"/>
              <a:t>is law in the mind of God, enforced by God post </a:t>
            </a:r>
            <a:r>
              <a:rPr lang="en-US" dirty="0" smtClean="0"/>
              <a:t>mortem on everyone</a:t>
            </a:r>
            <a:endParaRPr lang="en-US" dirty="0" smtClean="0"/>
          </a:p>
          <a:p>
            <a:pPr lvl="1"/>
            <a:r>
              <a:rPr lang="en-US" i="1" dirty="0" err="1" smtClean="0"/>
              <a:t>Fiqh</a:t>
            </a:r>
            <a:r>
              <a:rPr lang="en-US" dirty="0" smtClean="0"/>
              <a:t>, jurisprudence, is the human attempt to implement it as human law</a:t>
            </a:r>
          </a:p>
          <a:p>
            <a:r>
              <a:rPr lang="en-US" dirty="0" smtClean="0"/>
              <a:t>Separation of law and state</a:t>
            </a:r>
          </a:p>
          <a:p>
            <a:pPr lvl="1"/>
            <a:r>
              <a:rPr lang="en-US" dirty="0" smtClean="0"/>
              <a:t>The law is deduced by scholars from the Koran and </a:t>
            </a:r>
            <a:r>
              <a:rPr lang="en-US" i="1" dirty="0" smtClean="0"/>
              <a:t>Hadith</a:t>
            </a:r>
          </a:p>
          <a:p>
            <a:pPr lvl="1"/>
            <a:r>
              <a:rPr lang="en-US" i="1" dirty="0" smtClean="0"/>
              <a:t>Hadith</a:t>
            </a:r>
            <a:r>
              <a:rPr lang="en-US" dirty="0" smtClean="0"/>
              <a:t> are accounts of things said or done by Mohammed and his companions</a:t>
            </a:r>
          </a:p>
          <a:p>
            <a:pPr lvl="1"/>
            <a:r>
              <a:rPr lang="en-US" dirty="0" smtClean="0"/>
              <a:t>Evidence of the </a:t>
            </a:r>
            <a:r>
              <a:rPr lang="en-US" i="1" dirty="0" err="1" smtClean="0"/>
              <a:t>sunnah</a:t>
            </a:r>
            <a:r>
              <a:rPr lang="en-US" dirty="0" smtClean="0"/>
              <a:t> (practice) of the Prophet</a:t>
            </a:r>
          </a:p>
          <a:p>
            <a:pPr lvl="1"/>
            <a:r>
              <a:rPr lang="en-US" dirty="0" smtClean="0"/>
              <a:t>Each comes with an </a:t>
            </a:r>
            <a:r>
              <a:rPr lang="en-US" i="1" dirty="0" err="1" smtClean="0"/>
              <a:t>isnad</a:t>
            </a:r>
            <a:r>
              <a:rPr lang="en-US" dirty="0" smtClean="0"/>
              <a:t>, a chain of transmitters</a:t>
            </a:r>
          </a:p>
          <a:p>
            <a:pPr lvl="1"/>
            <a:r>
              <a:rPr lang="en-US" dirty="0" smtClean="0"/>
              <a:t>The strength of a </a:t>
            </a:r>
            <a:r>
              <a:rPr lang="en-US" i="1" dirty="0" smtClean="0"/>
              <a:t>hadith</a:t>
            </a:r>
            <a:r>
              <a:rPr lang="en-US" dirty="0" smtClean="0"/>
              <a:t> depends on the reputation of the transmitters</a:t>
            </a:r>
          </a:p>
          <a:p>
            <a:pPr lvl="1"/>
            <a:r>
              <a:rPr lang="en-US" dirty="0" smtClean="0"/>
              <a:t>And the number of separate chains supporting the same </a:t>
            </a:r>
            <a:r>
              <a:rPr lang="en-US" i="1" dirty="0" smtClean="0"/>
              <a:t>hadith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In Sunni Islam there are four schools of law, mutually orthodox</a:t>
            </a:r>
          </a:p>
          <a:p>
            <a:pPr lvl="1"/>
            <a:r>
              <a:rPr lang="en-US" dirty="0" smtClean="0"/>
              <a:t>But disagreeing on details of what rules are deduced from the sources</a:t>
            </a:r>
          </a:p>
          <a:p>
            <a:r>
              <a:rPr lang="en-US" i="1" dirty="0" smtClean="0"/>
              <a:t>Mufti</a:t>
            </a:r>
            <a:r>
              <a:rPr lang="en-US" dirty="0" smtClean="0"/>
              <a:t> and </a:t>
            </a:r>
            <a:r>
              <a:rPr lang="en-US" i="1" dirty="0" err="1" smtClean="0"/>
              <a:t>Kadi</a:t>
            </a:r>
            <a:endParaRPr lang="en-US" i="1" dirty="0" smtClean="0"/>
          </a:p>
          <a:p>
            <a:pPr lvl="1"/>
            <a:r>
              <a:rPr lang="en-US" dirty="0" smtClean="0"/>
              <a:t>A </a:t>
            </a:r>
            <a:r>
              <a:rPr lang="en-US" i="1" dirty="0" smtClean="0"/>
              <a:t>mufti</a:t>
            </a:r>
            <a:r>
              <a:rPr lang="en-US" dirty="0" smtClean="0"/>
              <a:t> is a </a:t>
            </a:r>
            <a:r>
              <a:rPr lang="en-US" dirty="0" err="1" smtClean="0"/>
              <a:t>jurisconsult</a:t>
            </a:r>
            <a:r>
              <a:rPr lang="en-US" dirty="0" smtClean="0"/>
              <a:t>, someone who gives advisory opinions on the law (</a:t>
            </a:r>
            <a:r>
              <a:rPr lang="en-US" i="1" dirty="0" smtClean="0"/>
              <a:t>fatwas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 </a:t>
            </a:r>
            <a:r>
              <a:rPr lang="en-US" i="1" dirty="0" err="1" smtClean="0"/>
              <a:t>Kadi</a:t>
            </a:r>
            <a:r>
              <a:rPr lang="en-US" dirty="0" smtClean="0"/>
              <a:t> is a judge, appointed by the ruler, who tries an actual case</a:t>
            </a:r>
          </a:p>
          <a:p>
            <a:pPr lvl="1"/>
            <a:r>
              <a:rPr lang="en-US" dirty="0" smtClean="0"/>
              <a:t>Possibly using information on the law provided by a </a:t>
            </a:r>
            <a:r>
              <a:rPr lang="en-US" i="1" dirty="0" smtClean="0"/>
              <a:t>mufti</a:t>
            </a:r>
            <a:endParaRPr lang="en-US" dirty="0"/>
          </a:p>
          <a:p>
            <a:pPr lvl="1"/>
            <a:r>
              <a:rPr lang="en-US" dirty="0" smtClean="0"/>
              <a:t>Originally, the </a:t>
            </a:r>
            <a:r>
              <a:rPr lang="en-US" i="1" dirty="0" smtClean="0"/>
              <a:t>mufti</a:t>
            </a:r>
            <a:r>
              <a:rPr lang="en-US" dirty="0" smtClean="0"/>
              <a:t> is “appointed” by reputation, not by an authority</a:t>
            </a:r>
          </a:p>
          <a:p>
            <a:pPr lvl="1"/>
            <a:r>
              <a:rPr lang="en-US" dirty="0" smtClean="0"/>
              <a:t>But in the Ottoman empire </a:t>
            </a:r>
            <a:r>
              <a:rPr lang="en-US" dirty="0" smtClean="0"/>
              <a:t>it eventually </a:t>
            </a:r>
            <a:r>
              <a:rPr lang="en-US" dirty="0" smtClean="0"/>
              <a:t>becomes an official </a:t>
            </a:r>
            <a:r>
              <a:rPr lang="en-US" dirty="0" smtClean="0"/>
              <a:t>position</a:t>
            </a:r>
          </a:p>
          <a:p>
            <a:pPr lvl="1"/>
            <a:r>
              <a:rPr lang="en-US" dirty="0" smtClean="0"/>
              <a:t>As control over the legal system shifts from the scholars to the state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6987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65762"/>
          </a:xfrm>
        </p:spPr>
        <p:txBody>
          <a:bodyPr/>
          <a:lstStyle/>
          <a:p>
            <a:pPr algn="ctr"/>
            <a:r>
              <a:rPr lang="en-US" i="1" dirty="0" err="1" smtClean="0"/>
              <a:t>Hadd</a:t>
            </a:r>
            <a:r>
              <a:rPr lang="en-US" dirty="0" smtClean="0"/>
              <a:t>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6774"/>
            <a:ext cx="10515600" cy="5441416"/>
          </a:xfrm>
        </p:spPr>
        <p:txBody>
          <a:bodyPr/>
          <a:lstStyle/>
          <a:p>
            <a:r>
              <a:rPr lang="en-US" dirty="0" smtClean="0"/>
              <a:t>Legal rules with fixed penalty based mostly on the Koran</a:t>
            </a:r>
          </a:p>
          <a:p>
            <a:r>
              <a:rPr lang="en-US" dirty="0" smtClean="0"/>
              <a:t>Five offenses. All require two eye witnesses, except that </a:t>
            </a:r>
            <a:r>
              <a:rPr lang="mr-IN" dirty="0" smtClean="0"/>
              <a:t>…</a:t>
            </a:r>
            <a:endParaRPr lang="en-US" dirty="0" smtClean="0"/>
          </a:p>
          <a:p>
            <a:pPr lvl="1"/>
            <a:r>
              <a:rPr lang="en-US" dirty="0" smtClean="0"/>
              <a:t>For </a:t>
            </a:r>
            <a:r>
              <a:rPr lang="en-US" i="1" dirty="0" err="1" smtClean="0"/>
              <a:t>Zina</a:t>
            </a:r>
            <a:r>
              <a:rPr lang="en-US" dirty="0" smtClean="0"/>
              <a:t>, intercourse with someone neither your spouse nor concubine</a:t>
            </a:r>
          </a:p>
          <a:p>
            <a:pPr lvl="2"/>
            <a:r>
              <a:rPr lang="en-US" dirty="0" smtClean="0"/>
              <a:t>Proof requires </a:t>
            </a:r>
            <a:r>
              <a:rPr lang="en-US" b="1" dirty="0" smtClean="0"/>
              <a:t>four</a:t>
            </a:r>
            <a:r>
              <a:rPr lang="en-US" dirty="0" smtClean="0"/>
              <a:t> eyewitnesses to the same act of intercourse</a:t>
            </a:r>
          </a:p>
          <a:p>
            <a:pPr lvl="2"/>
            <a:r>
              <a:rPr lang="en-US" dirty="0" smtClean="0"/>
              <a:t>The penalty </a:t>
            </a:r>
            <a:r>
              <a:rPr lang="en-US" dirty="0" smtClean="0"/>
              <a:t>for those who have previously had licit intercourse is stoning to death</a:t>
            </a:r>
          </a:p>
          <a:p>
            <a:pPr lvl="1"/>
            <a:r>
              <a:rPr lang="en-US" dirty="0" smtClean="0"/>
              <a:t>False </a:t>
            </a:r>
            <a:r>
              <a:rPr lang="en-US" dirty="0" smtClean="0"/>
              <a:t>accusation of </a:t>
            </a:r>
            <a:r>
              <a:rPr lang="en-US" i="1" dirty="0" smtClean="0"/>
              <a:t>Zina</a:t>
            </a:r>
          </a:p>
          <a:p>
            <a:pPr lvl="1"/>
            <a:r>
              <a:rPr lang="en-US" dirty="0" smtClean="0"/>
              <a:t>Theft</a:t>
            </a:r>
          </a:p>
          <a:p>
            <a:pPr lvl="2"/>
            <a:r>
              <a:rPr lang="en-US" dirty="0" smtClean="0"/>
              <a:t>Penalty is having your right hand cut off</a:t>
            </a:r>
          </a:p>
          <a:p>
            <a:pPr lvl="2"/>
            <a:r>
              <a:rPr lang="en-US" dirty="0" smtClean="0"/>
              <a:t>But there are a lot of conditions that have to be met for the </a:t>
            </a:r>
            <a:r>
              <a:rPr lang="en-US" i="1" dirty="0" err="1" smtClean="0"/>
              <a:t>hadd</a:t>
            </a:r>
            <a:r>
              <a:rPr lang="en-US" dirty="0" smtClean="0"/>
              <a:t> offense of theft</a:t>
            </a:r>
          </a:p>
          <a:p>
            <a:pPr lvl="1"/>
            <a:r>
              <a:rPr lang="en-US" dirty="0" smtClean="0"/>
              <a:t>Drinking wine</a:t>
            </a:r>
          </a:p>
          <a:p>
            <a:pPr lvl="2"/>
            <a:r>
              <a:rPr lang="en-US" dirty="0" smtClean="0"/>
              <a:t>Exactly what is covered varies in the views of different schools and scholars</a:t>
            </a:r>
          </a:p>
          <a:p>
            <a:pPr lvl="2"/>
            <a:r>
              <a:rPr lang="en-US" dirty="0" smtClean="0"/>
              <a:t>As does the penalty—a fixed number of lashes</a:t>
            </a:r>
          </a:p>
          <a:p>
            <a:pPr lvl="1"/>
            <a:r>
              <a:rPr lang="en-US" dirty="0" smtClean="0"/>
              <a:t>Highway robbery (includes breaking into a house with people put in fear)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55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14400"/>
          </a:xfrm>
        </p:spPr>
        <p:txBody>
          <a:bodyPr/>
          <a:lstStyle/>
          <a:p>
            <a:pPr algn="ctr"/>
            <a:r>
              <a:rPr lang="en-US" smtClean="0"/>
              <a:t>Other Parts of the Law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1132"/>
            <a:ext cx="10515600" cy="5826868"/>
          </a:xfrm>
        </p:spPr>
        <p:txBody>
          <a:bodyPr/>
          <a:lstStyle/>
          <a:p>
            <a:r>
              <a:rPr lang="en-US" i="1" dirty="0" err="1" smtClean="0"/>
              <a:t>Tazir</a:t>
            </a:r>
            <a:endParaRPr lang="en-US" i="1" dirty="0" smtClean="0"/>
          </a:p>
          <a:p>
            <a:pPr lvl="1"/>
            <a:r>
              <a:rPr lang="en-US" dirty="0" smtClean="0"/>
              <a:t>Penalty set by the judge at or below the </a:t>
            </a:r>
            <a:r>
              <a:rPr lang="en-US" i="1" dirty="0" err="1" smtClean="0"/>
              <a:t>hadd</a:t>
            </a:r>
            <a:r>
              <a:rPr lang="en-US" dirty="0" smtClean="0"/>
              <a:t> penalty</a:t>
            </a:r>
          </a:p>
          <a:p>
            <a:pPr lvl="1"/>
            <a:r>
              <a:rPr lang="en-US" dirty="0" smtClean="0"/>
              <a:t>Weaker requirements of evidence</a:t>
            </a:r>
          </a:p>
          <a:p>
            <a:r>
              <a:rPr lang="en-US" i="1" dirty="0" err="1" smtClean="0"/>
              <a:t>Jinayat</a:t>
            </a:r>
            <a:r>
              <a:rPr lang="en-US" dirty="0" smtClean="0"/>
              <a:t>: Killing or injuring someone</a:t>
            </a:r>
          </a:p>
          <a:p>
            <a:pPr lvl="1"/>
            <a:r>
              <a:rPr lang="en-US" dirty="0" smtClean="0"/>
              <a:t>Treated as an offense against the victim or his heirs</a:t>
            </a:r>
          </a:p>
          <a:p>
            <a:pPr lvl="1"/>
            <a:r>
              <a:rPr lang="en-US" dirty="0" smtClean="0"/>
              <a:t>Prosecuted by them</a:t>
            </a:r>
          </a:p>
          <a:p>
            <a:pPr lvl="1"/>
            <a:r>
              <a:rPr lang="en-US" dirty="0" smtClean="0"/>
              <a:t>For first degree murder</a:t>
            </a:r>
          </a:p>
          <a:p>
            <a:pPr lvl="2"/>
            <a:r>
              <a:rPr lang="en-US" dirty="0" smtClean="0"/>
              <a:t>Heirs can insist on retaliation</a:t>
            </a:r>
          </a:p>
          <a:p>
            <a:pPr lvl="2"/>
            <a:r>
              <a:rPr lang="en-US" dirty="0" smtClean="0"/>
              <a:t>Or accept </a:t>
            </a:r>
            <a:r>
              <a:rPr lang="en-US" i="1" dirty="0" err="1" smtClean="0"/>
              <a:t>diya</a:t>
            </a:r>
            <a:r>
              <a:rPr lang="en-US" dirty="0" smtClean="0"/>
              <a:t>, blood money payment</a:t>
            </a:r>
          </a:p>
          <a:p>
            <a:pPr lvl="1"/>
            <a:r>
              <a:rPr lang="en-US" dirty="0" smtClean="0"/>
              <a:t>For lesser versions of killing, only </a:t>
            </a:r>
            <a:r>
              <a:rPr lang="en-US" i="1" dirty="0" err="1" smtClean="0"/>
              <a:t>diya</a:t>
            </a:r>
            <a:endParaRPr lang="en-US" dirty="0" smtClean="0"/>
          </a:p>
          <a:p>
            <a:pPr lvl="1"/>
            <a:r>
              <a:rPr lang="en-US" dirty="0" smtClean="0"/>
              <a:t>In addition, killer must free a believing slave or fast for two months</a:t>
            </a:r>
          </a:p>
          <a:p>
            <a:r>
              <a:rPr lang="en-US" dirty="0" smtClean="0"/>
              <a:t>Other non-</a:t>
            </a:r>
            <a:r>
              <a:rPr lang="en-US" i="1" dirty="0" err="1" smtClean="0"/>
              <a:t>fiqh</a:t>
            </a:r>
            <a:r>
              <a:rPr lang="en-US" dirty="0" smtClean="0"/>
              <a:t> courts</a:t>
            </a:r>
          </a:p>
          <a:p>
            <a:pPr lvl="1"/>
            <a:r>
              <a:rPr lang="en-US" dirty="0" smtClean="0"/>
              <a:t>There are a variety of other courts set up by the ruler</a:t>
            </a:r>
          </a:p>
          <a:p>
            <a:pPr lvl="1"/>
            <a:r>
              <a:rPr lang="en-US" dirty="0" smtClean="0"/>
              <a:t>Theoretically in the spirit of, but not bound by, koranic law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2713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690664"/>
          </a:xfrm>
        </p:spPr>
        <p:txBody>
          <a:bodyPr>
            <a:normAutofit fontScale="90000"/>
          </a:bodyPr>
          <a:lstStyle/>
          <a:p>
            <a:pPr algn="ctr"/>
            <a:r>
              <a:rPr lang="en-US" smtClean="0"/>
              <a:t>Jewish Parallels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381" y="904672"/>
            <a:ext cx="11635619" cy="595332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Not surprisingly, a lot of similarity</a:t>
            </a:r>
          </a:p>
          <a:p>
            <a:pPr lvl="1"/>
            <a:r>
              <a:rPr lang="en-US" dirty="0" smtClean="0"/>
              <a:t>According to </a:t>
            </a:r>
            <a:r>
              <a:rPr lang="en-US" i="1" dirty="0" smtClean="0"/>
              <a:t>Torah</a:t>
            </a:r>
            <a:r>
              <a:rPr lang="en-US" dirty="0" smtClean="0"/>
              <a:t>, the disobedient son is to be stoned</a:t>
            </a:r>
          </a:p>
          <a:p>
            <a:pPr lvl="2"/>
            <a:r>
              <a:rPr lang="en-US" dirty="0" smtClean="0"/>
              <a:t>But rabbinic scholars read into the text so many conditions</a:t>
            </a:r>
          </a:p>
          <a:p>
            <a:pPr lvl="2"/>
            <a:r>
              <a:rPr lang="en-US" dirty="0" smtClean="0"/>
              <a:t>That it is argued that it never has happened or will happen</a:t>
            </a:r>
          </a:p>
          <a:p>
            <a:pPr lvl="2"/>
            <a:r>
              <a:rPr lang="en-US" dirty="0" smtClean="0"/>
              <a:t>The </a:t>
            </a:r>
            <a:r>
              <a:rPr lang="en-US" i="1" dirty="0" err="1" smtClean="0"/>
              <a:t>hadd</a:t>
            </a:r>
            <a:r>
              <a:rPr lang="en-US" dirty="0" smtClean="0"/>
              <a:t> offense of </a:t>
            </a:r>
            <a:r>
              <a:rPr lang="en-US" dirty="0" smtClean="0"/>
              <a:t>theft is </a:t>
            </a:r>
            <a:r>
              <a:rPr lang="en-US" dirty="0" smtClean="0"/>
              <a:t>treated similarly, although a less extreme </a:t>
            </a:r>
            <a:r>
              <a:rPr lang="en-US" dirty="0" smtClean="0"/>
              <a:t>case</a:t>
            </a:r>
          </a:p>
          <a:p>
            <a:pPr lvl="2"/>
            <a:r>
              <a:rPr lang="en-US" dirty="0" smtClean="0"/>
              <a:t>And the witness requirements for </a:t>
            </a:r>
            <a:r>
              <a:rPr lang="en-US" i="1" dirty="0" err="1" smtClean="0"/>
              <a:t>zina</a:t>
            </a:r>
            <a:r>
              <a:rPr lang="en-US" dirty="0" smtClean="0"/>
              <a:t>, plus penalty for false accusation, makes conviction unlikely</a:t>
            </a:r>
            <a:endParaRPr lang="en-US" dirty="0" smtClean="0"/>
          </a:p>
          <a:p>
            <a:r>
              <a:rPr lang="en-US" dirty="0" smtClean="0"/>
              <a:t>Both </a:t>
            </a:r>
            <a:r>
              <a:rPr lang="en-US" dirty="0" smtClean="0"/>
              <a:t>systems face the same problems</a:t>
            </a:r>
          </a:p>
          <a:p>
            <a:pPr lvl="1"/>
            <a:r>
              <a:rPr lang="en-US" dirty="0" smtClean="0"/>
              <a:t>When God is the legislator, how do you resolve </a:t>
            </a:r>
            <a:r>
              <a:rPr lang="en-US" dirty="0" smtClean="0"/>
              <a:t>disagreements</a:t>
            </a:r>
          </a:p>
          <a:p>
            <a:pPr lvl="2"/>
            <a:r>
              <a:rPr lang="en-US" dirty="0"/>
              <a:t>Initially, the Great Sanhedrin could resolve disputes by majority vote</a:t>
            </a:r>
          </a:p>
          <a:p>
            <a:pPr lvl="2"/>
            <a:r>
              <a:rPr lang="en-US" dirty="0"/>
              <a:t>When that no longer existed, whatever authorities were accepted—reputation, like the </a:t>
            </a:r>
            <a:r>
              <a:rPr lang="en-US" i="1" dirty="0"/>
              <a:t>mufti</a:t>
            </a:r>
          </a:p>
          <a:p>
            <a:pPr lvl="2"/>
            <a:r>
              <a:rPr lang="en-US" dirty="0"/>
              <a:t>For a while, the heads of the Babylonian academies</a:t>
            </a:r>
          </a:p>
          <a:p>
            <a:pPr lvl="2"/>
            <a:r>
              <a:rPr lang="en-US" dirty="0"/>
              <a:t>Later scholars such as </a:t>
            </a:r>
            <a:r>
              <a:rPr lang="en-US" dirty="0" smtClean="0"/>
              <a:t>Maimonides</a:t>
            </a:r>
            <a:endParaRPr lang="en-US" dirty="0" smtClean="0"/>
          </a:p>
          <a:p>
            <a:pPr lvl="2"/>
            <a:r>
              <a:rPr lang="en-US" dirty="0"/>
              <a:t>Communal authorities claimed some power to legislate, like the non-</a:t>
            </a:r>
            <a:r>
              <a:rPr lang="en-US" i="1" dirty="0" err="1"/>
              <a:t>fiqh</a:t>
            </a:r>
            <a:r>
              <a:rPr lang="en-US" dirty="0"/>
              <a:t> courts</a:t>
            </a:r>
          </a:p>
          <a:p>
            <a:pPr lvl="1"/>
            <a:r>
              <a:rPr lang="en-US" dirty="0" smtClean="0"/>
              <a:t>When God gets it wrong, how do you fix the error</a:t>
            </a:r>
            <a:r>
              <a:rPr lang="en-US" dirty="0" smtClean="0"/>
              <a:t>?</a:t>
            </a:r>
            <a:endParaRPr lang="en-US" dirty="0" smtClean="0"/>
          </a:p>
          <a:p>
            <a:pPr lvl="2"/>
            <a:r>
              <a:rPr lang="en-US" dirty="0" smtClean="0"/>
              <a:t>Interpret around things you don’t like</a:t>
            </a:r>
          </a:p>
          <a:p>
            <a:pPr lvl="2"/>
            <a:r>
              <a:rPr lang="en-US" dirty="0" smtClean="0"/>
              <a:t>Or find excuses for additional legislation outside the religious </a:t>
            </a:r>
            <a:r>
              <a:rPr lang="en-US" dirty="0" smtClean="0"/>
              <a:t>law</a:t>
            </a:r>
          </a:p>
          <a:p>
            <a:pPr lvl="2"/>
            <a:r>
              <a:rPr lang="en-US" dirty="0" smtClean="0"/>
              <a:t>Consider the parallels with U.S. constitutional law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4151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56034"/>
          </a:xfrm>
        </p:spPr>
        <p:txBody>
          <a:bodyPr/>
          <a:lstStyle/>
          <a:p>
            <a:pPr algn="ctr"/>
            <a:r>
              <a:rPr lang="en-US" dirty="0" smtClean="0"/>
              <a:t>Why is Monopoly?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56035"/>
            <a:ext cx="12192000" cy="600196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Natural </a:t>
            </a:r>
            <a:r>
              <a:rPr lang="en-US" dirty="0" smtClean="0"/>
              <a:t>Monopoly </a:t>
            </a:r>
            <a:r>
              <a:rPr lang="en-US" dirty="0"/>
              <a:t>exists if</a:t>
            </a:r>
          </a:p>
          <a:p>
            <a:pPr lvl="1"/>
            <a:r>
              <a:rPr lang="en-US" dirty="0"/>
              <a:t>Economies of scale continue up to the full size of the market, so that</a:t>
            </a:r>
          </a:p>
          <a:p>
            <a:pPr lvl="1"/>
            <a:r>
              <a:rPr lang="en-US" dirty="0"/>
              <a:t>One big firm can produce at lower cost than several smaller ones</a:t>
            </a:r>
          </a:p>
          <a:p>
            <a:pPr lvl="1"/>
            <a:r>
              <a:rPr lang="en-US" dirty="0"/>
              <a:t>But large firms face diseconomies of scale—too many layers between factory floor and boss</a:t>
            </a:r>
          </a:p>
          <a:p>
            <a:pPr lvl="1"/>
            <a:r>
              <a:rPr lang="en-US" dirty="0"/>
              <a:t>So natural monopoly is more common in small markets</a:t>
            </a:r>
          </a:p>
          <a:p>
            <a:r>
              <a:rPr lang="en-US" dirty="0" smtClean="0"/>
              <a:t>Artificial monopoly. The idea is that a large firm not a natural monopoly</a:t>
            </a:r>
          </a:p>
          <a:p>
            <a:pPr lvl="1"/>
            <a:r>
              <a:rPr lang="en-US" dirty="0" smtClean="0"/>
              <a:t>Drives all competitors out by selling at a loss, since it has deeper pockets</a:t>
            </a:r>
          </a:p>
          <a:p>
            <a:pPr lvl="1"/>
            <a:r>
              <a:rPr lang="en-US" dirty="0" smtClean="0"/>
              <a:t>But it is also losing money faster, since it is </a:t>
            </a:r>
            <a:r>
              <a:rPr lang="en-US" dirty="0" smtClean="0"/>
              <a:t>bigger</a:t>
            </a:r>
          </a:p>
          <a:p>
            <a:pPr lvl="1"/>
            <a:r>
              <a:rPr lang="en-US" dirty="0" smtClean="0"/>
              <a:t>What about merger to monopoly where there is almost a natural monopoly?</a:t>
            </a:r>
          </a:p>
          <a:p>
            <a:pPr lvl="2"/>
            <a:r>
              <a:rPr lang="en-US" dirty="0" smtClean="0"/>
              <a:t>Make monopoly profits for a while</a:t>
            </a:r>
          </a:p>
          <a:p>
            <a:pPr lvl="2"/>
            <a:r>
              <a:rPr lang="en-US" dirty="0" smtClean="0"/>
              <a:t>Until the high price pulls in a new entry</a:t>
            </a:r>
            <a:endParaRPr lang="en-US" dirty="0" smtClean="0"/>
          </a:p>
          <a:p>
            <a:r>
              <a:rPr lang="en-US" dirty="0" smtClean="0"/>
              <a:t>Government monopoly</a:t>
            </a:r>
          </a:p>
          <a:p>
            <a:pPr lvl="1"/>
            <a:r>
              <a:rPr lang="en-US" dirty="0" smtClean="0"/>
              <a:t>The Post Office is a monopoly because it is illegal to compete in first class mail</a:t>
            </a:r>
          </a:p>
          <a:p>
            <a:pPr lvl="1"/>
            <a:r>
              <a:rPr lang="en-US" dirty="0" smtClean="0"/>
              <a:t>Airlines under regulation or licensed professions have entry restricted by law</a:t>
            </a:r>
          </a:p>
          <a:p>
            <a:pPr lvl="1"/>
            <a:r>
              <a:rPr lang="en-US" dirty="0" smtClean="0"/>
              <a:t>And may, as in the airline case, have price cutting restricted by law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28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476" y="0"/>
            <a:ext cx="10515600" cy="61685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The Oven of </a:t>
            </a:r>
            <a:r>
              <a:rPr lang="en-US" dirty="0" err="1" smtClean="0"/>
              <a:t>Akhnai</a:t>
            </a:r>
            <a:r>
              <a:rPr lang="en-US" dirty="0" smtClean="0"/>
              <a:t> (Talmud)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25714"/>
            <a:ext cx="10990634" cy="6132286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Two schools of rabbinic law: Schools of Hillel and </a:t>
            </a:r>
            <a:r>
              <a:rPr lang="en-US" dirty="0" err="1" smtClean="0"/>
              <a:t>Shamai</a:t>
            </a:r>
            <a:endParaRPr lang="en-US" dirty="0" smtClean="0"/>
          </a:p>
          <a:p>
            <a:pPr lvl="1"/>
            <a:r>
              <a:rPr lang="en-US" dirty="0" smtClean="0"/>
              <a:t>For some generations they disagree about the law but get along</a:t>
            </a:r>
          </a:p>
          <a:p>
            <a:pPr lvl="1"/>
            <a:r>
              <a:rPr lang="en-US" dirty="0" smtClean="0"/>
              <a:t>Like the Islamic schools of law</a:t>
            </a:r>
          </a:p>
          <a:p>
            <a:pPr lvl="1"/>
            <a:r>
              <a:rPr lang="en-US" dirty="0" smtClean="0"/>
              <a:t>Eventually the majority school (Hillel) suppresses the minority</a:t>
            </a:r>
          </a:p>
          <a:p>
            <a:pPr lvl="1"/>
            <a:r>
              <a:rPr lang="en-US" dirty="0" smtClean="0"/>
              <a:t>You can argue for your position, but ruling according to it is forbidden</a:t>
            </a:r>
          </a:p>
          <a:p>
            <a:r>
              <a:rPr lang="en-US" dirty="0" smtClean="0"/>
              <a:t>There is a </a:t>
            </a:r>
            <a:r>
              <a:rPr lang="en-US" dirty="0" smtClean="0"/>
              <a:t>dispute on a technical point between R. Eliezer and the Sages</a:t>
            </a:r>
          </a:p>
          <a:p>
            <a:pPr lvl="1"/>
            <a:r>
              <a:rPr lang="en-US" dirty="0" smtClean="0"/>
              <a:t>He gets three miracles in support of his position. </a:t>
            </a:r>
            <a:endParaRPr lang="en-US" dirty="0" smtClean="0"/>
          </a:p>
          <a:p>
            <a:pPr lvl="2"/>
            <a:r>
              <a:rPr lang="en-US" dirty="0" smtClean="0"/>
              <a:t>A carob tree is flung a hundred yards away. </a:t>
            </a:r>
          </a:p>
          <a:p>
            <a:pPr lvl="2"/>
            <a:r>
              <a:rPr lang="en-US" dirty="0" smtClean="0"/>
              <a:t>“A carob tree has nothing to contribute to the dispute of sages”</a:t>
            </a:r>
          </a:p>
          <a:p>
            <a:pPr lvl="2"/>
            <a:r>
              <a:rPr lang="en-US" dirty="0" smtClean="0"/>
              <a:t>A stream runs backwards. “A stream has nothing to contribute …”</a:t>
            </a:r>
          </a:p>
          <a:p>
            <a:pPr lvl="2"/>
            <a:r>
              <a:rPr lang="en-US" dirty="0" smtClean="0"/>
              <a:t>The walls start to lean inward. “It is not for the building to interfere in …”</a:t>
            </a:r>
            <a:endParaRPr lang="en-US" dirty="0" smtClean="0"/>
          </a:p>
          <a:p>
            <a:pPr lvl="1"/>
            <a:r>
              <a:rPr lang="en-US" dirty="0" smtClean="0"/>
              <a:t>A voice from heaven </a:t>
            </a:r>
            <a:r>
              <a:rPr lang="en-US" dirty="0" smtClean="0"/>
              <a:t>says on all points R. </a:t>
            </a:r>
            <a:r>
              <a:rPr lang="en-US" dirty="0" err="1" smtClean="0"/>
              <a:t>Eliezer</a:t>
            </a:r>
            <a:r>
              <a:rPr lang="en-US" dirty="0" smtClean="0"/>
              <a:t> is </a:t>
            </a:r>
            <a:r>
              <a:rPr lang="en-US" dirty="0" smtClean="0"/>
              <a:t>right</a:t>
            </a:r>
          </a:p>
          <a:p>
            <a:pPr lvl="1"/>
            <a:r>
              <a:rPr lang="en-US" dirty="0" smtClean="0"/>
              <a:t>R. Joshua replies: “It is not in heaven”</a:t>
            </a:r>
          </a:p>
          <a:p>
            <a:pPr lvl="1"/>
            <a:r>
              <a:rPr lang="en-US" dirty="0" smtClean="0"/>
              <a:t>Eliezer is banned. </a:t>
            </a:r>
            <a:endParaRPr lang="en-US" dirty="0" smtClean="0"/>
          </a:p>
          <a:p>
            <a:pPr lvl="2"/>
            <a:r>
              <a:rPr lang="en-US" dirty="0" smtClean="0"/>
              <a:t>A </a:t>
            </a:r>
            <a:r>
              <a:rPr lang="en-US" dirty="0" smtClean="0"/>
              <a:t>third of the wheat crop</a:t>
            </a:r>
            <a:r>
              <a:rPr lang="en-US" dirty="0" smtClean="0"/>
              <a:t>, a third of the </a:t>
            </a:r>
            <a:r>
              <a:rPr lang="en-US" dirty="0" smtClean="0"/>
              <a:t>barley crop</a:t>
            </a:r>
            <a:r>
              <a:rPr lang="en-US" dirty="0" smtClean="0"/>
              <a:t>, a third of the </a:t>
            </a:r>
            <a:r>
              <a:rPr lang="en-US" dirty="0" smtClean="0"/>
              <a:t>olive crop burn up</a:t>
            </a:r>
          </a:p>
          <a:p>
            <a:pPr lvl="2"/>
            <a:r>
              <a:rPr lang="en-US" dirty="0" smtClean="0"/>
              <a:t>A great wave threatens to sink the ship carrying R. Gamliel, head of the Sanhedrin</a:t>
            </a:r>
          </a:p>
          <a:p>
            <a:pPr lvl="3"/>
            <a:r>
              <a:rPr lang="en-US" dirty="0" smtClean="0"/>
              <a:t>“What I did was not for </a:t>
            </a:r>
            <a:r>
              <a:rPr lang="en-US" dirty="0" smtClean="0"/>
              <a:t>me </a:t>
            </a:r>
            <a:r>
              <a:rPr lang="en-US" dirty="0" smtClean="0"/>
              <a:t>or my kindred but that your people not be divided”</a:t>
            </a:r>
          </a:p>
          <a:p>
            <a:pPr lvl="3"/>
            <a:r>
              <a:rPr lang="en-US" dirty="0" smtClean="0"/>
              <a:t>The wave subsides</a:t>
            </a:r>
          </a:p>
          <a:p>
            <a:pPr lvl="1"/>
            <a:r>
              <a:rPr lang="en-US" dirty="0" smtClean="0"/>
              <a:t>Eliezer’s wife is Gamliel’s sister</a:t>
            </a:r>
          </a:p>
          <a:p>
            <a:pPr lvl="2"/>
            <a:r>
              <a:rPr lang="en-US" dirty="0" smtClean="0"/>
              <a:t>She forbids Eliezer from falling on his face in petitionary prayer</a:t>
            </a:r>
          </a:p>
          <a:p>
            <a:pPr lvl="2"/>
            <a:r>
              <a:rPr lang="en-US" dirty="0" smtClean="0"/>
              <a:t>She is distracted, he does, Gamliel dies</a:t>
            </a:r>
          </a:p>
          <a:p>
            <a:r>
              <a:rPr lang="en-US" dirty="0" smtClean="0"/>
              <a:t>What does the story mean?</a:t>
            </a:r>
          </a:p>
          <a:p>
            <a:pPr lvl="1"/>
            <a:r>
              <a:rPr lang="en-US" dirty="0" smtClean="0"/>
              <a:t>Humans have been given control over the law, but why didn’t they change their vote?</a:t>
            </a:r>
          </a:p>
          <a:p>
            <a:pPr lvl="1"/>
            <a:r>
              <a:rPr lang="en-US" dirty="0" smtClean="0"/>
              <a:t>Possibly it is a response </a:t>
            </a:r>
            <a:r>
              <a:rPr lang="en-US" dirty="0" smtClean="0"/>
              <a:t>to the risk of someone claiming </a:t>
            </a:r>
            <a:r>
              <a:rPr lang="en-US" dirty="0" smtClean="0"/>
              <a:t>his own </a:t>
            </a:r>
            <a:r>
              <a:rPr lang="en-US" dirty="0" smtClean="0"/>
              <a:t>pipeline to God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101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78213"/>
          </a:xfrm>
        </p:spPr>
        <p:txBody>
          <a:bodyPr/>
          <a:lstStyle/>
          <a:p>
            <a:pPr algn="ctr"/>
            <a:r>
              <a:rPr lang="en-US" smtClean="0"/>
              <a:t>Eighteenth Century England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865762"/>
            <a:ext cx="11185187" cy="5992238"/>
          </a:xfrm>
        </p:spPr>
        <p:txBody>
          <a:bodyPr/>
          <a:lstStyle/>
          <a:p>
            <a:r>
              <a:rPr lang="en-US" dirty="0" smtClean="0"/>
              <a:t>Our legal system, without police or public prosecutors</a:t>
            </a:r>
          </a:p>
          <a:p>
            <a:pPr lvl="1"/>
            <a:r>
              <a:rPr lang="en-US" dirty="0" smtClean="0"/>
              <a:t>All crimes, except actually against the state (counterfeiting), privately prosecuted</a:t>
            </a:r>
          </a:p>
          <a:p>
            <a:pPr lvl="1"/>
            <a:r>
              <a:rPr lang="en-US" dirty="0" smtClean="0"/>
              <a:t>Any Englishman can prosecute any crime</a:t>
            </a:r>
          </a:p>
          <a:p>
            <a:pPr lvl="1"/>
            <a:r>
              <a:rPr lang="en-US" dirty="0" smtClean="0"/>
              <a:t>Usually the victim</a:t>
            </a:r>
          </a:p>
          <a:p>
            <a:pPr lvl="1"/>
            <a:r>
              <a:rPr lang="en-US" dirty="0" smtClean="0"/>
              <a:t>And essentially all serious crimes were capital</a:t>
            </a:r>
          </a:p>
          <a:p>
            <a:pPr lvl="1"/>
            <a:r>
              <a:rPr lang="en-US" dirty="0" smtClean="0"/>
              <a:t>But only a minority of those convicted of such crimes were hanged</a:t>
            </a:r>
          </a:p>
          <a:p>
            <a:r>
              <a:rPr lang="en-US" dirty="0" smtClean="0"/>
              <a:t>Puzzles</a:t>
            </a:r>
          </a:p>
          <a:p>
            <a:pPr lvl="1"/>
            <a:r>
              <a:rPr lang="en-US" dirty="0" smtClean="0"/>
              <a:t>Why bear the cost of prosecution? Unlike tort, you don’t collect damages</a:t>
            </a:r>
          </a:p>
          <a:p>
            <a:pPr lvl="1"/>
            <a:r>
              <a:rPr lang="en-US" dirty="0" smtClean="0"/>
              <a:t>Why make all offenses capital</a:t>
            </a:r>
          </a:p>
          <a:p>
            <a:pPr lvl="1"/>
            <a:r>
              <a:rPr lang="en-US" dirty="0" smtClean="0"/>
              <a:t>Why pardon a majority of those convicted—usually conditional pardons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369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67120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Possible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401"/>
            <a:ext cx="10515600" cy="5943599"/>
          </a:xfrm>
        </p:spPr>
        <p:txBody>
          <a:bodyPr>
            <a:normAutofit/>
          </a:bodyPr>
          <a:lstStyle/>
          <a:p>
            <a:r>
              <a:rPr lang="en-US" dirty="0" smtClean="0"/>
              <a:t>Natural monopoly</a:t>
            </a:r>
          </a:p>
          <a:p>
            <a:pPr lvl="1"/>
            <a:r>
              <a:rPr lang="en-US" dirty="0" smtClean="0"/>
              <a:t>Break it up—but that raises costs, creates an unstable situation</a:t>
            </a:r>
          </a:p>
          <a:p>
            <a:pPr lvl="1"/>
            <a:r>
              <a:rPr lang="en-US" dirty="0" smtClean="0"/>
              <a:t>Regulate it?</a:t>
            </a:r>
          </a:p>
          <a:p>
            <a:pPr lvl="2"/>
            <a:r>
              <a:rPr lang="en-US" dirty="0" smtClean="0"/>
              <a:t>If it is forced to sell at MC it goes broke, since it presumably has fixed costs as well</a:t>
            </a:r>
          </a:p>
          <a:p>
            <a:pPr lvl="2"/>
            <a:r>
              <a:rPr lang="en-US" dirty="0" smtClean="0"/>
              <a:t>So either sell at MC and have a government subsidy</a:t>
            </a:r>
          </a:p>
          <a:p>
            <a:pPr lvl="2"/>
            <a:r>
              <a:rPr lang="en-US" dirty="0" smtClean="0"/>
              <a:t>Or try to make it sell at average cost</a:t>
            </a:r>
          </a:p>
          <a:p>
            <a:pPr lvl="1"/>
            <a:r>
              <a:rPr lang="en-US" dirty="0" smtClean="0"/>
              <a:t>This runs into the obvious regulatory problems</a:t>
            </a:r>
          </a:p>
          <a:p>
            <a:r>
              <a:rPr lang="en-US" dirty="0" smtClean="0"/>
              <a:t>Artificial monopoly</a:t>
            </a:r>
          </a:p>
          <a:p>
            <a:pPr lvl="1"/>
            <a:r>
              <a:rPr lang="en-US" dirty="0" smtClean="0"/>
              <a:t>Not a problem if it doesn’t exist</a:t>
            </a:r>
          </a:p>
          <a:p>
            <a:pPr lvl="1"/>
            <a:r>
              <a:rPr lang="en-US" dirty="0" smtClean="0"/>
              <a:t>Various laws try to prevent selling below cost</a:t>
            </a:r>
          </a:p>
          <a:p>
            <a:pPr lvl="1"/>
            <a:r>
              <a:rPr lang="en-US" dirty="0" smtClean="0"/>
              <a:t>But that also hurts a new firm trying to break into the </a:t>
            </a:r>
            <a:r>
              <a:rPr lang="en-US" dirty="0" smtClean="0"/>
              <a:t>market</a:t>
            </a:r>
          </a:p>
          <a:p>
            <a:pPr lvl="1"/>
            <a:r>
              <a:rPr lang="en-US" dirty="0" smtClean="0"/>
              <a:t>Prevent mergers that will create a firm with very large market share</a:t>
            </a:r>
            <a:endParaRPr lang="en-US" dirty="0" smtClean="0"/>
          </a:p>
          <a:p>
            <a:r>
              <a:rPr lang="en-US" dirty="0" smtClean="0"/>
              <a:t>State monopoly: The simple solution is not to have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446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17123"/>
          </a:xfrm>
        </p:spPr>
        <p:txBody>
          <a:bodyPr/>
          <a:lstStyle/>
          <a:p>
            <a:pPr algn="ctr"/>
            <a:r>
              <a:rPr lang="en-US" dirty="0" smtClean="0"/>
              <a:t>Cartels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86" y="963038"/>
            <a:ext cx="12054214" cy="5894962"/>
          </a:xfrm>
        </p:spPr>
        <p:txBody>
          <a:bodyPr>
            <a:normAutofit/>
          </a:bodyPr>
          <a:lstStyle/>
          <a:p>
            <a:r>
              <a:rPr lang="en-US" dirty="0" smtClean="0"/>
              <a:t>A market with room for only a few firms</a:t>
            </a:r>
          </a:p>
          <a:p>
            <a:pPr lvl="1"/>
            <a:r>
              <a:rPr lang="en-US" dirty="0" smtClean="0"/>
              <a:t>If they can get together, reduce output, raise price, profits go up</a:t>
            </a:r>
          </a:p>
          <a:p>
            <a:pPr lvl="1"/>
            <a:r>
              <a:rPr lang="en-US" dirty="0" smtClean="0"/>
              <a:t>At the higher price, each firm has an incentive to cheat on the agreement</a:t>
            </a:r>
          </a:p>
          <a:p>
            <a:r>
              <a:rPr lang="en-US" dirty="0" smtClean="0"/>
              <a:t>Enforcing a cartel agreement by contract is not permitted under current U.S. law</a:t>
            </a:r>
          </a:p>
          <a:p>
            <a:r>
              <a:rPr lang="en-US" dirty="0" smtClean="0"/>
              <a:t>But it can be enforced by a regulator who wants to support the cartel</a:t>
            </a:r>
          </a:p>
          <a:p>
            <a:pPr lvl="1"/>
            <a:r>
              <a:rPr lang="en-US" dirty="0" smtClean="0"/>
              <a:t>Either by controlling prices, as in the case of the Civil Aeronautics Board</a:t>
            </a:r>
          </a:p>
          <a:p>
            <a:pPr lvl="1"/>
            <a:r>
              <a:rPr lang="en-US" dirty="0" smtClean="0"/>
              <a:t>Or by controlling entry</a:t>
            </a:r>
          </a:p>
          <a:p>
            <a:pPr lvl="2"/>
            <a:r>
              <a:rPr lang="en-US" dirty="0" smtClean="0"/>
              <a:t>Regulation of trucking and health care required a permit to run a route, build in an area</a:t>
            </a:r>
          </a:p>
          <a:p>
            <a:pPr lvl="2"/>
            <a:r>
              <a:rPr lang="en-US" dirty="0" smtClean="0"/>
              <a:t>Professional licensing controls the number of doctors, hair braiders, </a:t>
            </a:r>
            <a:r>
              <a:rPr lang="mr-IN" dirty="0" smtClean="0"/>
              <a:t>…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96650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49" y="2"/>
            <a:ext cx="11994204" cy="61284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Extending the Monopoly</a:t>
            </a:r>
            <a:r>
              <a:rPr lang="en-US" smtClean="0"/>
              <a:t>: Four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651" y="612843"/>
            <a:ext cx="11585643" cy="6245157"/>
          </a:xfrm>
        </p:spPr>
        <p:txBody>
          <a:bodyPr>
            <a:normAutofit/>
          </a:bodyPr>
          <a:lstStyle/>
          <a:p>
            <a:r>
              <a:rPr lang="en-US" dirty="0" smtClean="0"/>
              <a:t>The argument: Use a monopoly in one market to get a monopoly in another</a:t>
            </a:r>
          </a:p>
          <a:p>
            <a:r>
              <a:rPr lang="en-US" dirty="0" smtClean="0"/>
              <a:t>The rebuttal: Doing that gets you no additional profit</a:t>
            </a:r>
          </a:p>
          <a:p>
            <a:pPr lvl="1"/>
            <a:r>
              <a:rPr lang="en-US" dirty="0" smtClean="0"/>
              <a:t>The more the punch cards cost the less people will pay for the computer</a:t>
            </a:r>
          </a:p>
          <a:p>
            <a:pPr lvl="1"/>
            <a:r>
              <a:rPr lang="en-US" dirty="0" smtClean="0"/>
              <a:t>The steel monopolist can push up the prices of autos without running auto companies</a:t>
            </a:r>
          </a:p>
          <a:p>
            <a:pPr lvl="1"/>
            <a:r>
              <a:rPr lang="en-US" dirty="0" smtClean="0"/>
              <a:t>Similarly for the wholesale monopolist: Let the retailers compete down their margins</a:t>
            </a:r>
          </a:p>
          <a:p>
            <a:r>
              <a:rPr lang="en-US" dirty="0" smtClean="0"/>
              <a:t>The puzzle: Then why do tie-in sales, vertical monopoly and RPM happen?</a:t>
            </a:r>
          </a:p>
          <a:p>
            <a:r>
              <a:rPr lang="en-US" dirty="0" smtClean="0"/>
              <a:t>Possible answers</a:t>
            </a:r>
          </a:p>
          <a:p>
            <a:pPr lvl="1"/>
            <a:r>
              <a:rPr lang="en-US" dirty="0" smtClean="0"/>
              <a:t>Tie in sales might be a way of price discriminating against heavy users</a:t>
            </a:r>
          </a:p>
          <a:p>
            <a:pPr lvl="1"/>
            <a:r>
              <a:rPr lang="en-US" dirty="0" smtClean="0"/>
              <a:t>Vertical integration from steel to autos (which didn’t happen, but </a:t>
            </a:r>
            <a:r>
              <a:rPr lang="mr-IN" dirty="0" smtClean="0"/>
              <a:t>…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Could reduce the inefficiency due to charging auto companies a high price for steel</a:t>
            </a:r>
          </a:p>
          <a:p>
            <a:pPr lvl="2"/>
            <a:r>
              <a:rPr lang="en-US" dirty="0" smtClean="0"/>
              <a:t>And so giving them an incentive to substitute fiberglass or aluminum</a:t>
            </a:r>
          </a:p>
          <a:p>
            <a:pPr lvl="1"/>
            <a:r>
              <a:rPr lang="en-US" dirty="0" smtClean="0"/>
              <a:t>Holding up the retail price gets retailers to compete on non price dimensions</a:t>
            </a:r>
          </a:p>
          <a:p>
            <a:pPr lvl="2"/>
            <a:r>
              <a:rPr lang="en-US" dirty="0" smtClean="0"/>
              <a:t>Such as costly showrooms</a:t>
            </a:r>
          </a:p>
          <a:p>
            <a:pPr lvl="2"/>
            <a:r>
              <a:rPr lang="en-US" dirty="0" smtClean="0"/>
              <a:t>Which their competitors could free ride 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7479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smtClean="0"/>
              <a:t>One More Puzzle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041" y="1325563"/>
            <a:ext cx="11574049" cy="4851400"/>
          </a:xfrm>
        </p:spPr>
        <p:txBody>
          <a:bodyPr/>
          <a:lstStyle/>
          <a:p>
            <a:r>
              <a:rPr lang="en-US" dirty="0" smtClean="0"/>
              <a:t>Why isn’t use of the showroom or equivalent sold separately?</a:t>
            </a:r>
          </a:p>
          <a:p>
            <a:r>
              <a:rPr lang="en-US" dirty="0" smtClean="0"/>
              <a:t>A new  business model</a:t>
            </a:r>
          </a:p>
          <a:p>
            <a:pPr lvl="1"/>
            <a:r>
              <a:rPr lang="en-US" dirty="0" smtClean="0"/>
              <a:t>Set up a minivan test agency</a:t>
            </a:r>
          </a:p>
          <a:p>
            <a:pPr lvl="1"/>
            <a:r>
              <a:rPr lang="en-US" dirty="0" smtClean="0"/>
              <a:t>Buy one each of the available brands</a:t>
            </a:r>
          </a:p>
          <a:p>
            <a:pPr lvl="1"/>
            <a:r>
              <a:rPr lang="en-US" dirty="0" smtClean="0"/>
              <a:t>Charge customers by the hour to test drive, consult your experts, read your literature </a:t>
            </a:r>
          </a:p>
          <a:p>
            <a:pPr lvl="1"/>
            <a:r>
              <a:rPr lang="en-US" dirty="0" smtClean="0"/>
              <a:t>Point them at whatever sellers provide the lowest prices</a:t>
            </a:r>
          </a:p>
          <a:p>
            <a:r>
              <a:rPr lang="en-US" dirty="0" smtClean="0"/>
              <a:t>Why doesn’t that model exist?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81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924" y="1"/>
            <a:ext cx="10515600" cy="739302"/>
          </a:xfrm>
        </p:spPr>
        <p:txBody>
          <a:bodyPr/>
          <a:lstStyle/>
          <a:p>
            <a:pPr algn="ctr"/>
            <a:r>
              <a:rPr lang="en-US" smtClean="0"/>
              <a:t>Monopoly in Silicon Valley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39303"/>
            <a:ext cx="10515600" cy="6118697"/>
          </a:xfrm>
        </p:spPr>
        <p:txBody>
          <a:bodyPr>
            <a:normAutofit/>
          </a:bodyPr>
          <a:lstStyle/>
          <a:p>
            <a:r>
              <a:rPr lang="en-US" dirty="0" smtClean="0"/>
              <a:t>Software has unlimited scale economy</a:t>
            </a:r>
          </a:p>
          <a:p>
            <a:r>
              <a:rPr lang="en-US" dirty="0" smtClean="0"/>
              <a:t>It is argued that it also has network externalities</a:t>
            </a:r>
          </a:p>
          <a:p>
            <a:pPr lvl="1"/>
            <a:r>
              <a:rPr lang="en-US" dirty="0" smtClean="0"/>
              <a:t>If everyone else is using Word, that makes it convenient for me to use Word</a:t>
            </a:r>
          </a:p>
          <a:p>
            <a:pPr lvl="1"/>
            <a:r>
              <a:rPr lang="en-US" dirty="0" smtClean="0"/>
              <a:t>This is the Qwerty/Dvorak story</a:t>
            </a:r>
          </a:p>
          <a:p>
            <a:pPr lvl="1"/>
            <a:r>
              <a:rPr lang="en-US" dirty="0" smtClean="0"/>
              <a:t>“The Fable of the Keys” argues that this story is entirely mythical</a:t>
            </a:r>
          </a:p>
          <a:p>
            <a:r>
              <a:rPr lang="en-US" dirty="0" smtClean="0"/>
              <a:t>The authors have also argued that the observed pattern in software</a:t>
            </a:r>
          </a:p>
          <a:p>
            <a:pPr lvl="1"/>
            <a:r>
              <a:rPr lang="en-US" dirty="0" smtClean="0"/>
              <a:t>Is serial competition. One program dominates for a while</a:t>
            </a:r>
          </a:p>
          <a:p>
            <a:pPr lvl="1"/>
            <a:r>
              <a:rPr lang="en-US" dirty="0" smtClean="0"/>
              <a:t>Then a new competitor starts getting better reviews</a:t>
            </a:r>
          </a:p>
          <a:p>
            <a:pPr lvl="1"/>
            <a:r>
              <a:rPr lang="en-US" dirty="0" smtClean="0"/>
              <a:t>And everyone switches (</a:t>
            </a:r>
            <a:r>
              <a:rPr lang="en-US" dirty="0" err="1" smtClean="0"/>
              <a:t>Liebowitz</a:t>
            </a:r>
            <a:r>
              <a:rPr lang="en-US" dirty="0" smtClean="0"/>
              <a:t> and Margolis)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0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564203"/>
          </a:xfrm>
        </p:spPr>
        <p:txBody>
          <a:bodyPr>
            <a:normAutofit fontScale="90000"/>
          </a:bodyPr>
          <a:lstStyle/>
          <a:p>
            <a:pPr algn="ctr"/>
            <a:r>
              <a:rPr lang="en-US" smtClean="0"/>
              <a:t>Path Dependence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64204"/>
            <a:ext cx="10708532" cy="6293796"/>
          </a:xfrm>
        </p:spPr>
        <p:txBody>
          <a:bodyPr>
            <a:normAutofit/>
          </a:bodyPr>
          <a:lstStyle/>
          <a:p>
            <a:r>
              <a:rPr lang="en-US" dirty="0" smtClean="0"/>
              <a:t>The Qwerty/Dvorak </a:t>
            </a:r>
            <a:r>
              <a:rPr lang="en-US" dirty="0" smtClean="0"/>
              <a:t>story is one version of path dependence</a:t>
            </a:r>
          </a:p>
          <a:p>
            <a:r>
              <a:rPr lang="en-US" dirty="0" smtClean="0"/>
              <a:t>Even if that example is bogus, others might not be</a:t>
            </a:r>
          </a:p>
          <a:p>
            <a:pPr lvl="1"/>
            <a:r>
              <a:rPr lang="en-US" dirty="0" smtClean="0"/>
              <a:t>Either because of network externalities. Consider languages</a:t>
            </a:r>
          </a:p>
          <a:p>
            <a:pPr lvl="1"/>
            <a:r>
              <a:rPr lang="en-US" dirty="0" smtClean="0"/>
              <a:t>Or because of the accumulation of small improvements</a:t>
            </a:r>
          </a:p>
          <a:p>
            <a:r>
              <a:rPr lang="en-US" dirty="0" smtClean="0"/>
              <a:t>For another version, consider the great man version of history</a:t>
            </a:r>
          </a:p>
          <a:p>
            <a:pPr lvl="1"/>
            <a:r>
              <a:rPr lang="en-US" dirty="0" smtClean="0"/>
              <a:t>If Julius Caesar, or Napoleon, or Mohammed, or Newton hadn’t lived</a:t>
            </a:r>
          </a:p>
          <a:p>
            <a:pPr lvl="1"/>
            <a:r>
              <a:rPr lang="en-US" dirty="0" smtClean="0"/>
              <a:t>The world thereafter would have been very different</a:t>
            </a:r>
          </a:p>
          <a:p>
            <a:pPr lvl="1"/>
            <a:r>
              <a:rPr lang="en-US" dirty="0" smtClean="0"/>
              <a:t>Or perhaps not</a:t>
            </a:r>
          </a:p>
          <a:p>
            <a:r>
              <a:rPr lang="en-US" dirty="0" smtClean="0"/>
              <a:t>Or the idea of decisive battles</a:t>
            </a:r>
          </a:p>
          <a:p>
            <a:pPr lvl="1"/>
            <a:r>
              <a:rPr lang="en-US" dirty="0" smtClean="0"/>
              <a:t>If Harald </a:t>
            </a:r>
            <a:r>
              <a:rPr lang="en-US" dirty="0" err="1" smtClean="0"/>
              <a:t>Hardraada</a:t>
            </a:r>
            <a:r>
              <a:rPr lang="en-US" dirty="0" smtClean="0"/>
              <a:t> had not invaded just before William the Conqueror</a:t>
            </a:r>
          </a:p>
          <a:p>
            <a:pPr lvl="1"/>
            <a:r>
              <a:rPr lang="en-US" dirty="0" smtClean="0"/>
              <a:t>Harold might have won Hastings, England never been conquered</a:t>
            </a:r>
          </a:p>
          <a:p>
            <a:pPr lvl="1"/>
            <a:r>
              <a:rPr lang="en-US" dirty="0" smtClean="0"/>
              <a:t>Or won Hastings and then lost against Harald, England conquered by Norway</a:t>
            </a:r>
          </a:p>
          <a:p>
            <a:pPr lvl="1"/>
            <a:r>
              <a:rPr lang="en-US" dirty="0" smtClean="0"/>
              <a:t>Did one bullet at Chancellorsville change the outcome of the Civil War?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62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157592"/>
          </a:xfrm>
        </p:spPr>
        <p:txBody>
          <a:bodyPr/>
          <a:lstStyle/>
          <a:p>
            <a:pPr algn="ctr"/>
            <a:r>
              <a:rPr lang="en-US" dirty="0" smtClean="0"/>
              <a:t>Legal Systems Very Different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57592"/>
            <a:ext cx="10515600" cy="570040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Idea</a:t>
            </a:r>
          </a:p>
          <a:p>
            <a:pPr lvl="1"/>
            <a:r>
              <a:rPr lang="en-US" dirty="0" smtClean="0"/>
              <a:t>All societies face about the same problems</a:t>
            </a:r>
          </a:p>
          <a:p>
            <a:pPr lvl="1"/>
            <a:r>
              <a:rPr lang="en-US" dirty="0" smtClean="0"/>
              <a:t>They solve them in an interesting variety of different ways</a:t>
            </a:r>
          </a:p>
          <a:p>
            <a:pPr lvl="1"/>
            <a:r>
              <a:rPr lang="en-US" dirty="0" smtClean="0"/>
              <a:t>And they are all grownups</a:t>
            </a:r>
          </a:p>
          <a:p>
            <a:pPr lvl="1"/>
            <a:r>
              <a:rPr lang="en-US" dirty="0" smtClean="0"/>
              <a:t>So try to make sense of how each legal system worked</a:t>
            </a:r>
          </a:p>
          <a:p>
            <a:r>
              <a:rPr lang="en-US" dirty="0" smtClean="0"/>
              <a:t>Some of the systems</a:t>
            </a:r>
          </a:p>
          <a:p>
            <a:pPr lvl="1"/>
            <a:r>
              <a:rPr lang="en-US" dirty="0" smtClean="0"/>
              <a:t>Imperial China: 2000 years</a:t>
            </a:r>
          </a:p>
          <a:p>
            <a:pPr lvl="1"/>
            <a:r>
              <a:rPr lang="en-US" dirty="0" err="1" smtClean="0"/>
              <a:t>Periclean</a:t>
            </a:r>
            <a:r>
              <a:rPr lang="en-US" dirty="0" smtClean="0"/>
              <a:t> Athens: The Legal System of a Mad Economist</a:t>
            </a:r>
          </a:p>
          <a:p>
            <a:pPr lvl="1"/>
            <a:r>
              <a:rPr lang="en-US" dirty="0" smtClean="0"/>
              <a:t>Saga Period Iceland</a:t>
            </a:r>
            <a:r>
              <a:rPr lang="en-US" dirty="0" smtClean="0"/>
              <a:t>: Kill </a:t>
            </a:r>
            <a:r>
              <a:rPr lang="en-US" dirty="0" smtClean="0"/>
              <a:t>someone, his relatives sue you</a:t>
            </a:r>
          </a:p>
          <a:p>
            <a:pPr lvl="1"/>
            <a:r>
              <a:rPr lang="en-US" dirty="0" smtClean="0"/>
              <a:t>Islamic Law: Separation of law and state</a:t>
            </a:r>
          </a:p>
          <a:p>
            <a:pPr lvl="1"/>
            <a:r>
              <a:rPr lang="en-US" dirty="0" smtClean="0"/>
              <a:t>Jewish </a:t>
            </a:r>
            <a:r>
              <a:rPr lang="en-US" dirty="0" smtClean="0"/>
              <a:t>law: When God is the legislator, what if He gets it wrong?</a:t>
            </a:r>
            <a:endParaRPr lang="en-US" dirty="0" smtClean="0"/>
          </a:p>
          <a:p>
            <a:pPr lvl="1"/>
            <a:r>
              <a:rPr lang="en-US" dirty="0" smtClean="0"/>
              <a:t>18</a:t>
            </a:r>
            <a:r>
              <a:rPr lang="en-US" baseline="30000" dirty="0" smtClean="0"/>
              <a:t>th</a:t>
            </a:r>
            <a:r>
              <a:rPr lang="en-US" dirty="0" smtClean="0"/>
              <a:t> Century England: Our legal system without police or public prosecutors</a:t>
            </a:r>
          </a:p>
          <a:p>
            <a:pPr lvl="1"/>
            <a:r>
              <a:rPr lang="en-US" dirty="0" smtClean="0"/>
              <a:t>Romani: The rest of the human race as environment, not people</a:t>
            </a:r>
          </a:p>
          <a:p>
            <a:pPr lvl="1"/>
            <a:r>
              <a:rPr lang="en-US" dirty="0" smtClean="0"/>
              <a:t>Amish: Anarchists. Very rule centered anarchists.</a:t>
            </a:r>
          </a:p>
          <a:p>
            <a:pPr lvl="1"/>
            <a:r>
              <a:rPr lang="en-US" dirty="0" smtClean="0"/>
              <a:t>Pirate ships as democracies</a:t>
            </a:r>
          </a:p>
          <a:p>
            <a:pPr lvl="1"/>
            <a:r>
              <a:rPr lang="en-US" dirty="0" smtClean="0"/>
              <a:t>In defense of prison gangs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237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2158</TotalTime>
  <Words>3221</Words>
  <Application>Microsoft Macintosh PowerPoint</Application>
  <PresentationFormat>Custom</PresentationFormat>
  <Paragraphs>327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What is Wrong with Monopoly Anyway?</vt:lpstr>
      <vt:lpstr>Why is Monopoly?</vt:lpstr>
      <vt:lpstr>Possible Solutions</vt:lpstr>
      <vt:lpstr>Cartels</vt:lpstr>
      <vt:lpstr>Extending the Monopoly: Four steps</vt:lpstr>
      <vt:lpstr>One More Puzzle</vt:lpstr>
      <vt:lpstr>Monopoly in Silicon Valley</vt:lpstr>
      <vt:lpstr>Path Dependence</vt:lpstr>
      <vt:lpstr>Legal Systems Very Different</vt:lpstr>
      <vt:lpstr>Imperial China: I</vt:lpstr>
      <vt:lpstr>Imperial China: II</vt:lpstr>
      <vt:lpstr>Imperial China III: The Examination System</vt:lpstr>
      <vt:lpstr>Periclean Athens</vt:lpstr>
      <vt:lpstr>Periclean Athens: Solving Problems</vt:lpstr>
      <vt:lpstr>Saga Period Iceland</vt:lpstr>
      <vt:lpstr>Islamic Law</vt:lpstr>
      <vt:lpstr>Hadd Law</vt:lpstr>
      <vt:lpstr>Other Parts of the Law</vt:lpstr>
      <vt:lpstr>Jewish Parallels</vt:lpstr>
      <vt:lpstr>The Oven of Akhnai (Talmud)</vt:lpstr>
      <vt:lpstr>Eighteenth Century England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Midterm</dc:title>
  <dc:creator>David Friedman</dc:creator>
  <cp:lastModifiedBy>David Friedman</cp:lastModifiedBy>
  <cp:revision>179</cp:revision>
  <dcterms:created xsi:type="dcterms:W3CDTF">2017-03-02T17:12:13Z</dcterms:created>
  <dcterms:modified xsi:type="dcterms:W3CDTF">2017-04-13T20:01:14Z</dcterms:modified>
</cp:coreProperties>
</file>