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72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4" r:id="rId13"/>
    <p:sldId id="385" r:id="rId14"/>
    <p:sldId id="392" r:id="rId15"/>
    <p:sldId id="393" r:id="rId16"/>
    <p:sldId id="394" r:id="rId17"/>
    <p:sldId id="395" r:id="rId18"/>
    <p:sldId id="386" r:id="rId19"/>
    <p:sldId id="387" r:id="rId20"/>
    <p:sldId id="388" r:id="rId21"/>
    <p:sldId id="389" r:id="rId22"/>
    <p:sldId id="390" r:id="rId23"/>
    <p:sldId id="391" r:id="rId24"/>
    <p:sldId id="396" r:id="rId25"/>
    <p:sldId id="397" r:id="rId26"/>
    <p:sldId id="398" r:id="rId27"/>
    <p:sldId id="39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5" autoAdjust="0"/>
    <p:restoredTop sz="86418"/>
  </p:normalViewPr>
  <p:slideViewPr>
    <p:cSldViewPr snapToGrid="0" snapToObjects="1">
      <p:cViewPr varScale="1">
        <p:scale>
          <a:sx n="102" d="100"/>
          <a:sy n="102" d="100"/>
        </p:scale>
        <p:origin x="192" y="8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7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4/18/17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57592"/>
          </a:xfrm>
        </p:spPr>
        <p:txBody>
          <a:bodyPr/>
          <a:lstStyle/>
          <a:p>
            <a:pPr algn="ctr"/>
            <a:r>
              <a:rPr lang="en-US" dirty="0" smtClean="0"/>
              <a:t>Legal Systems Very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7592"/>
            <a:ext cx="10515600" cy="5700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Idea</a:t>
            </a:r>
          </a:p>
          <a:p>
            <a:pPr lvl="1"/>
            <a:r>
              <a:rPr lang="en-US" dirty="0" smtClean="0"/>
              <a:t>All societies face about the same problems</a:t>
            </a:r>
          </a:p>
          <a:p>
            <a:pPr lvl="1"/>
            <a:r>
              <a:rPr lang="en-US" dirty="0" smtClean="0"/>
              <a:t>They solve them in an interesting variety of different ways</a:t>
            </a:r>
          </a:p>
          <a:p>
            <a:pPr lvl="1"/>
            <a:r>
              <a:rPr lang="en-US" dirty="0" smtClean="0"/>
              <a:t>And they are all grownups</a:t>
            </a:r>
          </a:p>
          <a:p>
            <a:pPr lvl="1"/>
            <a:r>
              <a:rPr lang="en-US" dirty="0" smtClean="0"/>
              <a:t>So try to make sense of how each legal system worked</a:t>
            </a:r>
          </a:p>
          <a:p>
            <a:r>
              <a:rPr lang="en-US" dirty="0" smtClean="0"/>
              <a:t>Some of the systems</a:t>
            </a:r>
          </a:p>
          <a:p>
            <a:pPr lvl="1"/>
            <a:r>
              <a:rPr lang="en-US" dirty="0" smtClean="0"/>
              <a:t>Imperial China: 2000 years</a:t>
            </a:r>
          </a:p>
          <a:p>
            <a:pPr lvl="1"/>
            <a:r>
              <a:rPr lang="en-US" dirty="0" err="1" smtClean="0"/>
              <a:t>Periclean</a:t>
            </a:r>
            <a:r>
              <a:rPr lang="en-US" dirty="0" smtClean="0"/>
              <a:t> Athens: The Legal System of a Mad Economist</a:t>
            </a:r>
          </a:p>
          <a:p>
            <a:pPr lvl="1"/>
            <a:r>
              <a:rPr lang="en-US" dirty="0" smtClean="0"/>
              <a:t>Saga Period Iceland: Kill someone, his relatives sue you</a:t>
            </a:r>
          </a:p>
          <a:p>
            <a:pPr lvl="1"/>
            <a:r>
              <a:rPr lang="en-US" dirty="0" smtClean="0"/>
              <a:t>Islamic Law: Separation of law and state</a:t>
            </a:r>
          </a:p>
          <a:p>
            <a:pPr lvl="1"/>
            <a:r>
              <a:rPr lang="en-US" dirty="0" smtClean="0"/>
              <a:t>Jewish law: When God is the legislator, what if He gets it wrong?</a:t>
            </a:r>
          </a:p>
          <a:p>
            <a:pPr lvl="1"/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 England: Our legal system without police or public prosecutors</a:t>
            </a:r>
          </a:p>
          <a:p>
            <a:pPr lvl="1"/>
            <a:r>
              <a:rPr lang="en-US" dirty="0" smtClean="0"/>
              <a:t>Romani: The rest of the human race as environment, not people</a:t>
            </a:r>
          </a:p>
          <a:p>
            <a:pPr lvl="1"/>
            <a:r>
              <a:rPr lang="en-US" dirty="0" smtClean="0"/>
              <a:t>Amish: Anarchists. Very rule centered anarchists.</a:t>
            </a:r>
          </a:p>
          <a:p>
            <a:pPr lvl="1"/>
            <a:r>
              <a:rPr lang="en-US" dirty="0" smtClean="0"/>
              <a:t>Pirate ships as democracies</a:t>
            </a:r>
          </a:p>
          <a:p>
            <a:pPr lvl="1"/>
            <a:r>
              <a:rPr lang="en-US" dirty="0" smtClean="0"/>
              <a:t>In defense of prison gangs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3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smtClean="0"/>
              <a:t>Other Parts of the Law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1132"/>
            <a:ext cx="10515600" cy="5826868"/>
          </a:xfrm>
        </p:spPr>
        <p:txBody>
          <a:bodyPr/>
          <a:lstStyle/>
          <a:p>
            <a:r>
              <a:rPr lang="en-US" i="1" dirty="0" err="1" smtClean="0"/>
              <a:t>Tazir</a:t>
            </a:r>
            <a:endParaRPr lang="en-US" i="1" dirty="0" smtClean="0"/>
          </a:p>
          <a:p>
            <a:pPr lvl="1"/>
            <a:r>
              <a:rPr lang="en-US" dirty="0" smtClean="0"/>
              <a:t>Penalty set by the judge at or below the </a:t>
            </a:r>
            <a:r>
              <a:rPr lang="en-US" i="1" dirty="0" err="1" smtClean="0"/>
              <a:t>hadd</a:t>
            </a:r>
            <a:r>
              <a:rPr lang="en-US" dirty="0" smtClean="0"/>
              <a:t> penalty</a:t>
            </a:r>
          </a:p>
          <a:p>
            <a:pPr lvl="1"/>
            <a:r>
              <a:rPr lang="en-US" dirty="0" smtClean="0"/>
              <a:t>Weaker requirements of evidence</a:t>
            </a:r>
          </a:p>
          <a:p>
            <a:r>
              <a:rPr lang="en-US" i="1" dirty="0" err="1" smtClean="0"/>
              <a:t>Jinayat</a:t>
            </a:r>
            <a:r>
              <a:rPr lang="en-US" dirty="0" smtClean="0"/>
              <a:t>: Killing or injuring someone</a:t>
            </a:r>
          </a:p>
          <a:p>
            <a:pPr lvl="1"/>
            <a:r>
              <a:rPr lang="en-US" dirty="0" smtClean="0"/>
              <a:t>Treated as an offense against the victim or his heirs</a:t>
            </a:r>
          </a:p>
          <a:p>
            <a:pPr lvl="1"/>
            <a:r>
              <a:rPr lang="en-US" dirty="0" smtClean="0"/>
              <a:t>For first degree murder</a:t>
            </a:r>
          </a:p>
          <a:p>
            <a:pPr lvl="2"/>
            <a:r>
              <a:rPr lang="en-US" dirty="0" smtClean="0"/>
              <a:t>Heirs can insist on retaliation</a:t>
            </a:r>
          </a:p>
          <a:p>
            <a:pPr lvl="2"/>
            <a:r>
              <a:rPr lang="en-US" dirty="0" smtClean="0"/>
              <a:t>Or accept </a:t>
            </a:r>
            <a:r>
              <a:rPr lang="en-US" i="1" dirty="0" err="1" smtClean="0"/>
              <a:t>diya</a:t>
            </a:r>
            <a:r>
              <a:rPr lang="en-US" dirty="0" smtClean="0"/>
              <a:t>, blood money payment</a:t>
            </a:r>
          </a:p>
          <a:p>
            <a:pPr lvl="1"/>
            <a:r>
              <a:rPr lang="en-US" dirty="0" smtClean="0"/>
              <a:t>For lesser versions of killing, only </a:t>
            </a:r>
            <a:r>
              <a:rPr lang="en-US" i="1" dirty="0" err="1" smtClean="0"/>
              <a:t>diya</a:t>
            </a:r>
            <a:endParaRPr lang="en-US" dirty="0" smtClean="0"/>
          </a:p>
          <a:p>
            <a:pPr lvl="1"/>
            <a:r>
              <a:rPr lang="en-US" dirty="0" smtClean="0"/>
              <a:t>In addition, killer must free a believing slave or fast for two months</a:t>
            </a:r>
          </a:p>
          <a:p>
            <a:r>
              <a:rPr lang="en-US" dirty="0" smtClean="0"/>
              <a:t>Other non-</a:t>
            </a:r>
            <a:r>
              <a:rPr lang="en-US" i="1" dirty="0" err="1" smtClean="0"/>
              <a:t>fiqh</a:t>
            </a:r>
            <a:r>
              <a:rPr lang="en-US" dirty="0" smtClean="0"/>
              <a:t> courts</a:t>
            </a:r>
          </a:p>
          <a:p>
            <a:pPr lvl="1"/>
            <a:r>
              <a:rPr lang="en-US" dirty="0" smtClean="0"/>
              <a:t>There are a variety of other courts set up by the ruler</a:t>
            </a:r>
          </a:p>
          <a:p>
            <a:pPr lvl="1"/>
            <a:r>
              <a:rPr lang="en-US" dirty="0" smtClean="0"/>
              <a:t>Theoretically in the spirit of, but not bound by, koranic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7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0664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Jewish Parallels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381" y="904672"/>
            <a:ext cx="11635619" cy="5953328"/>
          </a:xfrm>
        </p:spPr>
        <p:txBody>
          <a:bodyPr>
            <a:normAutofit/>
          </a:bodyPr>
          <a:lstStyle/>
          <a:p>
            <a:r>
              <a:rPr lang="en-US" dirty="0" smtClean="0"/>
              <a:t>Not surprisingly, a lot of similarity</a:t>
            </a:r>
          </a:p>
          <a:p>
            <a:pPr lvl="1"/>
            <a:r>
              <a:rPr lang="en-US" dirty="0" smtClean="0"/>
              <a:t>According to </a:t>
            </a:r>
            <a:r>
              <a:rPr lang="en-US" i="1" dirty="0" smtClean="0"/>
              <a:t>Torah</a:t>
            </a:r>
            <a:r>
              <a:rPr lang="en-US" dirty="0" smtClean="0"/>
              <a:t>, the disobedient son is to be stoned</a:t>
            </a:r>
          </a:p>
          <a:p>
            <a:pPr lvl="2"/>
            <a:r>
              <a:rPr lang="en-US" dirty="0" smtClean="0"/>
              <a:t>But rabbinic scholars read into the text so many conditions</a:t>
            </a:r>
          </a:p>
          <a:p>
            <a:pPr lvl="2"/>
            <a:r>
              <a:rPr lang="en-US" dirty="0" smtClean="0"/>
              <a:t>That it is argued that it never has happened or will happen</a:t>
            </a:r>
          </a:p>
          <a:p>
            <a:r>
              <a:rPr lang="en-US" dirty="0" smtClean="0"/>
              <a:t>Both </a:t>
            </a:r>
            <a:r>
              <a:rPr lang="en-US" dirty="0" smtClean="0"/>
              <a:t>systems face the same problems</a:t>
            </a:r>
          </a:p>
          <a:p>
            <a:pPr lvl="1"/>
            <a:r>
              <a:rPr lang="en-US" dirty="0" smtClean="0"/>
              <a:t>When God is the legislator, how do you resolve disagreements</a:t>
            </a:r>
          </a:p>
          <a:p>
            <a:pPr lvl="2"/>
            <a:r>
              <a:rPr lang="en-US" dirty="0"/>
              <a:t>Initially, the Great Sanhedrin could resolve disputes by majority vote</a:t>
            </a:r>
          </a:p>
          <a:p>
            <a:pPr lvl="2"/>
            <a:r>
              <a:rPr lang="en-US" dirty="0"/>
              <a:t>When that no longer existed, whatever authorities were accepted—reputation, like the </a:t>
            </a:r>
            <a:r>
              <a:rPr lang="en-US" i="1" dirty="0"/>
              <a:t>mufti</a:t>
            </a:r>
          </a:p>
          <a:p>
            <a:pPr lvl="2"/>
            <a:r>
              <a:rPr lang="en-US" dirty="0"/>
              <a:t>For a while, the heads of the Babylonian academies</a:t>
            </a:r>
          </a:p>
          <a:p>
            <a:pPr lvl="2"/>
            <a:r>
              <a:rPr lang="en-US" dirty="0"/>
              <a:t>Later scholars such as </a:t>
            </a:r>
            <a:r>
              <a:rPr lang="en-US" dirty="0" smtClean="0"/>
              <a:t>Maimonides</a:t>
            </a:r>
          </a:p>
          <a:p>
            <a:pPr lvl="2"/>
            <a:r>
              <a:rPr lang="en-US" dirty="0"/>
              <a:t>Communal authorities claimed some power to legislate, like the non-</a:t>
            </a:r>
            <a:r>
              <a:rPr lang="en-US" i="1" dirty="0" err="1"/>
              <a:t>fiqh</a:t>
            </a:r>
            <a:r>
              <a:rPr lang="en-US" dirty="0"/>
              <a:t> courts</a:t>
            </a:r>
          </a:p>
          <a:p>
            <a:pPr lvl="1"/>
            <a:r>
              <a:rPr lang="en-US" dirty="0" smtClean="0"/>
              <a:t>When God gets it wrong, how do you fix the error?</a:t>
            </a:r>
          </a:p>
          <a:p>
            <a:pPr lvl="2"/>
            <a:r>
              <a:rPr lang="en-US" dirty="0" smtClean="0"/>
              <a:t>Interpret around things you don’t like</a:t>
            </a:r>
          </a:p>
          <a:p>
            <a:pPr lvl="2"/>
            <a:r>
              <a:rPr lang="en-US" dirty="0" smtClean="0"/>
              <a:t>Or find excuses for additional legislation outside the religious law</a:t>
            </a:r>
          </a:p>
          <a:p>
            <a:pPr lvl="2"/>
            <a:r>
              <a:rPr lang="en-US" dirty="0" smtClean="0"/>
              <a:t>Consider the parallels with U.S. constitutional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1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8213"/>
          </a:xfrm>
        </p:spPr>
        <p:txBody>
          <a:bodyPr/>
          <a:lstStyle/>
          <a:p>
            <a:pPr algn="ctr"/>
            <a:r>
              <a:rPr lang="en-US" smtClean="0"/>
              <a:t>Eighteenth Century England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65762"/>
            <a:ext cx="11185187" cy="59922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Our legal system, without police or public prosecutors</a:t>
            </a:r>
          </a:p>
          <a:p>
            <a:pPr lvl="1"/>
            <a:r>
              <a:rPr lang="en-US" dirty="0" smtClean="0"/>
              <a:t>All crimes, except actually against the state (counterfeiting), privately prosecuted</a:t>
            </a:r>
          </a:p>
          <a:p>
            <a:pPr lvl="1"/>
            <a:r>
              <a:rPr lang="en-US" dirty="0" smtClean="0"/>
              <a:t>Any Englishman can prosecute any crime</a:t>
            </a:r>
          </a:p>
          <a:p>
            <a:pPr lvl="1"/>
            <a:r>
              <a:rPr lang="en-US" dirty="0" smtClean="0"/>
              <a:t>Usually the victim</a:t>
            </a:r>
          </a:p>
          <a:p>
            <a:pPr lvl="1"/>
            <a:r>
              <a:rPr lang="en-US" dirty="0" smtClean="0"/>
              <a:t>And essentially all serious crimes were capital</a:t>
            </a:r>
          </a:p>
          <a:p>
            <a:pPr lvl="1"/>
            <a:r>
              <a:rPr lang="en-US" dirty="0" smtClean="0"/>
              <a:t>But only a minority of those convicted of such crimes were hanged</a:t>
            </a:r>
          </a:p>
          <a:p>
            <a:r>
              <a:rPr lang="en-US" dirty="0" smtClean="0"/>
              <a:t>Puzzles</a:t>
            </a:r>
          </a:p>
          <a:p>
            <a:pPr lvl="1"/>
            <a:r>
              <a:rPr lang="en-US" dirty="0" smtClean="0"/>
              <a:t>Why bear the cost of prosecution? Unlike tort, you don’t collect damages</a:t>
            </a:r>
          </a:p>
          <a:p>
            <a:pPr lvl="2"/>
            <a:r>
              <a:rPr lang="en-US" dirty="0" smtClean="0"/>
              <a:t>One incentive in some cases was a reward</a:t>
            </a:r>
          </a:p>
          <a:p>
            <a:pPr lvl="2"/>
            <a:r>
              <a:rPr lang="en-US" dirty="0" smtClean="0"/>
              <a:t>Another was private deterrence</a:t>
            </a:r>
          </a:p>
          <a:p>
            <a:pPr lvl="3"/>
            <a:r>
              <a:rPr lang="en-US" dirty="0" smtClean="0"/>
              <a:t>Members of a society for the prosecution of felons chipped in annual fees to pay for prosecution</a:t>
            </a:r>
          </a:p>
          <a:p>
            <a:pPr lvl="3"/>
            <a:r>
              <a:rPr lang="en-US" dirty="0" smtClean="0"/>
              <a:t>And the membership list was published in the newspaper for the felons to read</a:t>
            </a:r>
          </a:p>
          <a:p>
            <a:pPr lvl="2"/>
            <a:r>
              <a:rPr lang="en-US" dirty="0" smtClean="0"/>
              <a:t>Another was getting paid to drop the case</a:t>
            </a:r>
          </a:p>
          <a:p>
            <a:pPr lvl="1"/>
            <a:r>
              <a:rPr lang="en-US" dirty="0" smtClean="0"/>
              <a:t>Why make all offenses capital</a:t>
            </a:r>
          </a:p>
          <a:p>
            <a:pPr lvl="1"/>
            <a:r>
              <a:rPr lang="en-US" dirty="0" smtClean="0"/>
              <a:t>Why pardon a majority of those convicted—usually conditional pardons</a:t>
            </a:r>
          </a:p>
          <a:p>
            <a:r>
              <a:rPr lang="en-US" dirty="0" smtClean="0"/>
              <a:t>For answers read the chapter in my (webbed) book draft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6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6306"/>
          </a:xfrm>
        </p:spPr>
        <p:txBody>
          <a:bodyPr/>
          <a:lstStyle/>
          <a:p>
            <a:pPr algn="ctr"/>
            <a:r>
              <a:rPr lang="en-US" dirty="0" smtClean="0"/>
              <a:t>The Crime/Tort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46307"/>
            <a:ext cx="11263009" cy="601169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have two legal systems to do essentially the same job</a:t>
            </a:r>
          </a:p>
          <a:p>
            <a:pPr lvl="1"/>
            <a:r>
              <a:rPr lang="en-US" dirty="0" smtClean="0"/>
              <a:t>You do something bad, the legal system intervenes, something bad happens to you</a:t>
            </a:r>
          </a:p>
          <a:p>
            <a:pPr lvl="1"/>
            <a:r>
              <a:rPr lang="en-US" dirty="0" smtClean="0"/>
              <a:t>A reason not to do bad things</a:t>
            </a:r>
          </a:p>
          <a:p>
            <a:r>
              <a:rPr lang="en-US" dirty="0" smtClean="0"/>
              <a:t>One, tort, treats offenses as offenses against the victim</a:t>
            </a:r>
          </a:p>
          <a:p>
            <a:pPr lvl="1"/>
            <a:r>
              <a:rPr lang="en-US" dirty="0" smtClean="0"/>
              <a:t>The victim is in charge of discovering the offender and prosecuting him</a:t>
            </a:r>
          </a:p>
          <a:p>
            <a:pPr lvl="1"/>
            <a:r>
              <a:rPr lang="en-US" dirty="0" smtClean="0"/>
              <a:t>The victim can drop charges</a:t>
            </a:r>
          </a:p>
          <a:p>
            <a:pPr lvl="1"/>
            <a:r>
              <a:rPr lang="en-US" dirty="0" smtClean="0"/>
              <a:t>The usual punishment is a payment to the victim</a:t>
            </a:r>
          </a:p>
          <a:p>
            <a:r>
              <a:rPr lang="en-US" dirty="0" smtClean="0"/>
              <a:t>One, criminal, treats offenses as offenses against the state</a:t>
            </a:r>
          </a:p>
          <a:p>
            <a:pPr lvl="1"/>
            <a:r>
              <a:rPr lang="en-US" dirty="0" smtClean="0"/>
              <a:t>State actors discover and prosecute the offender</a:t>
            </a:r>
          </a:p>
          <a:p>
            <a:pPr lvl="1"/>
            <a:r>
              <a:rPr lang="en-US" dirty="0" smtClean="0"/>
              <a:t>If there is a fine it goes to the state</a:t>
            </a:r>
          </a:p>
          <a:p>
            <a:pPr lvl="1"/>
            <a:r>
              <a:rPr lang="en-US" dirty="0" smtClean="0"/>
              <a:t>More commonly there is a punishment such as imprisonment</a:t>
            </a:r>
          </a:p>
          <a:p>
            <a:r>
              <a:rPr lang="en-US" dirty="0" smtClean="0"/>
              <a:t>This raises three questions</a:t>
            </a:r>
          </a:p>
          <a:p>
            <a:pPr lvl="1"/>
            <a:r>
              <a:rPr lang="en-US" dirty="0" smtClean="0"/>
              <a:t>Is there a good reason to have both? Would we be better off with only one?</a:t>
            </a:r>
          </a:p>
          <a:p>
            <a:pPr lvl="1"/>
            <a:r>
              <a:rPr lang="en-US" dirty="0" smtClean="0"/>
              <a:t>Is there a good reason to sort offenses as we do?</a:t>
            </a:r>
          </a:p>
          <a:p>
            <a:pPr lvl="1"/>
            <a:r>
              <a:rPr lang="en-US" dirty="0" smtClean="0"/>
              <a:t>Is there a good reason to </a:t>
            </a:r>
            <a:r>
              <a:rPr lang="en-US" dirty="0" smtClean="0"/>
              <a:t>bundle legal </a:t>
            </a:r>
            <a:r>
              <a:rPr lang="en-US" dirty="0" smtClean="0"/>
              <a:t>rules as we do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One collection of rules for tort</a:t>
            </a:r>
          </a:p>
          <a:p>
            <a:pPr lvl="2"/>
            <a:r>
              <a:rPr lang="en-US" dirty="0" smtClean="0"/>
              <a:t>A different collection for crime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3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1404"/>
          </a:xfrm>
        </p:spPr>
        <p:txBody>
          <a:bodyPr/>
          <a:lstStyle/>
          <a:p>
            <a:pPr algn="ctr"/>
            <a:r>
              <a:rPr lang="en-US" smtClean="0"/>
              <a:t>Should We Abolish the Criminal Law?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04" y="1021405"/>
            <a:ext cx="12084996" cy="574904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Imagine a pure tort system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The victim may not have the resources to prosecute. </a:t>
            </a:r>
          </a:p>
          <a:p>
            <a:pPr lvl="1"/>
            <a:r>
              <a:rPr lang="en-US" dirty="0" smtClean="0"/>
              <a:t>Some offenses cause diffuse injury</a:t>
            </a:r>
          </a:p>
          <a:p>
            <a:pPr lvl="2"/>
            <a:r>
              <a:rPr lang="en-US" dirty="0" smtClean="0"/>
              <a:t>For both, the Icelandic solution: Make tort claims marketable</a:t>
            </a:r>
          </a:p>
          <a:p>
            <a:pPr lvl="2"/>
            <a:r>
              <a:rPr lang="en-US" dirty="0" smtClean="0"/>
              <a:t>The poor victim sells his claim to a firm with resources to enforce it</a:t>
            </a:r>
          </a:p>
          <a:p>
            <a:pPr lvl="2"/>
            <a:r>
              <a:rPr lang="en-US" dirty="0" smtClean="0"/>
              <a:t>Replace class actions with someone buying up many small claims and then litigating</a:t>
            </a:r>
          </a:p>
          <a:p>
            <a:pPr lvl="2"/>
            <a:r>
              <a:rPr lang="en-US" dirty="0" smtClean="0"/>
              <a:t>Besides which, most crimes mostly injure the victim</a:t>
            </a:r>
          </a:p>
          <a:p>
            <a:pPr lvl="1"/>
            <a:r>
              <a:rPr lang="en-US" dirty="0" smtClean="0"/>
              <a:t>Offenders may be judgement proof</a:t>
            </a:r>
          </a:p>
          <a:p>
            <a:pPr lvl="2"/>
            <a:r>
              <a:rPr lang="en-US" dirty="0" smtClean="0"/>
              <a:t>One could have legal rules making that less likely</a:t>
            </a:r>
          </a:p>
          <a:p>
            <a:pPr lvl="2"/>
            <a:r>
              <a:rPr lang="en-US" dirty="0" smtClean="0"/>
              <a:t>The state could pay the fine and imprison the offender—still mostly tort</a:t>
            </a:r>
          </a:p>
          <a:p>
            <a:pPr lvl="2"/>
            <a:r>
              <a:rPr lang="en-US" dirty="0" smtClean="0"/>
              <a:t>Potential victims could commit in advance to buy deterrence, as in 18</a:t>
            </a:r>
            <a:r>
              <a:rPr lang="en-US" baseline="30000" dirty="0" smtClean="0"/>
              <a:t>th</a:t>
            </a:r>
            <a:r>
              <a:rPr lang="en-US" dirty="0" smtClean="0"/>
              <a:t> c. England</a:t>
            </a:r>
          </a:p>
          <a:p>
            <a:pPr lvl="3"/>
            <a:r>
              <a:rPr lang="en-US" dirty="0" smtClean="0"/>
              <a:t>A sticker on your door</a:t>
            </a:r>
          </a:p>
          <a:p>
            <a:pPr lvl="3"/>
            <a:r>
              <a:rPr lang="en-US" dirty="0" smtClean="0"/>
              <a:t>”The resident is a customer of Sure-Death Incorporated private prosecution agency”</a:t>
            </a:r>
          </a:p>
          <a:p>
            <a:pPr lvl="3"/>
            <a:r>
              <a:rPr lang="en-US" dirty="0" smtClean="0"/>
              <a:t>But that doesn’t work for victim anonymous offenses—pick pocketing, mugging</a:t>
            </a:r>
          </a:p>
          <a:p>
            <a:pPr lvl="1"/>
            <a:r>
              <a:rPr lang="en-US" dirty="0" smtClean="0"/>
              <a:t>The fine for a crime is both the punishment for the criminal and the reward for the victim</a:t>
            </a:r>
          </a:p>
          <a:p>
            <a:pPr lvl="2"/>
            <a:r>
              <a:rPr lang="en-US" dirty="0" smtClean="0"/>
              <a:t>We want the optimal probability/punishment pair</a:t>
            </a:r>
          </a:p>
          <a:p>
            <a:pPr lvl="2"/>
            <a:r>
              <a:rPr lang="en-US" dirty="0" smtClean="0"/>
              <a:t>But setting the punishment sets the probability, since it determines the payoff to catching him</a:t>
            </a:r>
          </a:p>
          <a:p>
            <a:pPr lvl="2"/>
            <a:r>
              <a:rPr lang="en-US" dirty="0" smtClean="0"/>
              <a:t>We cannot separately control two functions with one variable</a:t>
            </a:r>
          </a:p>
          <a:p>
            <a:pPr lvl="2"/>
            <a:r>
              <a:rPr lang="en-US" dirty="0" smtClean="0"/>
              <a:t>The fancy solution, using profit maximization for an additional constraint, is an article on my web page</a:t>
            </a:r>
          </a:p>
          <a:p>
            <a:pPr lvl="2"/>
            <a:r>
              <a:rPr lang="en-US" dirty="0" smtClean="0"/>
              <a:t>The simple answer is that the identical problem exists for ordinary tort law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4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7123"/>
          </a:xfrm>
        </p:spPr>
        <p:txBody>
          <a:bodyPr/>
          <a:lstStyle/>
          <a:p>
            <a:pPr algn="ctr"/>
            <a:r>
              <a:rPr lang="en-US" dirty="0" smtClean="0"/>
              <a:t>Sorting Offenses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195" y="979318"/>
            <a:ext cx="11292191" cy="587868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 we allocate offenses correctly to the two system?</a:t>
            </a:r>
          </a:p>
          <a:p>
            <a:r>
              <a:rPr lang="en-US" dirty="0" smtClean="0"/>
              <a:t>Tort law for offenses where we know who did it</a:t>
            </a:r>
          </a:p>
          <a:p>
            <a:pPr lvl="1"/>
            <a:r>
              <a:rPr lang="en-US" dirty="0" err="1" smtClean="0"/>
              <a:t>Landes</a:t>
            </a:r>
            <a:r>
              <a:rPr lang="en-US" dirty="0" smtClean="0"/>
              <a:t>/Posner argument</a:t>
            </a:r>
          </a:p>
          <a:p>
            <a:pPr lvl="2"/>
            <a:r>
              <a:rPr lang="en-US" dirty="0" smtClean="0"/>
              <a:t>That eliminates the probability/punishment problem for catching the offender</a:t>
            </a:r>
          </a:p>
          <a:p>
            <a:pPr lvl="2"/>
            <a:r>
              <a:rPr lang="en-US" dirty="0" smtClean="0"/>
              <a:t>But the chance of winning a tort suit depends on how much you are willing to spend</a:t>
            </a:r>
          </a:p>
          <a:p>
            <a:pPr lvl="2"/>
            <a:r>
              <a:rPr lang="en-US" dirty="0" smtClean="0"/>
              <a:t>Which depends on how large the damages are</a:t>
            </a:r>
          </a:p>
          <a:p>
            <a:pPr lvl="2"/>
            <a:r>
              <a:rPr lang="en-US" dirty="0" smtClean="0"/>
              <a:t>Which gets us back to the probability/punishment problem.</a:t>
            </a:r>
          </a:p>
          <a:p>
            <a:pPr lvl="1"/>
            <a:r>
              <a:rPr lang="en-US" dirty="0" smtClean="0"/>
              <a:t>Judgement proof argument</a:t>
            </a:r>
          </a:p>
          <a:p>
            <a:pPr lvl="2"/>
            <a:r>
              <a:rPr lang="en-US" dirty="0" smtClean="0"/>
              <a:t>If it is hard to catch the offender, we need a big fine to provide </a:t>
            </a:r>
            <a:r>
              <a:rPr lang="en-US" dirty="0" smtClean="0"/>
              <a:t>adequate </a:t>
            </a:r>
            <a:r>
              <a:rPr lang="en-US" dirty="0" smtClean="0"/>
              <a:t>deterrence</a:t>
            </a:r>
          </a:p>
          <a:p>
            <a:pPr lvl="2"/>
            <a:r>
              <a:rPr lang="en-US" dirty="0" smtClean="0"/>
              <a:t>Which the offender may not be able to pay</a:t>
            </a:r>
          </a:p>
          <a:p>
            <a:pPr lvl="2"/>
            <a:r>
              <a:rPr lang="en-US" dirty="0" smtClean="0"/>
              <a:t>And catching him is expensive, so we also need a big fine to make it worth doing</a:t>
            </a:r>
          </a:p>
          <a:p>
            <a:pPr lvl="1"/>
            <a:r>
              <a:rPr lang="en-US" dirty="0" smtClean="0"/>
              <a:t>On the other hand, torts are more likely than crimes to be anonymous victim</a:t>
            </a:r>
          </a:p>
          <a:p>
            <a:pPr lvl="2"/>
            <a:r>
              <a:rPr lang="en-US" dirty="0" smtClean="0"/>
              <a:t>You don’t know who you are likely to run into</a:t>
            </a:r>
          </a:p>
          <a:p>
            <a:pPr lvl="2"/>
            <a:r>
              <a:rPr lang="en-US" dirty="0" smtClean="0"/>
              <a:t>Or who your pet lion will maul</a:t>
            </a:r>
          </a:p>
          <a:p>
            <a:pPr lvl="1"/>
            <a:r>
              <a:rPr lang="en-US" dirty="0" smtClean="0"/>
              <a:t>And the torts we see litigated are the ones easy to detect</a:t>
            </a:r>
          </a:p>
          <a:p>
            <a:pPr lvl="2"/>
            <a:r>
              <a:rPr lang="en-US" dirty="0" smtClean="0"/>
              <a:t>Because it isn’t worth litigating the rest</a:t>
            </a:r>
          </a:p>
          <a:p>
            <a:pPr lvl="2"/>
            <a:r>
              <a:rPr lang="en-US" dirty="0" smtClean="0"/>
              <a:t>With no probability multiplier for damages</a:t>
            </a:r>
          </a:p>
          <a:p>
            <a:pPr lvl="2"/>
            <a:r>
              <a:rPr lang="en-US" dirty="0" smtClean="0"/>
              <a:t>Which may be a way of avoiding an incentive for fraudulent prosecution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1949"/>
          </a:xfrm>
        </p:spPr>
        <p:txBody>
          <a:bodyPr/>
          <a:lstStyle/>
          <a:p>
            <a:pPr algn="ctr"/>
            <a:r>
              <a:rPr lang="en-US" dirty="0" smtClean="0"/>
              <a:t>Bundling Legal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01948"/>
            <a:ext cx="10971179" cy="5856051"/>
          </a:xfrm>
        </p:spPr>
        <p:txBody>
          <a:bodyPr/>
          <a:lstStyle/>
          <a:p>
            <a:r>
              <a:rPr lang="en-US" dirty="0" smtClean="0"/>
              <a:t>The same person controls prosecution and collects fines</a:t>
            </a:r>
          </a:p>
          <a:p>
            <a:pPr lvl="1"/>
            <a:r>
              <a:rPr lang="en-US" dirty="0" smtClean="0"/>
              <a:t>That makes sense, since otherwise the controller takes a bribe to drop the case</a:t>
            </a:r>
          </a:p>
          <a:p>
            <a:pPr lvl="1"/>
            <a:r>
              <a:rPr lang="en-US" dirty="0" smtClean="0"/>
              <a:t>But it creates an opportunity for fraudulent prosecution</a:t>
            </a:r>
          </a:p>
          <a:p>
            <a:pPr lvl="1"/>
            <a:r>
              <a:rPr lang="en-US" dirty="0" smtClean="0"/>
              <a:t>In both tort law and criminal law—consider civil forfeiture</a:t>
            </a:r>
          </a:p>
          <a:p>
            <a:pPr lvl="1"/>
            <a:r>
              <a:rPr lang="en-US" dirty="0" smtClean="0"/>
              <a:t>In 18</a:t>
            </a:r>
            <a:r>
              <a:rPr lang="en-US" baseline="30000" dirty="0" smtClean="0"/>
              <a:t>th</a:t>
            </a:r>
            <a:r>
              <a:rPr lang="en-US" dirty="0" smtClean="0"/>
              <a:t> century England, rewards for private prosecution created fraud</a:t>
            </a:r>
          </a:p>
          <a:p>
            <a:r>
              <a:rPr lang="en-US" dirty="0" smtClean="0"/>
              <a:t>More efficient punishments go with a lower standard of proof</a:t>
            </a:r>
          </a:p>
          <a:p>
            <a:pPr lvl="1"/>
            <a:r>
              <a:rPr lang="en-US" dirty="0" smtClean="0"/>
              <a:t>Makes sense, since errors have lower social cost,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An efficient punishment is an incentive for fraudulent prosecution</a:t>
            </a:r>
          </a:p>
          <a:p>
            <a:pPr lvl="1"/>
            <a:r>
              <a:rPr lang="en-US" dirty="0" smtClean="0"/>
              <a:t>Which is easier with a lower standard of proof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583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Burglary, Traffic Accidents, and Incentives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1325564"/>
            <a:ext cx="11741286" cy="5532436"/>
          </a:xfrm>
        </p:spPr>
        <p:txBody>
          <a:bodyPr/>
          <a:lstStyle/>
          <a:p>
            <a:r>
              <a:rPr lang="en-US" dirty="0" smtClean="0"/>
              <a:t>Treating something as a tort reduces the victim’s incentive to avoid it</a:t>
            </a:r>
          </a:p>
          <a:p>
            <a:pPr lvl="1"/>
            <a:r>
              <a:rPr lang="en-US" dirty="0" smtClean="0"/>
              <a:t>Since the loss is at least partly, perhaps entirely, compensated</a:t>
            </a:r>
          </a:p>
          <a:p>
            <a:pPr lvl="1"/>
            <a:r>
              <a:rPr lang="en-US" dirty="0" smtClean="0"/>
              <a:t>“Hit me—I need the money”</a:t>
            </a:r>
          </a:p>
          <a:p>
            <a:pPr lvl="1"/>
            <a:r>
              <a:rPr lang="en-US" dirty="0" smtClean="0"/>
              <a:t>So where the act </a:t>
            </a:r>
            <a:r>
              <a:rPr lang="en-US" dirty="0" smtClean="0"/>
              <a:t>creates a </a:t>
            </a:r>
            <a:r>
              <a:rPr lang="en-US" dirty="0" smtClean="0"/>
              <a:t>net cost, make it a crime instead</a:t>
            </a:r>
          </a:p>
          <a:p>
            <a:pPr lvl="1"/>
            <a:r>
              <a:rPr lang="en-US" dirty="0" smtClean="0"/>
              <a:t>For instance traffic accidents</a:t>
            </a:r>
          </a:p>
          <a:p>
            <a:r>
              <a:rPr lang="en-US" dirty="0" smtClean="0"/>
              <a:t>Where something is a transfer</a:t>
            </a:r>
          </a:p>
          <a:p>
            <a:pPr lvl="1"/>
            <a:r>
              <a:rPr lang="en-US" dirty="0" smtClean="0"/>
              <a:t>If the victim is fully compensated, no need for an incentive for him to prevent it</a:t>
            </a:r>
          </a:p>
          <a:p>
            <a:pPr lvl="1"/>
            <a:r>
              <a:rPr lang="en-US" dirty="0" smtClean="0"/>
              <a:t>It will only happen when the gain to the offender is greater than the cost</a:t>
            </a:r>
          </a:p>
          <a:p>
            <a:pPr lvl="1"/>
            <a:r>
              <a:rPr lang="en-US" dirty="0" smtClean="0"/>
              <a:t>So burglary should be a tort</a:t>
            </a:r>
          </a:p>
          <a:p>
            <a:r>
              <a:rPr lang="en-US" dirty="0" smtClean="0"/>
              <a:t>The point being that we are optimizing on many margins</a:t>
            </a:r>
          </a:p>
          <a:p>
            <a:pPr lvl="1"/>
            <a:r>
              <a:rPr lang="en-US" dirty="0" smtClean="0"/>
              <a:t>And picking one lets you argue for a conclusion, ignoring the others</a:t>
            </a:r>
          </a:p>
          <a:p>
            <a:pPr lvl="1"/>
            <a:r>
              <a:rPr lang="en-US" dirty="0" smtClean="0"/>
              <a:t>Which means that whatever the rule, you may be able to “prove” it is </a:t>
            </a:r>
            <a:r>
              <a:rPr lang="en-US" dirty="0" smtClean="0"/>
              <a:t>efficient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234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74" y="1540703"/>
            <a:ext cx="10515600" cy="972766"/>
          </a:xfrm>
        </p:spPr>
        <p:txBody>
          <a:bodyPr>
            <a:normAutofit/>
          </a:bodyPr>
          <a:lstStyle/>
          <a:p>
            <a:pPr algn="ctr"/>
            <a:r>
              <a:rPr lang="en-US" sz="6000" smtClean="0"/>
              <a:t>Is the Common Law Efficient?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12062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7590"/>
          </a:xfrm>
        </p:spPr>
        <p:txBody>
          <a:bodyPr>
            <a:normAutofit/>
          </a:bodyPr>
          <a:lstStyle/>
          <a:p>
            <a:r>
              <a:rPr lang="en-US" dirty="0"/>
              <a:t>The a priori case—should we expect it to be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770"/>
            <a:ext cx="10515600" cy="57782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Argument </a:t>
            </a:r>
            <a:r>
              <a:rPr lang="en-US" dirty="0"/>
              <a:t>for </a:t>
            </a:r>
            <a:r>
              <a:rPr lang="en-US" dirty="0" smtClean="0"/>
              <a:t>judges doing </a:t>
            </a:r>
            <a:r>
              <a:rPr lang="en-US" dirty="0"/>
              <a:t>it deliberately</a:t>
            </a:r>
          </a:p>
          <a:p>
            <a:pPr lvl="1"/>
            <a:r>
              <a:rPr lang="en-US" dirty="0"/>
              <a:t>Increasing the size of the pie is the one good thing judges can do, so they try to do it</a:t>
            </a:r>
          </a:p>
          <a:p>
            <a:pPr lvl="1"/>
            <a:r>
              <a:rPr lang="en-US" dirty="0"/>
              <a:t>But that assumes they know enough economics</a:t>
            </a:r>
          </a:p>
          <a:p>
            <a:pPr lvl="2"/>
            <a:r>
              <a:rPr lang="en-US" dirty="0"/>
              <a:t>To realize they cannot redistribute in their preferred direction</a:t>
            </a:r>
          </a:p>
          <a:p>
            <a:pPr lvl="2"/>
            <a:r>
              <a:rPr lang="en-US" dirty="0"/>
              <a:t>And enough to know what rules are </a:t>
            </a:r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And ignores the fact that, unlike firms, they don’t get feedback from their mistakes</a:t>
            </a:r>
            <a:endParaRPr lang="en-US" dirty="0"/>
          </a:p>
          <a:p>
            <a:pPr lvl="1"/>
            <a:r>
              <a:rPr lang="en-US" dirty="0"/>
              <a:t>And it assumes they are not aiming at justice instead</a:t>
            </a:r>
          </a:p>
          <a:p>
            <a:pPr lvl="1"/>
            <a:r>
              <a:rPr lang="en-US" dirty="0"/>
              <a:t>Perhaps they are, and there is some </a:t>
            </a:r>
            <a:r>
              <a:rPr lang="en-US" dirty="0" smtClean="0"/>
              <a:t>reason </a:t>
            </a:r>
            <a:r>
              <a:rPr lang="en-US" dirty="0"/>
              <a:t>why what is efficient is seen as just?</a:t>
            </a:r>
          </a:p>
          <a:p>
            <a:r>
              <a:rPr lang="en-US" dirty="0"/>
              <a:t>Invisible hand argument</a:t>
            </a:r>
          </a:p>
          <a:p>
            <a:pPr lvl="1"/>
            <a:r>
              <a:rPr lang="en-US" dirty="0"/>
              <a:t>If the law is inefficient, parties have an incentive to try to work around it</a:t>
            </a:r>
          </a:p>
          <a:p>
            <a:pPr lvl="1"/>
            <a:r>
              <a:rPr lang="en-US" dirty="0"/>
              <a:t>Or to litigate in the hope of changing it</a:t>
            </a:r>
          </a:p>
          <a:p>
            <a:pPr lvl="1"/>
            <a:r>
              <a:rPr lang="en-US" dirty="0"/>
              <a:t>Eventually </a:t>
            </a:r>
            <a:r>
              <a:rPr lang="en-US" dirty="0" smtClean="0"/>
              <a:t>the </a:t>
            </a:r>
            <a:r>
              <a:rPr lang="en-US" dirty="0"/>
              <a:t>law changes</a:t>
            </a:r>
          </a:p>
          <a:p>
            <a:pPr lvl="1"/>
            <a:r>
              <a:rPr lang="en-US" dirty="0"/>
              <a:t>But </a:t>
            </a:r>
            <a:r>
              <a:rPr lang="en-US" dirty="0" smtClean="0"/>
              <a:t>changing the law faces a public good problem</a:t>
            </a:r>
          </a:p>
          <a:p>
            <a:pPr lvl="2"/>
            <a:r>
              <a:rPr lang="en-US" dirty="0" smtClean="0"/>
              <a:t>If beneficiaries of an inefficient legal rule are a concentrated interest group</a:t>
            </a:r>
          </a:p>
          <a:p>
            <a:pPr lvl="2"/>
            <a:r>
              <a:rPr lang="en-US" dirty="0" smtClean="0"/>
              <a:t>And losers  dispersed interest group</a:t>
            </a:r>
          </a:p>
          <a:p>
            <a:pPr lvl="2"/>
            <a:r>
              <a:rPr lang="en-US" dirty="0" smtClean="0"/>
              <a:t>The beneficiaries may raise more to litigate for it than the losers to litigate against</a:t>
            </a:r>
          </a:p>
          <a:p>
            <a:pPr lvl="2"/>
            <a:r>
              <a:rPr lang="en-US" dirty="0" smtClean="0"/>
              <a:t>Consider, for instance, an agency litigating for rules it likes against dispersed losers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8213"/>
          </a:xfrm>
        </p:spPr>
        <p:txBody>
          <a:bodyPr/>
          <a:lstStyle/>
          <a:p>
            <a:pPr algn="ctr"/>
            <a:r>
              <a:rPr lang="en-US" dirty="0" smtClean="0"/>
              <a:t>Imperial China: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778213"/>
            <a:ext cx="11097639" cy="6079787"/>
          </a:xfrm>
        </p:spPr>
        <p:txBody>
          <a:bodyPr>
            <a:normAutofit/>
          </a:bodyPr>
          <a:lstStyle/>
          <a:p>
            <a:r>
              <a:rPr lang="en-US" dirty="0" smtClean="0"/>
              <a:t>As viewed from above, a pure criminal legal system</a:t>
            </a:r>
          </a:p>
          <a:p>
            <a:r>
              <a:rPr lang="en-US" dirty="0" smtClean="0"/>
              <a:t>As viewed from below, tort law masquerading as criminal law</a:t>
            </a:r>
          </a:p>
          <a:p>
            <a:pPr lvl="1"/>
            <a:r>
              <a:rPr lang="en-US" dirty="0" smtClean="0"/>
              <a:t>In addition to important stuff, there are minor matters</a:t>
            </a:r>
          </a:p>
          <a:p>
            <a:pPr lvl="1"/>
            <a:r>
              <a:rPr lang="en-US" dirty="0" smtClean="0"/>
              <a:t>Loans, land, marriage, and inheritance. </a:t>
            </a:r>
          </a:p>
          <a:p>
            <a:pPr lvl="1"/>
            <a:r>
              <a:rPr lang="en-US" dirty="0" smtClean="0"/>
              <a:t>I charge you with not paying back the loan</a:t>
            </a:r>
          </a:p>
          <a:p>
            <a:pPr lvl="1"/>
            <a:r>
              <a:rPr lang="en-US" dirty="0" smtClean="0"/>
              <a:t>The magistrate schedules a court date, comments on the case</a:t>
            </a:r>
          </a:p>
          <a:p>
            <a:pPr lvl="1"/>
            <a:r>
              <a:rPr lang="en-US" dirty="0" smtClean="0"/>
              <a:t>I then bargain with you, you pay back the loan</a:t>
            </a:r>
          </a:p>
          <a:p>
            <a:pPr lvl="1"/>
            <a:r>
              <a:rPr lang="en-US" dirty="0" smtClean="0"/>
              <a:t>We humbly ask the magistrate to cancel the court date</a:t>
            </a:r>
          </a:p>
          <a:p>
            <a:pPr lvl="1"/>
            <a:r>
              <a:rPr lang="en-US" dirty="0" smtClean="0"/>
              <a:t>The magistrate, being a busy man, agrees</a:t>
            </a:r>
          </a:p>
          <a:p>
            <a:pPr lvl="1"/>
            <a:r>
              <a:rPr lang="en-US" dirty="0" smtClean="0"/>
              <a:t>If we don’t reach agreement, the trial is held, the magistrate tells you to pay</a:t>
            </a:r>
          </a:p>
          <a:p>
            <a:pPr lvl="1"/>
            <a:r>
              <a:rPr lang="en-US" dirty="0" smtClean="0"/>
              <a:t>If you do, he generously cancels the punishment for your offense</a:t>
            </a:r>
          </a:p>
        </p:txBody>
      </p:sp>
    </p:spTree>
    <p:extLst>
      <p:ext uri="{BB962C8B-B14F-4D97-AF65-F5344CB8AC3E}">
        <p14:creationId xmlns:p14="http://schemas.microsoft.com/office/powerpoint/2010/main" val="170897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The Case from </a:t>
            </a:r>
            <a:r>
              <a:rPr lang="en-US" smtClean="0"/>
              <a:t>the Evidence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7590"/>
            <a:ext cx="10515600" cy="5700409"/>
          </a:xfrm>
        </p:spPr>
        <p:txBody>
          <a:bodyPr/>
          <a:lstStyle/>
          <a:p>
            <a:r>
              <a:rPr lang="en-US" dirty="0" smtClean="0"/>
              <a:t>Property rules vs liability rules</a:t>
            </a:r>
          </a:p>
          <a:p>
            <a:pPr lvl="1"/>
            <a:r>
              <a:rPr lang="en-US" dirty="0" smtClean="0"/>
              <a:t>The legal system mostly gets that right,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Mostly doing it the other way is not just inefficient but obviously unworkable</a:t>
            </a:r>
          </a:p>
          <a:p>
            <a:pPr lvl="1"/>
            <a:r>
              <a:rPr lang="en-US" dirty="0" smtClean="0"/>
              <a:t>Dent someone’s car, go to jail?</a:t>
            </a:r>
          </a:p>
          <a:p>
            <a:pPr lvl="1"/>
            <a:r>
              <a:rPr lang="en-US" dirty="0" smtClean="0"/>
              <a:t>Steal someone’s car, pay rental for the time you had it?</a:t>
            </a:r>
          </a:p>
          <a:p>
            <a:r>
              <a:rPr lang="en-US" dirty="0" smtClean="0"/>
              <a:t>Other general patterns seem to fit the theory</a:t>
            </a:r>
          </a:p>
          <a:p>
            <a:pPr lvl="1"/>
            <a:r>
              <a:rPr lang="en-US" dirty="0" smtClean="0"/>
              <a:t>The right to grow crops on land is bundled with the right to walk on it</a:t>
            </a:r>
          </a:p>
          <a:p>
            <a:pPr lvl="1"/>
            <a:r>
              <a:rPr lang="en-US" dirty="0" smtClean="0"/>
              <a:t>I no longer own my property up to the heavens</a:t>
            </a:r>
          </a:p>
          <a:p>
            <a:pPr lvl="1"/>
            <a:r>
              <a:rPr lang="en-US" dirty="0" smtClean="0"/>
              <a:t>Tort law as a </a:t>
            </a:r>
            <a:r>
              <a:rPr lang="en-US" dirty="0" err="1" smtClean="0"/>
              <a:t>Pigouvian</a:t>
            </a:r>
            <a:r>
              <a:rPr lang="en-US" dirty="0" smtClean="0"/>
              <a:t> tax</a:t>
            </a:r>
          </a:p>
          <a:p>
            <a:pPr lvl="1"/>
            <a:r>
              <a:rPr lang="en-US" dirty="0" smtClean="0"/>
              <a:t>Negligence as a solution to the joint causation problem</a:t>
            </a:r>
          </a:p>
          <a:p>
            <a:r>
              <a:rPr lang="en-US" dirty="0" smtClean="0"/>
              <a:t>Posner offers various detailed rules that he argues </a:t>
            </a:r>
            <a:r>
              <a:rPr lang="en-US" dirty="0" smtClean="0"/>
              <a:t>fit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087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3311"/>
          </a:xfrm>
        </p:spPr>
        <p:txBody>
          <a:bodyPr/>
          <a:lstStyle/>
          <a:p>
            <a:pPr algn="ctr"/>
            <a:r>
              <a:rPr lang="en-US" dirty="0" smtClean="0"/>
              <a:t>The </a:t>
            </a:r>
            <a:r>
              <a:rPr lang="en-US" smtClean="0"/>
              <a:t>Case Against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50586"/>
            <a:ext cx="10805809" cy="58074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 sales are illegal (is that common law or statutory law?)</a:t>
            </a:r>
          </a:p>
          <a:p>
            <a:pPr lvl="1"/>
            <a:r>
              <a:rPr lang="en-US" dirty="0" smtClean="0"/>
              <a:t>There are potential rent seeking problems, but</a:t>
            </a:r>
          </a:p>
          <a:p>
            <a:pPr lvl="1"/>
            <a:r>
              <a:rPr lang="en-US" dirty="0" smtClean="0"/>
              <a:t>Requiring good chain of title should deal with them</a:t>
            </a:r>
          </a:p>
          <a:p>
            <a:r>
              <a:rPr lang="en-US" dirty="0" smtClean="0"/>
              <a:t>No freedom of contract for product liability</a:t>
            </a:r>
          </a:p>
          <a:p>
            <a:r>
              <a:rPr lang="en-US" dirty="0" smtClean="0"/>
              <a:t>Or breach—penalty clauses are not enforceable</a:t>
            </a:r>
          </a:p>
          <a:p>
            <a:pPr lvl="1"/>
            <a:r>
              <a:rPr lang="en-US" dirty="0" smtClean="0"/>
              <a:t>Although a penalty clause is just a voluntarily agreed to property rule</a:t>
            </a:r>
          </a:p>
          <a:p>
            <a:pPr lvl="1"/>
            <a:r>
              <a:rPr lang="en-US" dirty="0" smtClean="0"/>
              <a:t>And property rules are part of common law</a:t>
            </a:r>
          </a:p>
          <a:p>
            <a:r>
              <a:rPr lang="en-US" dirty="0" smtClean="0"/>
              <a:t>The common law treats the value of life as zero in tortious death cases</a:t>
            </a:r>
          </a:p>
          <a:p>
            <a:pPr lvl="1"/>
            <a:r>
              <a:rPr lang="en-US" dirty="0" smtClean="0"/>
              <a:t>Since your claim dies with you</a:t>
            </a:r>
          </a:p>
          <a:p>
            <a:pPr lvl="1"/>
            <a:r>
              <a:rPr lang="en-US" dirty="0" smtClean="0"/>
              <a:t>So an inefficiently low incentive not to take risks with other people’s lives</a:t>
            </a:r>
          </a:p>
          <a:p>
            <a:r>
              <a:rPr lang="en-US" dirty="0" smtClean="0"/>
              <a:t>Tort claims are not marketable. If they were</a:t>
            </a:r>
          </a:p>
          <a:p>
            <a:pPr lvl="1"/>
            <a:r>
              <a:rPr lang="en-US" dirty="0" smtClean="0"/>
              <a:t>That would solve the problem of not being able to afford a lawyer</a:t>
            </a:r>
          </a:p>
          <a:p>
            <a:pPr lvl="1"/>
            <a:r>
              <a:rPr lang="en-US" dirty="0" smtClean="0"/>
              <a:t>And of not knowing what lawyer would do a good job</a:t>
            </a:r>
          </a:p>
          <a:p>
            <a:pPr lvl="1"/>
            <a:r>
              <a:rPr lang="en-US" dirty="0" smtClean="0"/>
              <a:t>And provide a superior substitute for class 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9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6578"/>
          </a:xfrm>
        </p:spPr>
        <p:txBody>
          <a:bodyPr/>
          <a:lstStyle/>
          <a:p>
            <a:pPr algn="ctr"/>
            <a:r>
              <a:rPr lang="en-US" dirty="0" smtClean="0"/>
              <a:t>The Case </a:t>
            </a:r>
            <a:r>
              <a:rPr lang="en-US" smtClean="0"/>
              <a:t>for Ignorance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6579"/>
            <a:ext cx="11233826" cy="60214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Economic arguments are complicated</a:t>
            </a:r>
          </a:p>
          <a:p>
            <a:pPr lvl="1"/>
            <a:r>
              <a:rPr lang="en-US" dirty="0" smtClean="0"/>
              <a:t>My crime/tort chapter ran the argument through seven rounds</a:t>
            </a:r>
          </a:p>
          <a:p>
            <a:pPr lvl="2"/>
            <a:r>
              <a:rPr lang="en-US" dirty="0" smtClean="0"/>
              <a:t>This is why you could have a pure tort system</a:t>
            </a:r>
          </a:p>
          <a:p>
            <a:pPr lvl="2"/>
            <a:r>
              <a:rPr lang="en-US" dirty="0" smtClean="0"/>
              <a:t>This is why it wouldn’t work</a:t>
            </a:r>
          </a:p>
          <a:p>
            <a:pPr lvl="2"/>
            <a:r>
              <a:rPr lang="en-US" dirty="0" smtClean="0"/>
              <a:t>This is how that problem would be dealt with</a:t>
            </a:r>
          </a:p>
          <a:p>
            <a:pPr lvl="2"/>
            <a:r>
              <a:rPr lang="en-US" dirty="0" smtClean="0"/>
              <a:t>This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Once you know the legal rule, you can usually find some argument that it is efficient</a:t>
            </a:r>
          </a:p>
          <a:p>
            <a:pPr lvl="2"/>
            <a:r>
              <a:rPr lang="en-US" dirty="0" smtClean="0"/>
              <a:t>Coming to the nuisance</a:t>
            </a:r>
          </a:p>
          <a:p>
            <a:pPr lvl="3"/>
            <a:r>
              <a:rPr lang="en-US" dirty="0" smtClean="0"/>
              <a:t>A good rule, because it is cheaper to move a housing development or pig farm before it is built</a:t>
            </a:r>
          </a:p>
          <a:p>
            <a:pPr lvl="3"/>
            <a:r>
              <a:rPr lang="en-US" dirty="0" smtClean="0"/>
              <a:t>A bad rule, because my pig farm gives me control over land that will later be wanted for housing</a:t>
            </a:r>
          </a:p>
          <a:p>
            <a:pPr lvl="3"/>
            <a:r>
              <a:rPr lang="en-US" dirty="0" smtClean="0"/>
              <a:t>So I have a rent seeking argument to build the pig farm </a:t>
            </a:r>
            <a:r>
              <a:rPr lang="en-US" dirty="0" smtClean="0"/>
              <a:t>now where you will want to build housing later</a:t>
            </a:r>
            <a:endParaRPr lang="en-US" dirty="0" smtClean="0"/>
          </a:p>
          <a:p>
            <a:pPr lvl="2"/>
            <a:r>
              <a:rPr lang="en-US" dirty="0" smtClean="0"/>
              <a:t>The Himalayan photographer and the Eggshell Skull</a:t>
            </a:r>
          </a:p>
          <a:p>
            <a:pPr lvl="3"/>
            <a:r>
              <a:rPr lang="en-US" dirty="0" smtClean="0"/>
              <a:t>The </a:t>
            </a:r>
            <a:r>
              <a:rPr lang="en-US" dirty="0" smtClean="0"/>
              <a:t>economic logic </a:t>
            </a:r>
            <a:r>
              <a:rPr lang="en-US" dirty="0" smtClean="0"/>
              <a:t>of two problems is the same</a:t>
            </a:r>
          </a:p>
          <a:p>
            <a:pPr lvl="3"/>
            <a:r>
              <a:rPr lang="en-US" dirty="0" smtClean="0"/>
              <a:t>The legal answer is different</a:t>
            </a:r>
          </a:p>
          <a:p>
            <a:pPr lvl="3"/>
            <a:r>
              <a:rPr lang="en-US" dirty="0" smtClean="0"/>
              <a:t>And each time Posner concludes that the legal answer is correct</a:t>
            </a:r>
          </a:p>
          <a:p>
            <a:r>
              <a:rPr lang="en-US" dirty="0" smtClean="0"/>
              <a:t>But the issue Posner raised has been very productive</a:t>
            </a:r>
          </a:p>
          <a:p>
            <a:pPr lvl="1"/>
            <a:r>
              <a:rPr lang="en-US" dirty="0" smtClean="0"/>
              <a:t>The question “what legal rules is efficient”</a:t>
            </a:r>
          </a:p>
          <a:p>
            <a:pPr lvl="1"/>
            <a:r>
              <a:rPr lang="en-US" dirty="0" smtClean="0"/>
              <a:t>Provides a way of unifying our understanding of the law</a:t>
            </a:r>
          </a:p>
          <a:p>
            <a:pPr lvl="1"/>
            <a:r>
              <a:rPr lang="en-US" dirty="0" smtClean="0"/>
              <a:t>Seeing connections across fields otherwise not obvious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3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Alternative Solutions to the Problem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40" y="1325563"/>
            <a:ext cx="10961318" cy="4351338"/>
          </a:xfrm>
        </p:spPr>
        <p:txBody>
          <a:bodyPr/>
          <a:lstStyle/>
          <a:p>
            <a:r>
              <a:rPr lang="en-US" dirty="0" smtClean="0"/>
              <a:t>Feud Law: Decentralized and privately enforced</a:t>
            </a:r>
          </a:p>
          <a:p>
            <a:r>
              <a:rPr lang="en-US" dirty="0" smtClean="0"/>
              <a:t>Dictatorship: Someone tells everyone what to do and makes them do it</a:t>
            </a:r>
          </a:p>
          <a:p>
            <a:r>
              <a:rPr lang="en-US" dirty="0" smtClean="0"/>
              <a:t>Decentralized decisions under state enforced legal rules</a:t>
            </a:r>
          </a:p>
          <a:p>
            <a:pPr lvl="1"/>
            <a:r>
              <a:rPr lang="en-US" dirty="0" smtClean="0"/>
              <a:t>Our system, which you have been studying</a:t>
            </a:r>
          </a:p>
          <a:p>
            <a:pPr lvl="1"/>
            <a:r>
              <a:rPr lang="en-US" dirty="0" smtClean="0"/>
              <a:t>And most of this book is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304" y="1"/>
            <a:ext cx="10515600" cy="864296"/>
          </a:xfrm>
        </p:spPr>
        <p:txBody>
          <a:bodyPr/>
          <a:lstStyle/>
          <a:p>
            <a:pPr algn="ctr"/>
            <a:r>
              <a:rPr lang="en-US" dirty="0" smtClean="0"/>
              <a:t>Feud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51" y="864298"/>
            <a:ext cx="11878849" cy="59937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Law by private violence and threats of violence: Feud systems</a:t>
            </a:r>
          </a:p>
          <a:p>
            <a:pPr lvl="1"/>
            <a:r>
              <a:rPr lang="en-US" dirty="0"/>
              <a:t>If you wrong me I threaten to harm you unless you compensate me</a:t>
            </a:r>
          </a:p>
          <a:p>
            <a:pPr lvl="1"/>
            <a:r>
              <a:rPr lang="en-US" dirty="0"/>
              <a:t>A form of decentralized private law enforcement</a:t>
            </a:r>
          </a:p>
          <a:p>
            <a:r>
              <a:rPr lang="en-US" dirty="0" smtClean="0"/>
              <a:t>To work, it needs to solve four problems</a:t>
            </a:r>
          </a:p>
          <a:p>
            <a:pPr lvl="1"/>
            <a:r>
              <a:rPr lang="en-US" dirty="0" smtClean="0"/>
              <a:t>My threat is more believable if you really did wrong me: Right makes might</a:t>
            </a:r>
          </a:p>
          <a:p>
            <a:pPr lvl="2"/>
            <a:r>
              <a:rPr lang="en-US" dirty="0" smtClean="0"/>
              <a:t>In Iceland, the court system</a:t>
            </a:r>
          </a:p>
          <a:p>
            <a:pPr lvl="2"/>
            <a:r>
              <a:rPr lang="en-US" dirty="0" smtClean="0"/>
              <a:t>Among the </a:t>
            </a:r>
            <a:r>
              <a:rPr lang="en-US" dirty="0" err="1" smtClean="0"/>
              <a:t>Romanichal</a:t>
            </a:r>
            <a:r>
              <a:rPr lang="en-US" dirty="0" smtClean="0"/>
              <a:t>, a small community, my friends only support me if they think I am justified</a:t>
            </a:r>
          </a:p>
          <a:p>
            <a:pPr lvl="1"/>
            <a:r>
              <a:rPr lang="en-US" dirty="0" smtClean="0"/>
              <a:t>I have an incentive to carry out my threat, even if doing so is costly</a:t>
            </a:r>
          </a:p>
          <a:p>
            <a:pPr lvl="2"/>
            <a:r>
              <a:rPr lang="en-US" dirty="0" smtClean="0"/>
              <a:t>Internal incentives, feelings of vengefulness—a hardwired commitment strategy</a:t>
            </a:r>
          </a:p>
          <a:p>
            <a:pPr lvl="2"/>
            <a:r>
              <a:rPr lang="en-US" dirty="0" smtClean="0"/>
              <a:t>External incentives—status and reputation</a:t>
            </a:r>
          </a:p>
          <a:p>
            <a:pPr lvl="1"/>
            <a:r>
              <a:rPr lang="en-US" dirty="0" smtClean="0"/>
              <a:t>There is some way in which people with few resources get their rights enforced</a:t>
            </a:r>
          </a:p>
          <a:p>
            <a:pPr lvl="2"/>
            <a:r>
              <a:rPr lang="en-US" dirty="0" smtClean="0"/>
              <a:t>In the Icelandic case, transferable tort claims</a:t>
            </a:r>
          </a:p>
          <a:p>
            <a:pPr lvl="2"/>
            <a:r>
              <a:rPr lang="en-US" dirty="0" smtClean="0"/>
              <a:t>In Somalia, membership in a </a:t>
            </a:r>
            <a:r>
              <a:rPr lang="en-US" dirty="0" err="1" smtClean="0"/>
              <a:t>diya</a:t>
            </a:r>
            <a:r>
              <a:rPr lang="en-US" dirty="0" smtClean="0"/>
              <a:t> paying group</a:t>
            </a:r>
          </a:p>
          <a:p>
            <a:pPr lvl="1"/>
            <a:r>
              <a:rPr lang="en-US" dirty="0" smtClean="0"/>
              <a:t>There is a mechanism for terminating feud</a:t>
            </a:r>
          </a:p>
          <a:p>
            <a:r>
              <a:rPr lang="en-US" dirty="0" smtClean="0"/>
              <a:t>The system is historically common, may underlie most legal systems</a:t>
            </a:r>
          </a:p>
          <a:p>
            <a:r>
              <a:rPr lang="en-US" dirty="0" smtClean="0"/>
              <a:t>And arguably exists informally in modern societies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873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Dictatorship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874"/>
            <a:ext cx="11136682" cy="595612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The direct centralized solution</a:t>
            </a:r>
          </a:p>
          <a:p>
            <a:r>
              <a:rPr lang="en-US" sz="3200" dirty="0" smtClean="0"/>
              <a:t>Problems</a:t>
            </a:r>
          </a:p>
          <a:p>
            <a:pPr lvl="1"/>
            <a:r>
              <a:rPr lang="en-US" sz="2800" dirty="0" smtClean="0"/>
              <a:t>The dictator doesn’t know enough to find the best solution</a:t>
            </a:r>
          </a:p>
          <a:p>
            <a:pPr lvl="2"/>
            <a:r>
              <a:rPr lang="en-US" sz="2400" dirty="0" smtClean="0"/>
              <a:t>Because the information is decentralized—you know your tastes and abilities</a:t>
            </a:r>
          </a:p>
          <a:p>
            <a:pPr lvl="2"/>
            <a:r>
              <a:rPr lang="en-US" sz="2400" dirty="0" smtClean="0"/>
              <a:t>And because it is too much information for any person or computer to handle</a:t>
            </a:r>
          </a:p>
          <a:p>
            <a:pPr lvl="2"/>
            <a:r>
              <a:rPr lang="en-US" sz="2400" dirty="0" smtClean="0"/>
              <a:t>Think about all the little things you know about things relevant to solving it</a:t>
            </a:r>
          </a:p>
          <a:p>
            <a:pPr lvl="2"/>
            <a:r>
              <a:rPr lang="en-US" sz="2400" dirty="0" smtClean="0"/>
              <a:t>Including everything you do</a:t>
            </a:r>
          </a:p>
          <a:p>
            <a:pPr lvl="3"/>
            <a:r>
              <a:rPr lang="en-US" sz="2000" dirty="0" smtClean="0"/>
              <a:t>East Germany supposedly used half the population to spy on all the population</a:t>
            </a:r>
          </a:p>
          <a:p>
            <a:pPr lvl="3"/>
            <a:r>
              <a:rPr lang="en-US" sz="2000" dirty="0" smtClean="0"/>
              <a:t>And that would have reported a tiny fraction of the information about each person</a:t>
            </a:r>
          </a:p>
          <a:p>
            <a:pPr lvl="3"/>
            <a:r>
              <a:rPr lang="en-US" sz="2000" dirty="0" smtClean="0"/>
              <a:t>All of which he knows and can act on</a:t>
            </a:r>
          </a:p>
          <a:p>
            <a:pPr lvl="1"/>
            <a:r>
              <a:rPr lang="en-US" sz="2800" dirty="0" smtClean="0"/>
              <a:t>The dictator has to make you do things</a:t>
            </a:r>
          </a:p>
          <a:p>
            <a:pPr lvl="2"/>
            <a:r>
              <a:rPr lang="en-US" sz="2400" dirty="0" smtClean="0"/>
              <a:t>I can move my arm by willing it</a:t>
            </a:r>
          </a:p>
          <a:p>
            <a:pPr lvl="2"/>
            <a:r>
              <a:rPr lang="en-US" sz="2400" dirty="0" smtClean="0"/>
              <a:t>You can move my arm only by more indirect and costly mechanisms</a:t>
            </a:r>
          </a:p>
          <a:p>
            <a:pPr lvl="2"/>
            <a:r>
              <a:rPr lang="en-US" sz="2400" dirty="0" smtClean="0"/>
              <a:t>So your controlling me is more costly than me controlling me</a:t>
            </a:r>
          </a:p>
          <a:p>
            <a:pPr lvl="1"/>
            <a:r>
              <a:rPr lang="en-US" sz="2800" dirty="0" smtClean="0"/>
              <a:t>What incentive does the dictator have to serve us instead of himself?</a:t>
            </a:r>
          </a:p>
        </p:txBody>
      </p:sp>
    </p:spTree>
    <p:extLst>
      <p:ext uri="{BB962C8B-B14F-4D97-AF65-F5344CB8AC3E}">
        <p14:creationId xmlns:p14="http://schemas.microsoft.com/office/powerpoint/2010/main" val="10999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39452"/>
          </a:xfrm>
        </p:spPr>
        <p:txBody>
          <a:bodyPr/>
          <a:lstStyle/>
          <a:p>
            <a:pPr algn="ctr"/>
            <a:r>
              <a:rPr lang="en-US" smtClean="0"/>
              <a:t>Our System in Brief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2498"/>
            <a:ext cx="10515600" cy="5655501"/>
          </a:xfrm>
        </p:spPr>
        <p:txBody>
          <a:bodyPr>
            <a:normAutofit/>
          </a:bodyPr>
          <a:lstStyle/>
          <a:p>
            <a:r>
              <a:rPr lang="en-US" dirty="0" smtClean="0"/>
              <a:t>Property</a:t>
            </a:r>
          </a:p>
          <a:p>
            <a:pPr lvl="1"/>
            <a:r>
              <a:rPr lang="en-US" dirty="0" smtClean="0"/>
              <a:t>We need a definition of who owns what and what he owns</a:t>
            </a:r>
          </a:p>
          <a:p>
            <a:pPr lvl="1"/>
            <a:r>
              <a:rPr lang="en-US" dirty="0" smtClean="0"/>
              <a:t>We need ways of establishing that for newly created property</a:t>
            </a:r>
          </a:p>
          <a:p>
            <a:pPr lvl="1"/>
            <a:r>
              <a:rPr lang="en-US" dirty="0" smtClean="0"/>
              <a:t>We need ways of settling disputes over that and enforcing the result</a:t>
            </a:r>
          </a:p>
          <a:p>
            <a:r>
              <a:rPr lang="en-US" dirty="0" smtClean="0"/>
              <a:t>Contract</a:t>
            </a:r>
          </a:p>
          <a:p>
            <a:pPr lvl="1"/>
            <a:r>
              <a:rPr lang="en-US" dirty="0" smtClean="0"/>
              <a:t>We need ways of moving ownership to the person who values it most</a:t>
            </a:r>
          </a:p>
          <a:p>
            <a:pPr lvl="1"/>
            <a:r>
              <a:rPr lang="en-US" dirty="0" smtClean="0"/>
              <a:t>We need rules for determining when a contract exists and what it implies</a:t>
            </a:r>
          </a:p>
          <a:p>
            <a:r>
              <a:rPr lang="en-US" dirty="0" smtClean="0"/>
              <a:t>Tort and crime</a:t>
            </a:r>
          </a:p>
          <a:p>
            <a:pPr lvl="1"/>
            <a:r>
              <a:rPr lang="en-US" dirty="0" smtClean="0"/>
              <a:t>We need ways of making it not in people interest to violate the legal rules</a:t>
            </a:r>
          </a:p>
          <a:p>
            <a:pPr lvl="1"/>
            <a:r>
              <a:rPr lang="en-US" dirty="0" smtClean="0"/>
              <a:t>Which requires mechanisms for prosecuting and punishing those who do</a:t>
            </a:r>
          </a:p>
          <a:p>
            <a:pPr lvl="1"/>
            <a:r>
              <a:rPr lang="en-US" dirty="0" smtClean="0"/>
              <a:t>And ways of settling disagreements over whether rules were violated</a:t>
            </a:r>
          </a:p>
          <a:p>
            <a:pPr lvl="1"/>
            <a:r>
              <a:rPr lang="en-US" dirty="0" smtClean="0"/>
              <a:t>And what the consequences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Imperial China: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046"/>
            <a:ext cx="12192000" cy="5680953"/>
          </a:xfrm>
        </p:spPr>
        <p:txBody>
          <a:bodyPr/>
          <a:lstStyle/>
          <a:p>
            <a:r>
              <a:rPr lang="en-US" dirty="0" smtClean="0"/>
              <a:t>Law and the extended family</a:t>
            </a:r>
          </a:p>
          <a:p>
            <a:pPr lvl="1"/>
            <a:r>
              <a:rPr lang="en-US" dirty="0" smtClean="0"/>
              <a:t>All relatives are senior or junior to each other, and within some degree of relationship</a:t>
            </a:r>
          </a:p>
          <a:p>
            <a:pPr lvl="1"/>
            <a:r>
              <a:rPr lang="en-US" dirty="0" smtClean="0"/>
              <a:t>Any offense by senior or junior, the penalty is scaled down</a:t>
            </a:r>
          </a:p>
          <a:p>
            <a:pPr lvl="1"/>
            <a:r>
              <a:rPr lang="en-US" dirty="0" smtClean="0"/>
              <a:t>By junior to senior, the penalty is scaled up</a:t>
            </a:r>
          </a:p>
          <a:p>
            <a:pPr lvl="1"/>
            <a:r>
              <a:rPr lang="en-US" dirty="0" smtClean="0"/>
              <a:t>Accusing a senior relative within two degrees of a crime is a criminal offense</a:t>
            </a:r>
          </a:p>
          <a:p>
            <a:pPr lvl="1"/>
            <a:r>
              <a:rPr lang="en-US" dirty="0" smtClean="0"/>
              <a:t>Even if he is guilty</a:t>
            </a:r>
          </a:p>
          <a:p>
            <a:r>
              <a:rPr lang="en-US" dirty="0" smtClean="0"/>
              <a:t>What is going on?</a:t>
            </a:r>
          </a:p>
          <a:p>
            <a:pPr lvl="1"/>
            <a:r>
              <a:rPr lang="en-US" dirty="0" smtClean="0"/>
              <a:t>They are ruling several hundred million people with a tiny bureaucracy</a:t>
            </a:r>
          </a:p>
          <a:p>
            <a:pPr lvl="1"/>
            <a:r>
              <a:rPr lang="en-US" dirty="0" smtClean="0"/>
              <a:t>Part of the trick is to subcontract the job to other authority structures</a:t>
            </a:r>
          </a:p>
          <a:p>
            <a:pPr lvl="1"/>
            <a:r>
              <a:rPr lang="en-US" dirty="0" smtClean="0"/>
              <a:t>Of which the extended family is the most important</a:t>
            </a:r>
          </a:p>
          <a:p>
            <a:pPr lvl="1"/>
            <a:r>
              <a:rPr lang="en-US" dirty="0" smtClean="0"/>
              <a:t>So the rules reinforce that authority structure</a:t>
            </a:r>
          </a:p>
          <a:p>
            <a:pPr lvl="1"/>
            <a:r>
              <a:rPr lang="en-US" dirty="0" smtClean="0"/>
              <a:t>The ability to report crimes by seniors would give juniors power over them</a:t>
            </a:r>
          </a:p>
          <a:p>
            <a:pPr lvl="1"/>
            <a:r>
              <a:rPr lang="en-US" dirty="0" smtClean="0"/>
              <a:t>So is blocked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8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7668"/>
          </a:xfrm>
        </p:spPr>
        <p:txBody>
          <a:bodyPr/>
          <a:lstStyle/>
          <a:p>
            <a:pPr algn="ctr"/>
            <a:r>
              <a:rPr lang="en-US" dirty="0" smtClean="0"/>
              <a:t>Imperial China III: The Examination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7" y="797670"/>
            <a:ext cx="12003932" cy="6060330"/>
          </a:xfrm>
        </p:spPr>
        <p:txBody>
          <a:bodyPr>
            <a:normAutofit/>
          </a:bodyPr>
          <a:lstStyle/>
          <a:p>
            <a:r>
              <a:rPr lang="en-US" dirty="0" smtClean="0"/>
              <a:t>Officials are selected by a ferociously competitive examination system</a:t>
            </a:r>
          </a:p>
          <a:p>
            <a:pPr lvl="1"/>
            <a:r>
              <a:rPr lang="en-US" dirty="0" smtClean="0"/>
              <a:t>The exam was testing things mostly irrelevant to the job</a:t>
            </a:r>
          </a:p>
          <a:p>
            <a:pPr lvl="2"/>
            <a:r>
              <a:rPr lang="en-US" dirty="0" smtClean="0"/>
              <a:t>Knowledge of the Confucian classics and historical literature</a:t>
            </a:r>
          </a:p>
          <a:p>
            <a:pPr lvl="2"/>
            <a:r>
              <a:rPr lang="en-US" dirty="0" smtClean="0"/>
              <a:t>Calligraphy and ability to write poetry and essays in a particular style</a:t>
            </a:r>
          </a:p>
          <a:p>
            <a:r>
              <a:rPr lang="en-US" dirty="0" smtClean="0"/>
              <a:t>Why have the smartest people spend a decade or two studying this stuff?</a:t>
            </a:r>
          </a:p>
          <a:p>
            <a:pPr lvl="1"/>
            <a:r>
              <a:rPr lang="en-US" dirty="0" smtClean="0"/>
              <a:t>A test of IQ and willingness to work hard?</a:t>
            </a:r>
          </a:p>
          <a:p>
            <a:pPr lvl="1"/>
            <a:r>
              <a:rPr lang="en-US" dirty="0" smtClean="0"/>
              <a:t>Indoctrination</a:t>
            </a:r>
          </a:p>
          <a:p>
            <a:r>
              <a:rPr lang="en-US" dirty="0" smtClean="0"/>
              <a:t>Is our emphasis on a college education a modern equivalent?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9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5489"/>
          </a:xfrm>
        </p:spPr>
        <p:txBody>
          <a:bodyPr/>
          <a:lstStyle/>
          <a:p>
            <a:pPr algn="ctr"/>
            <a:r>
              <a:rPr lang="en-US" dirty="0" err="1" smtClean="0"/>
              <a:t>Periclean</a:t>
            </a:r>
            <a:r>
              <a:rPr lang="en-US" dirty="0" smtClean="0"/>
              <a:t> Athens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106" y="1167319"/>
            <a:ext cx="11802894" cy="5690681"/>
          </a:xfrm>
        </p:spPr>
        <p:txBody>
          <a:bodyPr>
            <a:normAutofit/>
          </a:bodyPr>
          <a:lstStyle/>
          <a:p>
            <a:r>
              <a:rPr lang="en-US" dirty="0" smtClean="0"/>
              <a:t>Athenian democracy</a:t>
            </a:r>
          </a:p>
          <a:p>
            <a:pPr lvl="1"/>
            <a:r>
              <a:rPr lang="en-US" dirty="0" smtClean="0"/>
              <a:t>All officials, except generals, were chosen by lot</a:t>
            </a:r>
          </a:p>
          <a:p>
            <a:pPr lvl="1"/>
            <a:r>
              <a:rPr lang="en-US" dirty="0" smtClean="0"/>
              <a:t>A government of amateurs</a:t>
            </a:r>
          </a:p>
          <a:p>
            <a:r>
              <a:rPr lang="en-US" dirty="0" smtClean="0"/>
              <a:t>The Athenian population</a:t>
            </a:r>
          </a:p>
          <a:p>
            <a:pPr lvl="1"/>
            <a:r>
              <a:rPr lang="en-US" dirty="0" smtClean="0"/>
              <a:t>Perhaps half were slaves</a:t>
            </a:r>
          </a:p>
          <a:p>
            <a:pPr lvl="1"/>
            <a:r>
              <a:rPr lang="en-US" dirty="0" smtClean="0"/>
              <a:t>Some more were </a:t>
            </a:r>
            <a:r>
              <a:rPr lang="en-US" dirty="0" err="1" smtClean="0"/>
              <a:t>metics</a:t>
            </a:r>
            <a:r>
              <a:rPr lang="en-US" dirty="0" smtClean="0"/>
              <a:t>—resident aliens, often for many generations</a:t>
            </a:r>
          </a:p>
          <a:p>
            <a:pPr lvl="1"/>
            <a:r>
              <a:rPr lang="en-US" dirty="0" smtClean="0"/>
              <a:t>The rest were citizens</a:t>
            </a:r>
          </a:p>
          <a:p>
            <a:r>
              <a:rPr lang="en-US" dirty="0" smtClean="0"/>
              <a:t>The court system</a:t>
            </a:r>
          </a:p>
          <a:p>
            <a:pPr lvl="1"/>
            <a:r>
              <a:rPr lang="en-US" dirty="0" smtClean="0"/>
              <a:t>Trial by very large juries</a:t>
            </a:r>
          </a:p>
          <a:p>
            <a:pPr lvl="1"/>
            <a:r>
              <a:rPr lang="en-US" dirty="0" smtClean="0"/>
              <a:t>Privately prosecuted</a:t>
            </a:r>
          </a:p>
          <a:p>
            <a:pPr lvl="1"/>
            <a:r>
              <a:rPr lang="en-US" dirty="0" smtClean="0"/>
              <a:t>What was the incentive to prosecute?</a:t>
            </a:r>
          </a:p>
          <a:p>
            <a:pPr lvl="2"/>
            <a:r>
              <a:rPr lang="en-US" dirty="0" smtClean="0"/>
              <a:t>For the equivalent of criminal law, a successful prosecutor usually got a cut of the fine</a:t>
            </a:r>
          </a:p>
          <a:p>
            <a:pPr lvl="2"/>
            <a:r>
              <a:rPr lang="en-US" dirty="0" smtClean="0"/>
              <a:t>For the equivalent of a tort prosecution, as in our system the winner collected a damage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6034"/>
          </a:xfrm>
        </p:spPr>
        <p:txBody>
          <a:bodyPr/>
          <a:lstStyle/>
          <a:p>
            <a:r>
              <a:rPr lang="en-US" dirty="0" err="1" smtClean="0"/>
              <a:t>Periclean</a:t>
            </a:r>
            <a:r>
              <a:rPr lang="en-US" dirty="0" smtClean="0"/>
              <a:t> Athens: 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56035"/>
            <a:ext cx="11789922" cy="6001965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prevent abusive prosecution for the fine or damage payment?</a:t>
            </a:r>
          </a:p>
          <a:p>
            <a:pPr lvl="1"/>
            <a:r>
              <a:rPr lang="en-US" dirty="0" smtClean="0"/>
              <a:t>Criminal: If less than 20% of the jury voted for conviction, prosecutor was fined</a:t>
            </a:r>
          </a:p>
          <a:p>
            <a:pPr lvl="1"/>
            <a:r>
              <a:rPr lang="en-US" dirty="0" smtClean="0"/>
              <a:t>Civil: If the defendant won, the prosecutor owed him damages–1/6</a:t>
            </a:r>
            <a:r>
              <a:rPr lang="en-US" baseline="30000" dirty="0" smtClean="0"/>
              <a:t>th</a:t>
            </a:r>
            <a:r>
              <a:rPr lang="en-US" dirty="0" smtClean="0"/>
              <a:t> the claim</a:t>
            </a:r>
          </a:p>
          <a:p>
            <a:r>
              <a:rPr lang="en-US" dirty="0" smtClean="0"/>
              <a:t>The penalty for theft was twice the value of the goods stolen</a:t>
            </a:r>
          </a:p>
          <a:p>
            <a:pPr lvl="1"/>
            <a:r>
              <a:rPr lang="en-US" dirty="0" smtClean="0"/>
              <a:t>An obvious opportunity to plant goods while searching</a:t>
            </a:r>
          </a:p>
          <a:p>
            <a:pPr lvl="2"/>
            <a:r>
              <a:rPr lang="en-US" dirty="0" smtClean="0"/>
              <a:t>You could search someone’s house for your stolen goods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had to do it naked</a:t>
            </a:r>
          </a:p>
          <a:p>
            <a:pPr lvl="1"/>
            <a:r>
              <a:rPr lang="en-US" dirty="0" smtClean="0"/>
              <a:t>We have a similar issue when cops search for drugs. …</a:t>
            </a:r>
          </a:p>
          <a:p>
            <a:r>
              <a:rPr lang="en-US" dirty="0" smtClean="0"/>
              <a:t>Production of public goods</a:t>
            </a:r>
          </a:p>
          <a:p>
            <a:pPr lvl="1"/>
            <a:r>
              <a:rPr lang="en-US" dirty="0" smtClean="0"/>
              <a:t>If you were one of the richest Athenians, every other year you had to produce one</a:t>
            </a:r>
          </a:p>
          <a:p>
            <a:pPr lvl="1"/>
            <a:r>
              <a:rPr lang="en-US" dirty="0" smtClean="0"/>
              <a:t>Two ways of getting out of it</a:t>
            </a:r>
          </a:p>
          <a:p>
            <a:pPr lvl="2"/>
            <a:r>
              <a:rPr lang="en-US" dirty="0" smtClean="0"/>
              <a:t>Show that you are doing one this year or did last year</a:t>
            </a:r>
          </a:p>
          <a:p>
            <a:pPr lvl="2"/>
            <a:r>
              <a:rPr lang="en-US" dirty="0" smtClean="0"/>
              <a:t>Show that there is someone not doing one this year or last who is richer than you are</a:t>
            </a:r>
          </a:p>
          <a:p>
            <a:pPr lvl="1"/>
            <a:r>
              <a:rPr lang="en-US" dirty="0" smtClean="0"/>
              <a:t>Without IRS or accountants, how do I prove you are richer than I am?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 offer to exchange everything I own for everything you own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0118"/>
          </a:xfrm>
        </p:spPr>
        <p:txBody>
          <a:bodyPr/>
          <a:lstStyle/>
          <a:p>
            <a:pPr algn="ctr"/>
            <a:r>
              <a:rPr lang="en-US" smtClean="0"/>
              <a:t>Saga Period Iceland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0119"/>
            <a:ext cx="11353800" cy="6147881"/>
          </a:xfrm>
        </p:spPr>
        <p:txBody>
          <a:bodyPr>
            <a:normAutofit/>
          </a:bodyPr>
          <a:lstStyle/>
          <a:p>
            <a:r>
              <a:rPr lang="en-US" dirty="0" smtClean="0"/>
              <a:t>In the 10</a:t>
            </a:r>
            <a:r>
              <a:rPr lang="en-US" baseline="30000" dirty="0" smtClean="0"/>
              <a:t>th</a:t>
            </a:r>
            <a:r>
              <a:rPr lang="en-US" dirty="0" smtClean="0"/>
              <a:t> century, Harald </a:t>
            </a:r>
            <a:r>
              <a:rPr lang="en-US" dirty="0" err="1" smtClean="0"/>
              <a:t>Haarfagr</a:t>
            </a:r>
            <a:r>
              <a:rPr lang="en-US" dirty="0" smtClean="0"/>
              <a:t> unifies Norway under his rule</a:t>
            </a:r>
          </a:p>
          <a:p>
            <a:pPr lvl="1"/>
            <a:r>
              <a:rPr lang="en-US" dirty="0" smtClean="0"/>
              <a:t>Lots of people who don’t like it emigrate to Iceland, recently discovered</a:t>
            </a:r>
          </a:p>
          <a:p>
            <a:pPr lvl="1"/>
            <a:r>
              <a:rPr lang="en-US" dirty="0" smtClean="0"/>
              <a:t>Set up a legal system based on the Norwegian, with one thing left out</a:t>
            </a:r>
          </a:p>
          <a:p>
            <a:pPr lvl="1"/>
            <a:r>
              <a:rPr lang="en-US" dirty="0" smtClean="0"/>
              <a:t>The king</a:t>
            </a:r>
          </a:p>
          <a:p>
            <a:r>
              <a:rPr lang="en-US" dirty="0" smtClean="0"/>
              <a:t>There was a legislature, a court system, but no executive arm of government</a:t>
            </a:r>
          </a:p>
          <a:p>
            <a:pPr lvl="1"/>
            <a:r>
              <a:rPr lang="en-US" dirty="0" smtClean="0"/>
              <a:t>All offenses were treated as torts, privately prosecuted for a damage payment</a:t>
            </a:r>
          </a:p>
          <a:p>
            <a:pPr lvl="1"/>
            <a:r>
              <a:rPr lang="en-US" dirty="0" smtClean="0"/>
              <a:t>Verdicts were privately enforced</a:t>
            </a:r>
          </a:p>
          <a:p>
            <a:r>
              <a:rPr lang="en-US" dirty="0" smtClean="0"/>
              <a:t>The sagas are histories and historical novels</a:t>
            </a:r>
          </a:p>
          <a:p>
            <a:pPr lvl="1"/>
            <a:r>
              <a:rPr lang="en-US" dirty="0" smtClean="0"/>
              <a:t>Written more than seven hundred years ago</a:t>
            </a:r>
          </a:p>
          <a:p>
            <a:pPr lvl="1"/>
            <a:r>
              <a:rPr lang="en-US" dirty="0" smtClean="0"/>
              <a:t>From a population of about fifty thousand at the far edge of the world</a:t>
            </a:r>
          </a:p>
          <a:p>
            <a:pPr lvl="1"/>
            <a:r>
              <a:rPr lang="en-US" dirty="0" smtClean="0"/>
              <a:t>Ten or more of which are currently in print in English translation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9574"/>
          </a:xfrm>
        </p:spPr>
        <p:txBody>
          <a:bodyPr/>
          <a:lstStyle/>
          <a:p>
            <a:pPr algn="ctr"/>
            <a:r>
              <a:rPr lang="en-US" dirty="0" smtClean="0"/>
              <a:t>Islamic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04672"/>
            <a:ext cx="11204644" cy="5953328"/>
          </a:xfrm>
        </p:spPr>
        <p:txBody>
          <a:bodyPr>
            <a:normAutofit/>
          </a:bodyPr>
          <a:lstStyle/>
          <a:p>
            <a:r>
              <a:rPr lang="en-US" dirty="0" smtClean="0"/>
              <a:t>Separation of law and state</a:t>
            </a:r>
          </a:p>
          <a:p>
            <a:pPr lvl="1"/>
            <a:r>
              <a:rPr lang="en-US" dirty="0" smtClean="0"/>
              <a:t>The law is deduced by scholars from the Koran and </a:t>
            </a:r>
            <a:r>
              <a:rPr lang="en-US" i="1" dirty="0" smtClean="0"/>
              <a:t>Hadith</a:t>
            </a:r>
          </a:p>
          <a:p>
            <a:pPr lvl="1"/>
            <a:r>
              <a:rPr lang="en-US" dirty="0" smtClean="0"/>
              <a:t>Like our system, with court precedents replaced by law review articles</a:t>
            </a:r>
            <a:endParaRPr lang="en-US" dirty="0" smtClean="0"/>
          </a:p>
          <a:p>
            <a:pPr lvl="1"/>
            <a:r>
              <a:rPr lang="en-US" i="1" dirty="0" smtClean="0"/>
              <a:t>Hadith</a:t>
            </a:r>
            <a:r>
              <a:rPr lang="en-US" dirty="0" smtClean="0"/>
              <a:t> are accounts of things said or done by Mohammed and his companions</a:t>
            </a:r>
          </a:p>
          <a:p>
            <a:pPr lvl="1"/>
            <a:r>
              <a:rPr lang="en-US" dirty="0" smtClean="0"/>
              <a:t>Each comes with an </a:t>
            </a:r>
            <a:r>
              <a:rPr lang="en-US" i="1" dirty="0" err="1" smtClean="0"/>
              <a:t>isnad</a:t>
            </a:r>
            <a:r>
              <a:rPr lang="en-US" dirty="0" smtClean="0"/>
              <a:t>, a chain of transmitters</a:t>
            </a:r>
          </a:p>
          <a:p>
            <a:pPr lvl="1"/>
            <a:r>
              <a:rPr lang="en-US" dirty="0" smtClean="0"/>
              <a:t>The strength of a </a:t>
            </a:r>
            <a:r>
              <a:rPr lang="en-US" i="1" dirty="0" smtClean="0"/>
              <a:t>hadith</a:t>
            </a:r>
            <a:r>
              <a:rPr lang="en-US" dirty="0" smtClean="0"/>
              <a:t> depends on the reputation of the transmitters</a:t>
            </a:r>
          </a:p>
          <a:p>
            <a:pPr lvl="1"/>
            <a:r>
              <a:rPr lang="en-US" dirty="0" smtClean="0"/>
              <a:t>And the number of separate chains supporting the same </a:t>
            </a:r>
            <a:r>
              <a:rPr lang="en-US" i="1" dirty="0" smtClean="0"/>
              <a:t>hadith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Sunni Islam there are four schools of law, mutually orthodox</a:t>
            </a:r>
          </a:p>
          <a:p>
            <a:r>
              <a:rPr lang="en-US" i="1" dirty="0" smtClean="0"/>
              <a:t>Mufti</a:t>
            </a:r>
            <a:r>
              <a:rPr lang="en-US" dirty="0" smtClean="0"/>
              <a:t> and </a:t>
            </a:r>
            <a:r>
              <a:rPr lang="en-US" i="1" dirty="0" err="1" smtClean="0"/>
              <a:t>Kadi</a:t>
            </a:r>
            <a:endParaRPr lang="en-US" i="1" dirty="0" smtClean="0"/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mufti</a:t>
            </a:r>
            <a:r>
              <a:rPr lang="en-US" dirty="0" smtClean="0"/>
              <a:t> is a </a:t>
            </a:r>
            <a:r>
              <a:rPr lang="en-US" dirty="0" err="1" smtClean="0"/>
              <a:t>jurisconsult</a:t>
            </a:r>
            <a:r>
              <a:rPr lang="en-US" dirty="0" smtClean="0"/>
              <a:t>, someone who gives advisory opinions on the law (</a:t>
            </a:r>
            <a:r>
              <a:rPr lang="en-US" i="1" dirty="0" smtClean="0"/>
              <a:t>fatwas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err="1" smtClean="0"/>
              <a:t>Kadi</a:t>
            </a:r>
            <a:r>
              <a:rPr lang="en-US" dirty="0" smtClean="0"/>
              <a:t> is a judge, appointed by the ruler, who tries an actual case</a:t>
            </a:r>
          </a:p>
        </p:txBody>
      </p:sp>
    </p:spTree>
    <p:extLst>
      <p:ext uri="{BB962C8B-B14F-4D97-AF65-F5344CB8AC3E}">
        <p14:creationId xmlns:p14="http://schemas.microsoft.com/office/powerpoint/2010/main" val="112169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5762"/>
          </a:xfrm>
        </p:spPr>
        <p:txBody>
          <a:bodyPr/>
          <a:lstStyle/>
          <a:p>
            <a:pPr algn="ctr"/>
            <a:r>
              <a:rPr lang="en-US" i="1" dirty="0" err="1" smtClean="0"/>
              <a:t>Hadd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774"/>
            <a:ext cx="10515600" cy="5441416"/>
          </a:xfrm>
        </p:spPr>
        <p:txBody>
          <a:bodyPr/>
          <a:lstStyle/>
          <a:p>
            <a:r>
              <a:rPr lang="en-US" dirty="0" smtClean="0"/>
              <a:t>Legal rules with fixed penalty based mostly on the Koran</a:t>
            </a:r>
          </a:p>
          <a:p>
            <a:r>
              <a:rPr lang="en-US" dirty="0" smtClean="0"/>
              <a:t>Five offenses. All require two eye witnesses, except that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i="1" dirty="0" err="1" smtClean="0"/>
              <a:t>Zina</a:t>
            </a:r>
            <a:r>
              <a:rPr lang="en-US" dirty="0" smtClean="0"/>
              <a:t>, intercourse with someone neither your spouse nor concubine</a:t>
            </a:r>
          </a:p>
          <a:p>
            <a:pPr lvl="2"/>
            <a:r>
              <a:rPr lang="en-US" dirty="0" smtClean="0"/>
              <a:t>Proof requires </a:t>
            </a:r>
            <a:r>
              <a:rPr lang="en-US" b="1" dirty="0" smtClean="0"/>
              <a:t>four</a:t>
            </a:r>
            <a:r>
              <a:rPr lang="en-US" dirty="0" smtClean="0"/>
              <a:t> eyewitnesses to the same act of intercourse</a:t>
            </a:r>
          </a:p>
          <a:p>
            <a:pPr lvl="2"/>
            <a:r>
              <a:rPr lang="en-US" dirty="0" smtClean="0"/>
              <a:t>The penalty for those who have previously had licit intercourse is stoning to death</a:t>
            </a:r>
          </a:p>
          <a:p>
            <a:pPr lvl="1"/>
            <a:r>
              <a:rPr lang="en-US" dirty="0" smtClean="0"/>
              <a:t>False accusation of </a:t>
            </a:r>
            <a:r>
              <a:rPr lang="en-US" i="1" dirty="0" smtClean="0"/>
              <a:t>Zina</a:t>
            </a:r>
          </a:p>
          <a:p>
            <a:pPr lvl="1"/>
            <a:r>
              <a:rPr lang="en-US" dirty="0" smtClean="0"/>
              <a:t>Theft</a:t>
            </a:r>
          </a:p>
          <a:p>
            <a:pPr lvl="2"/>
            <a:r>
              <a:rPr lang="en-US" dirty="0" smtClean="0"/>
              <a:t>Penalty is having your right hand cut off</a:t>
            </a:r>
          </a:p>
          <a:p>
            <a:pPr lvl="2"/>
            <a:r>
              <a:rPr lang="en-US" dirty="0" smtClean="0"/>
              <a:t>But there are a lot of conditions that have to be met for the </a:t>
            </a:r>
            <a:r>
              <a:rPr lang="en-US" i="1" dirty="0" err="1" smtClean="0"/>
              <a:t>hadd</a:t>
            </a:r>
            <a:r>
              <a:rPr lang="en-US" dirty="0" smtClean="0"/>
              <a:t> offense of theft</a:t>
            </a:r>
          </a:p>
          <a:p>
            <a:pPr lvl="1"/>
            <a:r>
              <a:rPr lang="en-US" dirty="0" smtClean="0"/>
              <a:t>Drinking wine</a:t>
            </a:r>
          </a:p>
          <a:p>
            <a:pPr lvl="1"/>
            <a:r>
              <a:rPr lang="en-US" dirty="0" smtClean="0"/>
              <a:t>Highway robbery (includes breaking into a house with people put in fear)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3412</Words>
  <Application>Microsoft Macintosh PowerPoint</Application>
  <PresentationFormat>Widescreen</PresentationFormat>
  <Paragraphs>365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Calibri Light</vt:lpstr>
      <vt:lpstr>Mangal</vt:lpstr>
      <vt:lpstr>Arial</vt:lpstr>
      <vt:lpstr>Office Theme</vt:lpstr>
      <vt:lpstr>Legal Systems Very Different</vt:lpstr>
      <vt:lpstr>Imperial China: I</vt:lpstr>
      <vt:lpstr>Imperial China: II</vt:lpstr>
      <vt:lpstr>Imperial China III: The Examination System</vt:lpstr>
      <vt:lpstr>Periclean Athens</vt:lpstr>
      <vt:lpstr>Periclean Athens: Solving Problems</vt:lpstr>
      <vt:lpstr>Saga Period Iceland</vt:lpstr>
      <vt:lpstr>Islamic Law</vt:lpstr>
      <vt:lpstr>Hadd Law</vt:lpstr>
      <vt:lpstr>Other Parts of the Law</vt:lpstr>
      <vt:lpstr>Jewish Parallels</vt:lpstr>
      <vt:lpstr>Eighteenth Century England</vt:lpstr>
      <vt:lpstr>The Crime/Tort Puzzle</vt:lpstr>
      <vt:lpstr>Should We Abolish the Criminal Law?</vt:lpstr>
      <vt:lpstr>Sorting Offenses</vt:lpstr>
      <vt:lpstr>Bundling Legal Rules</vt:lpstr>
      <vt:lpstr>Burglary, Traffic Accidents, and Incentives </vt:lpstr>
      <vt:lpstr>Is the Common Law Efficient?</vt:lpstr>
      <vt:lpstr>The a priori case—should we expect it to be?</vt:lpstr>
      <vt:lpstr>The Case from the Evidence</vt:lpstr>
      <vt:lpstr>The Case Against</vt:lpstr>
      <vt:lpstr>The Case for Ignorance</vt:lpstr>
      <vt:lpstr>Alternative Solutions to the Problem of Law</vt:lpstr>
      <vt:lpstr>Feud Law</vt:lpstr>
      <vt:lpstr>Dictatorship</vt:lpstr>
      <vt:lpstr>Our System in Brief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195</cp:revision>
  <dcterms:created xsi:type="dcterms:W3CDTF">2017-03-02T17:12:13Z</dcterms:created>
  <dcterms:modified xsi:type="dcterms:W3CDTF">2017-04-18T18:30:01Z</dcterms:modified>
</cp:coreProperties>
</file>