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85" r:id="rId2"/>
    <p:sldId id="392" r:id="rId3"/>
    <p:sldId id="393" r:id="rId4"/>
    <p:sldId id="394" r:id="rId5"/>
    <p:sldId id="395" r:id="rId6"/>
    <p:sldId id="386" r:id="rId7"/>
    <p:sldId id="387" r:id="rId8"/>
    <p:sldId id="388" r:id="rId9"/>
    <p:sldId id="389" r:id="rId10"/>
    <p:sldId id="390" r:id="rId11"/>
    <p:sldId id="400" r:id="rId12"/>
    <p:sldId id="404" r:id="rId13"/>
    <p:sldId id="391" r:id="rId14"/>
    <p:sldId id="396" r:id="rId15"/>
    <p:sldId id="401" r:id="rId16"/>
    <p:sldId id="402" r:id="rId17"/>
    <p:sldId id="397" r:id="rId18"/>
    <p:sldId id="398" r:id="rId19"/>
    <p:sldId id="399" r:id="rId20"/>
    <p:sldId id="405" r:id="rId21"/>
    <p:sldId id="406" r:id="rId22"/>
    <p:sldId id="407" r:id="rId23"/>
    <p:sldId id="408" r:id="rId24"/>
    <p:sldId id="409" r:id="rId25"/>
    <p:sldId id="41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5" autoAdjust="0"/>
    <p:restoredTop sz="86418"/>
  </p:normalViewPr>
  <p:slideViewPr>
    <p:cSldViewPr snapToGrid="0" snapToObjects="1">
      <p:cViewPr varScale="1">
        <p:scale>
          <a:sx n="102" d="100"/>
          <a:sy n="102" d="100"/>
        </p:scale>
        <p:origin x="192" y="8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7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8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67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4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3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1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79568-9EE0-B14A-9799-443B49476C15}" type="datetimeFigureOut">
              <a:rPr lang="en-US" smtClean="0"/>
              <a:t>4/19/17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8D03-DDD6-DE4D-9E9C-E76B6F14A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3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46306"/>
          </a:xfrm>
        </p:spPr>
        <p:txBody>
          <a:bodyPr/>
          <a:lstStyle/>
          <a:p>
            <a:pPr algn="ctr"/>
            <a:r>
              <a:rPr lang="en-US" dirty="0" smtClean="0"/>
              <a:t>The Crime/Tort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46307"/>
            <a:ext cx="11263009" cy="6011693"/>
          </a:xfrm>
        </p:spPr>
        <p:txBody>
          <a:bodyPr>
            <a:normAutofit/>
          </a:bodyPr>
          <a:lstStyle/>
          <a:p>
            <a:r>
              <a:rPr lang="en-US" dirty="0" smtClean="0"/>
              <a:t>We have two legal systems to do essentially the same job</a:t>
            </a:r>
          </a:p>
          <a:p>
            <a:pPr lvl="1"/>
            <a:r>
              <a:rPr lang="en-US" dirty="0" smtClean="0"/>
              <a:t>You do something bad, the legal system intervenes, something bad happens to you</a:t>
            </a:r>
          </a:p>
          <a:p>
            <a:pPr lvl="1"/>
            <a:r>
              <a:rPr lang="en-US" dirty="0" smtClean="0"/>
              <a:t>A reason not to do bad things</a:t>
            </a:r>
          </a:p>
          <a:p>
            <a:r>
              <a:rPr lang="en-US" dirty="0" smtClean="0"/>
              <a:t>One, tort, treats offenses as offenses against the victim</a:t>
            </a:r>
          </a:p>
          <a:p>
            <a:r>
              <a:rPr lang="en-US" dirty="0" smtClean="0"/>
              <a:t>One</a:t>
            </a:r>
            <a:r>
              <a:rPr lang="en-US" dirty="0" smtClean="0"/>
              <a:t>, criminal, treats offenses as offenses against the state</a:t>
            </a:r>
          </a:p>
          <a:p>
            <a:r>
              <a:rPr lang="en-US" dirty="0" smtClean="0"/>
              <a:t>This </a:t>
            </a:r>
            <a:r>
              <a:rPr lang="en-US" dirty="0" smtClean="0"/>
              <a:t>raises three questions</a:t>
            </a:r>
          </a:p>
          <a:p>
            <a:pPr lvl="1"/>
            <a:r>
              <a:rPr lang="en-US" dirty="0" smtClean="0"/>
              <a:t>Is there a good reason to have both? Would we be better off with only one?</a:t>
            </a:r>
          </a:p>
          <a:p>
            <a:pPr lvl="1"/>
            <a:r>
              <a:rPr lang="en-US" dirty="0" smtClean="0"/>
              <a:t>Is there a good reason to sort offenses as we do?</a:t>
            </a:r>
          </a:p>
          <a:p>
            <a:pPr lvl="1"/>
            <a:r>
              <a:rPr lang="en-US" dirty="0" smtClean="0"/>
              <a:t>Is there a good reason to bundle legal rules as we do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234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6578"/>
          </a:xfrm>
        </p:spPr>
        <p:txBody>
          <a:bodyPr/>
          <a:lstStyle/>
          <a:p>
            <a:pPr algn="ctr"/>
            <a:r>
              <a:rPr lang="en-US" dirty="0" smtClean="0"/>
              <a:t>The Case </a:t>
            </a:r>
            <a:r>
              <a:rPr lang="en-US" smtClean="0"/>
              <a:t>for Ignorance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6579"/>
            <a:ext cx="11233826" cy="60214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Economic arguments are complicated</a:t>
            </a:r>
          </a:p>
          <a:p>
            <a:pPr lvl="1"/>
            <a:r>
              <a:rPr lang="en-US" dirty="0" smtClean="0"/>
              <a:t>My crime/tort chapter ran the argument through seven rounds</a:t>
            </a:r>
          </a:p>
          <a:p>
            <a:pPr lvl="2"/>
            <a:r>
              <a:rPr lang="en-US" dirty="0" smtClean="0"/>
              <a:t>This is why you could have a pure tort system</a:t>
            </a:r>
          </a:p>
          <a:p>
            <a:pPr lvl="2"/>
            <a:r>
              <a:rPr lang="en-US" dirty="0" smtClean="0"/>
              <a:t>This is why it wouldn’t work</a:t>
            </a:r>
          </a:p>
          <a:p>
            <a:pPr lvl="2"/>
            <a:r>
              <a:rPr lang="en-US" dirty="0" smtClean="0"/>
              <a:t>This is how that problem would be dealt with</a:t>
            </a:r>
          </a:p>
          <a:p>
            <a:pPr lvl="2"/>
            <a:r>
              <a:rPr lang="en-US" dirty="0" smtClean="0"/>
              <a:t>This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Once you know the legal rule, you can usually find some argument that it is efficient</a:t>
            </a:r>
          </a:p>
          <a:p>
            <a:pPr lvl="2"/>
            <a:r>
              <a:rPr lang="en-US" dirty="0" smtClean="0"/>
              <a:t>Coming to the nuisance</a:t>
            </a:r>
          </a:p>
          <a:p>
            <a:pPr lvl="3"/>
            <a:r>
              <a:rPr lang="en-US" dirty="0" smtClean="0"/>
              <a:t>A good rule, because it is cheaper to move a housing development or pig farm before it is built</a:t>
            </a:r>
          </a:p>
          <a:p>
            <a:pPr lvl="3"/>
            <a:r>
              <a:rPr lang="en-US" dirty="0" smtClean="0"/>
              <a:t>A bad rule, because my pig farm gives me control over land that will later be wanted for housing</a:t>
            </a:r>
          </a:p>
          <a:p>
            <a:pPr lvl="3"/>
            <a:r>
              <a:rPr lang="en-US" dirty="0" smtClean="0"/>
              <a:t>So I have a rent seeking argument to build the pig farm now where you will want to build housing later</a:t>
            </a:r>
          </a:p>
          <a:p>
            <a:pPr lvl="2"/>
            <a:r>
              <a:rPr lang="en-US" dirty="0" smtClean="0"/>
              <a:t>The Himalayan photographer and the Eggshell Skull</a:t>
            </a:r>
          </a:p>
          <a:p>
            <a:pPr lvl="3"/>
            <a:r>
              <a:rPr lang="en-US" dirty="0" smtClean="0"/>
              <a:t>The economic logic of two problems is the same</a:t>
            </a:r>
          </a:p>
          <a:p>
            <a:pPr lvl="3"/>
            <a:r>
              <a:rPr lang="en-US" dirty="0" smtClean="0"/>
              <a:t>The legal answer is different</a:t>
            </a:r>
          </a:p>
          <a:p>
            <a:pPr lvl="3"/>
            <a:r>
              <a:rPr lang="en-US" dirty="0" smtClean="0"/>
              <a:t>And each time Posner concludes that the legal answer is </a:t>
            </a:r>
            <a:r>
              <a:rPr lang="en-US" dirty="0" smtClean="0"/>
              <a:t>correct</a:t>
            </a:r>
          </a:p>
          <a:p>
            <a:r>
              <a:rPr lang="en-US" dirty="0" smtClean="0"/>
              <a:t>Conclusion: The jury is still out</a:t>
            </a:r>
          </a:p>
          <a:p>
            <a:pPr lvl="1"/>
            <a:r>
              <a:rPr lang="en-US" dirty="0" smtClean="0"/>
              <a:t>There is some evidence that the common law tends towards efficient rules</a:t>
            </a:r>
          </a:p>
          <a:p>
            <a:pPr lvl="1"/>
            <a:r>
              <a:rPr lang="en-US" dirty="0" smtClean="0"/>
              <a:t>But also evidence against</a:t>
            </a:r>
          </a:p>
          <a:p>
            <a:pPr lvl="1"/>
            <a:r>
              <a:rPr lang="en-US" dirty="0" smtClean="0"/>
              <a:t>And arguments, but not compelling ones, for why we might expect it to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8534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"/>
            <a:ext cx="10515600" cy="701457"/>
          </a:xfrm>
        </p:spPr>
        <p:txBody>
          <a:bodyPr/>
          <a:lstStyle/>
          <a:p>
            <a:r>
              <a:rPr lang="en-US" dirty="0" smtClean="0"/>
              <a:t>Whether the Conjecture is Correct or 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833" y="876822"/>
            <a:ext cx="11642009" cy="5981178"/>
          </a:xfrm>
        </p:spPr>
        <p:txBody>
          <a:bodyPr>
            <a:normAutofit/>
          </a:bodyPr>
          <a:lstStyle/>
          <a:p>
            <a:r>
              <a:rPr lang="en-US" dirty="0" smtClean="0"/>
              <a:t>Consider what we have done so far.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Start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with 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one behavioral assumption (rationality)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One conjecture about the organizing principle: Efficiency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End with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 way of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seeing all law ,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as solutions to a common set of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problems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 way of applying the same set of ideas across legal topics: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Risk allocation--contract and tort.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Ex Ante/Ex Post</a:t>
            </a:r>
          </a:p>
          <a:p>
            <a:pPr lvl="3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Tort and criminal law of highways</a:t>
            </a:r>
          </a:p>
          <a:p>
            <a:pPr lvl="3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Explaining why attempts are criminal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Externalities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, incentives, double causation problem, transaction costs</a:t>
            </a:r>
          </a:p>
          <a:p>
            <a:pPr lvl="3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Pollution regulation</a:t>
            </a:r>
          </a:p>
          <a:p>
            <a:pPr lvl="3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Defining property rights in land</a:t>
            </a:r>
          </a:p>
          <a:p>
            <a:pPr lvl="3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Common law of nuisance</a:t>
            </a:r>
          </a:p>
          <a:p>
            <a:pPr lvl="3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Tort law--auto accidents. Product liability.</a:t>
            </a:r>
          </a:p>
          <a:p>
            <a:pPr lvl="3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Contract damage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rules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61226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39868"/>
          </a:xfrm>
        </p:spPr>
        <p:txBody>
          <a:bodyPr/>
          <a:lstStyle/>
          <a:p>
            <a:pPr algn="ctr"/>
            <a:r>
              <a:rPr lang="en-US" dirty="0" smtClean="0"/>
              <a:t>And if the Law Isn’t 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64504"/>
            <a:ext cx="10515600" cy="5893495"/>
          </a:xfrm>
        </p:spPr>
        <p:txBody>
          <a:bodyPr>
            <a:noAutofit/>
          </a:bodyPr>
          <a:lstStyle/>
          <a:p>
            <a:r>
              <a:rPr lang="en-US" dirty="0" smtClean="0"/>
              <a:t>Perhaps </a:t>
            </a:r>
            <a:r>
              <a:rPr lang="en-US" dirty="0"/>
              <a:t>it should be</a:t>
            </a:r>
          </a:p>
          <a:p>
            <a:pPr lvl="1"/>
            <a:r>
              <a:rPr lang="en-US" dirty="0"/>
              <a:t>Insofar as legal rules either cannot redistribute</a:t>
            </a:r>
          </a:p>
          <a:p>
            <a:pPr lvl="1"/>
            <a:r>
              <a:rPr lang="en-US" dirty="0"/>
              <a:t>Or are a less efficient way than direct tax and transfer (</a:t>
            </a:r>
            <a:r>
              <a:rPr lang="en-US" dirty="0" err="1"/>
              <a:t>Quang</a:t>
            </a:r>
            <a:r>
              <a:rPr lang="en-US" dirty="0"/>
              <a:t> Ng’s argument)</a:t>
            </a:r>
          </a:p>
          <a:p>
            <a:pPr lvl="1"/>
            <a:r>
              <a:rPr lang="en-US" dirty="0"/>
              <a:t>And insofar as we have no adequate theory of justice</a:t>
            </a:r>
          </a:p>
          <a:p>
            <a:pPr lvl="1"/>
            <a:r>
              <a:rPr lang="en-US" dirty="0"/>
              <a:t>It may make sense to try to design the law to maximize the size of the pie</a:t>
            </a:r>
          </a:p>
          <a:p>
            <a:r>
              <a:rPr lang="en-US" dirty="0" smtClean="0"/>
              <a:t>Even </a:t>
            </a:r>
            <a:r>
              <a:rPr lang="en-US" dirty="0"/>
              <a:t>if one views economic efficiency as only one desirable goal</a:t>
            </a:r>
          </a:p>
          <a:p>
            <a:pPr lvl="1"/>
            <a:r>
              <a:rPr lang="en-US" dirty="0"/>
              <a:t>It is worth knowing when a change in legal rules increases or decreases it</a:t>
            </a:r>
          </a:p>
          <a:p>
            <a:pPr lvl="1"/>
            <a:r>
              <a:rPr lang="en-US" dirty="0"/>
              <a:t>So as only to decrease it when there is some other advantage that outweighs that cost</a:t>
            </a:r>
          </a:p>
          <a:p>
            <a:pPr lvl="1"/>
            <a:r>
              <a:rPr lang="en-US" dirty="0"/>
              <a:t>And to increase it when doing so does not have costs in other </a:t>
            </a:r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And economic analysis, as developed in response to the Posner Conjecture</a:t>
            </a:r>
          </a:p>
          <a:p>
            <a:pPr lvl="1"/>
            <a:r>
              <a:rPr lang="en-US" dirty="0" smtClean="0"/>
              <a:t>Tells us how to do so</a:t>
            </a:r>
          </a:p>
          <a:p>
            <a:r>
              <a:rPr lang="en-US" dirty="0" smtClean="0"/>
              <a:t>So whether or not the conjecture was true, it was useful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4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Alternative Solutions to the Problem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2940" y="1325563"/>
            <a:ext cx="10961318" cy="4351338"/>
          </a:xfrm>
        </p:spPr>
        <p:txBody>
          <a:bodyPr/>
          <a:lstStyle/>
          <a:p>
            <a:r>
              <a:rPr lang="en-US" dirty="0" smtClean="0"/>
              <a:t>Feud Law: Decentralized and privately enforced</a:t>
            </a:r>
          </a:p>
          <a:p>
            <a:r>
              <a:rPr lang="en-US" dirty="0" smtClean="0"/>
              <a:t>Dictatorship: Someone tells everyone what to do and makes them do it</a:t>
            </a:r>
          </a:p>
          <a:p>
            <a:r>
              <a:rPr lang="en-US" dirty="0" smtClean="0"/>
              <a:t>Decentralized decisions under state enforced legal rules</a:t>
            </a:r>
          </a:p>
          <a:p>
            <a:pPr lvl="1"/>
            <a:r>
              <a:rPr lang="en-US" dirty="0" smtClean="0"/>
              <a:t>Our system, which you have been studying</a:t>
            </a:r>
          </a:p>
          <a:p>
            <a:pPr lvl="1"/>
            <a:r>
              <a:rPr lang="en-US" dirty="0" smtClean="0"/>
              <a:t>And most of this book is about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6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304" y="1"/>
            <a:ext cx="10515600" cy="864296"/>
          </a:xfrm>
        </p:spPr>
        <p:txBody>
          <a:bodyPr/>
          <a:lstStyle/>
          <a:p>
            <a:pPr algn="ctr"/>
            <a:r>
              <a:rPr lang="en-US" dirty="0" smtClean="0"/>
              <a:t>Feud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87" y="864298"/>
            <a:ext cx="12054214" cy="599370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Law by private violence and threats of </a:t>
            </a:r>
            <a:r>
              <a:rPr lang="en-US" dirty="0" smtClean="0"/>
              <a:t>violence</a:t>
            </a:r>
            <a:endParaRPr lang="en-US" dirty="0"/>
          </a:p>
          <a:p>
            <a:pPr lvl="1"/>
            <a:r>
              <a:rPr lang="en-US" dirty="0"/>
              <a:t>If you wrong me I threaten to harm you unless you compensate me</a:t>
            </a:r>
          </a:p>
          <a:p>
            <a:pPr lvl="1"/>
            <a:r>
              <a:rPr lang="en-US" dirty="0"/>
              <a:t>A form of decentralized private law enforcement</a:t>
            </a:r>
          </a:p>
          <a:p>
            <a:r>
              <a:rPr lang="en-US" dirty="0" smtClean="0"/>
              <a:t>To work, it needs to solve four problems</a:t>
            </a:r>
          </a:p>
          <a:p>
            <a:pPr lvl="1"/>
            <a:r>
              <a:rPr lang="en-US" dirty="0" smtClean="0"/>
              <a:t>Make my </a:t>
            </a:r>
            <a:r>
              <a:rPr lang="en-US" dirty="0" smtClean="0"/>
              <a:t>threat </a:t>
            </a:r>
            <a:r>
              <a:rPr lang="en-US" dirty="0" smtClean="0"/>
              <a:t>more </a:t>
            </a:r>
            <a:r>
              <a:rPr lang="en-US" dirty="0" smtClean="0"/>
              <a:t>believable if you really did wrong me: </a:t>
            </a:r>
            <a:r>
              <a:rPr lang="en-US" dirty="0" smtClean="0"/>
              <a:t>some way that Right </a:t>
            </a:r>
            <a:r>
              <a:rPr lang="en-US" dirty="0" smtClean="0"/>
              <a:t>makes might</a:t>
            </a:r>
          </a:p>
          <a:p>
            <a:pPr lvl="2"/>
            <a:r>
              <a:rPr lang="en-US" dirty="0" smtClean="0"/>
              <a:t>In Iceland, the court system</a:t>
            </a:r>
          </a:p>
          <a:p>
            <a:pPr lvl="2"/>
            <a:r>
              <a:rPr lang="en-US" dirty="0" smtClean="0"/>
              <a:t>Among the </a:t>
            </a:r>
            <a:r>
              <a:rPr lang="en-US" dirty="0" err="1" smtClean="0"/>
              <a:t>Romanichal</a:t>
            </a:r>
            <a:r>
              <a:rPr lang="en-US" dirty="0" smtClean="0"/>
              <a:t>, a small community, my friends only support me if they think I am justified</a:t>
            </a:r>
          </a:p>
          <a:p>
            <a:pPr lvl="1"/>
            <a:r>
              <a:rPr lang="en-US" dirty="0" smtClean="0"/>
              <a:t>Give me </a:t>
            </a:r>
            <a:r>
              <a:rPr lang="en-US" dirty="0" smtClean="0"/>
              <a:t>an incentive to carry out my threat, even if doing so is costly</a:t>
            </a:r>
          </a:p>
          <a:p>
            <a:pPr lvl="2"/>
            <a:r>
              <a:rPr lang="en-US" dirty="0" smtClean="0"/>
              <a:t>The man who wronged me may fight back, even kill me, if I try to harm him</a:t>
            </a:r>
          </a:p>
          <a:p>
            <a:pPr lvl="2"/>
            <a:r>
              <a:rPr lang="en-US" dirty="0" smtClean="0"/>
              <a:t>Internal </a:t>
            </a:r>
            <a:r>
              <a:rPr lang="en-US" dirty="0" smtClean="0"/>
              <a:t>incentives, feelings of vengefulness—a hardwired commitment strategy</a:t>
            </a:r>
          </a:p>
          <a:p>
            <a:pPr lvl="2"/>
            <a:r>
              <a:rPr lang="en-US" dirty="0" smtClean="0"/>
              <a:t>External incentives—status and reputation</a:t>
            </a:r>
          </a:p>
          <a:p>
            <a:pPr lvl="1"/>
            <a:r>
              <a:rPr lang="en-US" dirty="0" smtClean="0"/>
              <a:t>There is some way in which people with few resources get their rights enforced</a:t>
            </a:r>
          </a:p>
          <a:p>
            <a:pPr lvl="2"/>
            <a:r>
              <a:rPr lang="en-US" dirty="0" smtClean="0"/>
              <a:t>In the Icelandic case, transferable tort claims</a:t>
            </a:r>
          </a:p>
          <a:p>
            <a:pPr lvl="2"/>
            <a:r>
              <a:rPr lang="en-US" dirty="0" smtClean="0"/>
              <a:t>In Somalia, membership in a </a:t>
            </a:r>
            <a:r>
              <a:rPr lang="en-US" dirty="0" err="1" smtClean="0"/>
              <a:t>diya</a:t>
            </a:r>
            <a:r>
              <a:rPr lang="en-US" dirty="0" smtClean="0"/>
              <a:t> paying group</a:t>
            </a:r>
          </a:p>
          <a:p>
            <a:pPr lvl="1"/>
            <a:r>
              <a:rPr lang="en-US" dirty="0" smtClean="0"/>
              <a:t>There is a mechanism for terminating </a:t>
            </a:r>
            <a:r>
              <a:rPr lang="en-US" dirty="0" smtClean="0"/>
              <a:t>feud</a:t>
            </a:r>
          </a:p>
          <a:p>
            <a:pPr lvl="2"/>
            <a:r>
              <a:rPr lang="en-US" dirty="0" smtClean="0"/>
              <a:t>If both sides believe they are in the right, both have an incentive not to give in</a:t>
            </a:r>
          </a:p>
          <a:p>
            <a:pPr lvl="2"/>
            <a:r>
              <a:rPr lang="en-US" dirty="0" smtClean="0"/>
              <a:t>Arbitration by someone trusted and powerful is one common solution to that problem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93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2671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Feud law is arguably what most systems were built 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6719"/>
            <a:ext cx="12192000" cy="6031281"/>
          </a:xfrm>
        </p:spPr>
        <p:txBody>
          <a:bodyPr>
            <a:normAutofit/>
          </a:bodyPr>
          <a:lstStyle/>
          <a:p>
            <a:r>
              <a:rPr lang="en-US" dirty="0" smtClean="0"/>
              <a:t>Anglo-American common law grew out of Anglo-Saxon law</a:t>
            </a:r>
          </a:p>
          <a:p>
            <a:pPr lvl="1"/>
            <a:r>
              <a:rPr lang="en-US" dirty="0" smtClean="0"/>
              <a:t>Which was Icelandic law plus a king</a:t>
            </a:r>
          </a:p>
          <a:p>
            <a:pPr lvl="1"/>
            <a:r>
              <a:rPr lang="en-US" dirty="0" smtClean="0"/>
              <a:t>Who claimed that some offenses were against him as well as the victim</a:t>
            </a:r>
          </a:p>
          <a:p>
            <a:pPr lvl="1"/>
            <a:r>
              <a:rPr lang="en-US" dirty="0" smtClean="0"/>
              <a:t>Because they violated the king’s peace</a:t>
            </a:r>
          </a:p>
          <a:p>
            <a:r>
              <a:rPr lang="en-US" dirty="0" smtClean="0"/>
              <a:t>Islamic law contains </a:t>
            </a:r>
            <a:r>
              <a:rPr lang="en-US" i="1" dirty="0" err="1" smtClean="0"/>
              <a:t>Jinayat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A case for killing or injuring is privately prosecuted, privately settled</a:t>
            </a:r>
          </a:p>
          <a:p>
            <a:pPr lvl="1"/>
            <a:r>
              <a:rPr lang="en-US" dirty="0" smtClean="0"/>
              <a:t>By the victim or his heirs</a:t>
            </a:r>
          </a:p>
          <a:p>
            <a:r>
              <a:rPr lang="en-US" dirty="0" smtClean="0"/>
              <a:t>In Jewish law, execution is by “the avenger of blood”</a:t>
            </a:r>
          </a:p>
          <a:p>
            <a:pPr lvl="1"/>
            <a:r>
              <a:rPr lang="en-US" dirty="0" smtClean="0"/>
              <a:t>The heir of the victim, who in a feud system would have pursued feud</a:t>
            </a:r>
          </a:p>
          <a:p>
            <a:pPr lvl="1"/>
            <a:r>
              <a:rPr lang="en-US" dirty="0" smtClean="0"/>
              <a:t>And can, under some circumstances, kill a killer not sentenced to execution without penalty</a:t>
            </a:r>
          </a:p>
          <a:p>
            <a:r>
              <a:rPr lang="en-US" dirty="0" smtClean="0"/>
              <a:t>In early Roman law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heft was treated as a tort, the victim played a large role in enforcement</a:t>
            </a:r>
          </a:p>
          <a:p>
            <a:pPr lvl="1"/>
            <a:r>
              <a:rPr lang="en-US" dirty="0" smtClean="0"/>
              <a:t>An the Law of the Twelve Tables seems to assume some self enforcement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2186"/>
          </a:xfrm>
        </p:spPr>
        <p:txBody>
          <a:bodyPr/>
          <a:lstStyle/>
          <a:p>
            <a:pPr algn="ctr"/>
            <a:r>
              <a:rPr lang="en-US" dirty="0" smtClean="0"/>
              <a:t>Feud Law Still Exists </a:t>
            </a:r>
            <a:r>
              <a:rPr lang="en-US" i="1" dirty="0" smtClean="0"/>
              <a:t>De Facto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2188"/>
            <a:ext cx="10515600" cy="58058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IP patent conflicts</a:t>
            </a:r>
          </a:p>
          <a:p>
            <a:pPr lvl="1"/>
            <a:r>
              <a:rPr lang="en-US" dirty="0" smtClean="0"/>
              <a:t>Apple could sue Samsung on what they know is a weak case</a:t>
            </a:r>
          </a:p>
          <a:p>
            <a:pPr lvl="2"/>
            <a:r>
              <a:rPr lang="en-US" dirty="0" smtClean="0"/>
              <a:t>The court might get it wrong, give them damages</a:t>
            </a:r>
          </a:p>
          <a:p>
            <a:pPr lvl="2"/>
            <a:r>
              <a:rPr lang="en-US" dirty="0" smtClean="0"/>
              <a:t>And while the case is going, people will be reluctant to buy Samsung phones</a:t>
            </a:r>
          </a:p>
          <a:p>
            <a:pPr lvl="1"/>
            <a:r>
              <a:rPr lang="en-US" dirty="0" smtClean="0"/>
              <a:t>But Samsung could also sue Apple on a weak case</a:t>
            </a:r>
          </a:p>
          <a:p>
            <a:pPr lvl="2"/>
            <a:r>
              <a:rPr lang="en-US" dirty="0" smtClean="0"/>
              <a:t>The threat of retaliation is a reason not to sue unless you expect to win</a:t>
            </a:r>
          </a:p>
          <a:p>
            <a:pPr lvl="2"/>
            <a:r>
              <a:rPr lang="en-US" dirty="0" smtClean="0"/>
              <a:t>Think of the court as the way right makes might in that system</a:t>
            </a:r>
          </a:p>
          <a:p>
            <a:pPr lvl="1"/>
            <a:r>
              <a:rPr lang="en-US" dirty="0" smtClean="0"/>
              <a:t>That doesn’t work for NPC’s, aka patent trolls</a:t>
            </a:r>
          </a:p>
          <a:p>
            <a:pPr lvl="2"/>
            <a:r>
              <a:rPr lang="en-US" dirty="0" smtClean="0"/>
              <a:t>They are not practicing their patents, so cannot be countersued</a:t>
            </a:r>
          </a:p>
          <a:p>
            <a:pPr lvl="2"/>
            <a:r>
              <a:rPr lang="en-US" dirty="0" smtClean="0"/>
              <a:t>So have a believable threat even when their case is weak</a:t>
            </a:r>
          </a:p>
          <a:p>
            <a:pPr lvl="2"/>
            <a:r>
              <a:rPr lang="en-US" dirty="0" smtClean="0"/>
              <a:t>Big companies have commitment strategies—paying off one troll encourages others</a:t>
            </a:r>
          </a:p>
          <a:p>
            <a:pPr lvl="2"/>
            <a:r>
              <a:rPr lang="en-US" dirty="0" smtClean="0"/>
              <a:t>Small companies are not repeat players</a:t>
            </a:r>
          </a:p>
          <a:p>
            <a:r>
              <a:rPr lang="en-US" dirty="0" smtClean="0"/>
              <a:t>Consider a lot of illegal violence</a:t>
            </a:r>
          </a:p>
          <a:p>
            <a:pPr lvl="1"/>
            <a:r>
              <a:rPr lang="en-US" dirty="0" smtClean="0"/>
              <a:t>We killed a member of your gang because you killed one of ours</a:t>
            </a:r>
          </a:p>
          <a:p>
            <a:pPr lvl="1"/>
            <a:r>
              <a:rPr lang="en-US" dirty="0" smtClean="0"/>
              <a:t>I shot him because I found him in bed with my wife</a:t>
            </a:r>
          </a:p>
          <a:p>
            <a:pPr lvl="1"/>
            <a:r>
              <a:rPr lang="en-US" dirty="0" smtClean="0"/>
              <a:t>And many less extreme examples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8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1873"/>
          </a:xfrm>
        </p:spPr>
        <p:txBody>
          <a:bodyPr>
            <a:normAutofit/>
          </a:bodyPr>
          <a:lstStyle/>
          <a:p>
            <a:pPr algn="ctr"/>
            <a:r>
              <a:rPr lang="en-US" smtClean="0"/>
              <a:t>Dictatorship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874"/>
            <a:ext cx="11136682" cy="5956126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direct centralized solution</a:t>
            </a:r>
          </a:p>
          <a:p>
            <a:r>
              <a:rPr lang="en-US" sz="3200" dirty="0" smtClean="0"/>
              <a:t>Problems</a:t>
            </a:r>
          </a:p>
          <a:p>
            <a:pPr lvl="1"/>
            <a:r>
              <a:rPr lang="en-US" sz="2800" dirty="0" smtClean="0"/>
              <a:t>The dictator doesn’t know enough to find the best solution</a:t>
            </a:r>
          </a:p>
          <a:p>
            <a:pPr lvl="2"/>
            <a:r>
              <a:rPr lang="en-US" sz="2400" dirty="0" smtClean="0"/>
              <a:t>Because the information is decentralized—you know your tastes and abilities</a:t>
            </a:r>
          </a:p>
          <a:p>
            <a:pPr lvl="2"/>
            <a:r>
              <a:rPr lang="en-US" sz="2400" dirty="0" smtClean="0"/>
              <a:t>And because it is too much information for any person or computer to handle</a:t>
            </a:r>
          </a:p>
          <a:p>
            <a:pPr lvl="2"/>
            <a:r>
              <a:rPr lang="en-US" sz="2400" dirty="0" smtClean="0"/>
              <a:t>Think about all the little things you know about things relevant to solving it</a:t>
            </a:r>
          </a:p>
          <a:p>
            <a:pPr lvl="2"/>
            <a:r>
              <a:rPr lang="en-US" sz="2400" dirty="0" smtClean="0"/>
              <a:t>Including everything you do</a:t>
            </a:r>
          </a:p>
          <a:p>
            <a:pPr lvl="3"/>
            <a:r>
              <a:rPr lang="en-US" sz="2000" dirty="0" smtClean="0"/>
              <a:t>East Germany supposedly used half the population to spy on all the population</a:t>
            </a:r>
          </a:p>
          <a:p>
            <a:pPr lvl="3"/>
            <a:r>
              <a:rPr lang="en-US" sz="2000" dirty="0" smtClean="0"/>
              <a:t>And that would have reported a tiny fraction of the information about each person</a:t>
            </a:r>
          </a:p>
          <a:p>
            <a:pPr lvl="3"/>
            <a:r>
              <a:rPr lang="en-US" sz="2000" dirty="0" smtClean="0"/>
              <a:t>All of which he knows and can act on</a:t>
            </a:r>
          </a:p>
          <a:p>
            <a:pPr lvl="1"/>
            <a:r>
              <a:rPr lang="en-US" sz="2800" dirty="0" smtClean="0"/>
              <a:t>The dictator has to make you do things</a:t>
            </a:r>
          </a:p>
          <a:p>
            <a:pPr lvl="2"/>
            <a:r>
              <a:rPr lang="en-US" sz="2400" dirty="0" smtClean="0"/>
              <a:t>I can move my arm by willing it</a:t>
            </a:r>
          </a:p>
          <a:p>
            <a:pPr lvl="2"/>
            <a:r>
              <a:rPr lang="en-US" sz="2400" dirty="0" smtClean="0"/>
              <a:t>You can move my arm only by more indirect and costly mechanisms</a:t>
            </a:r>
          </a:p>
          <a:p>
            <a:pPr lvl="2"/>
            <a:r>
              <a:rPr lang="en-US" sz="2400" dirty="0" smtClean="0"/>
              <a:t>So your controlling me is more costly than me controlling me</a:t>
            </a:r>
          </a:p>
          <a:p>
            <a:pPr lvl="1"/>
            <a:r>
              <a:rPr lang="en-US" sz="2800" dirty="0" smtClean="0"/>
              <a:t>What incentive does the dictator have to serve us instead of himself</a:t>
            </a:r>
            <a:r>
              <a:rPr lang="en-US" sz="2800" dirty="0" smtClean="0"/>
              <a:t>?</a:t>
            </a:r>
          </a:p>
          <a:p>
            <a:r>
              <a:rPr lang="en-US" sz="3200" dirty="0" smtClean="0"/>
              <a:t>The theory of the firm is largely about these issues on a smaller scale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999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945" y="2217108"/>
            <a:ext cx="10515600" cy="939452"/>
          </a:xfrm>
        </p:spPr>
        <p:txBody>
          <a:bodyPr>
            <a:noAutofit/>
          </a:bodyPr>
          <a:lstStyle/>
          <a:p>
            <a:pPr algn="ctr"/>
            <a:r>
              <a:rPr lang="en-US" sz="6600" smtClean="0"/>
              <a:t>Our System in Brief</a:t>
            </a:r>
            <a:endParaRPr lang="en-US" sz="6600"/>
          </a:p>
        </p:txBody>
      </p:sp>
    </p:spTree>
    <p:extLst>
      <p:ext uri="{BB962C8B-B14F-4D97-AF65-F5344CB8AC3E}">
        <p14:creationId xmlns:p14="http://schemas.microsoft.com/office/powerpoint/2010/main" val="187882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smtClean="0"/>
              <a:t>Property, Contract, Tort and Crime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7342"/>
            <a:ext cx="10515600" cy="573065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Private property requires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Definition of what it is that is owned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Way of knowing who owns it and how ownership is acquired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Mechanisms for enforcing, settling disputes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Generalized from real property to much else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Hence property law, including IP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Important that property can be transferred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Sometimes in complicated exchanges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We need contracts specifying terms of transfer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Mechanisms to settle disputes over their implications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Hence contract law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Rules can be violated, so we need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Mechanisms to make it in people’s interest not to violate the rules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Ways of settling disputes over whether they were violated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And the consequences thereof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Tort law, criminal law, courts and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procedure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0640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1404"/>
          </a:xfrm>
        </p:spPr>
        <p:txBody>
          <a:bodyPr/>
          <a:lstStyle/>
          <a:p>
            <a:pPr algn="ctr"/>
            <a:r>
              <a:rPr lang="en-US" smtClean="0"/>
              <a:t>Should We Abolish the Criminal Law?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04" y="1021405"/>
            <a:ext cx="12084996" cy="5749046"/>
          </a:xfrm>
        </p:spPr>
        <p:txBody>
          <a:bodyPr>
            <a:normAutofit/>
          </a:bodyPr>
          <a:lstStyle/>
          <a:p>
            <a:r>
              <a:rPr lang="en-US" dirty="0" smtClean="0"/>
              <a:t>Imagine a pure tort system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The victim may not have the resources to prosecute. </a:t>
            </a:r>
          </a:p>
          <a:p>
            <a:pPr lvl="1"/>
            <a:r>
              <a:rPr lang="en-US" dirty="0" smtClean="0"/>
              <a:t>Some offenses cause diffuse injury</a:t>
            </a:r>
          </a:p>
          <a:p>
            <a:pPr lvl="1"/>
            <a:r>
              <a:rPr lang="en-US" dirty="0" smtClean="0"/>
              <a:t>Offenders </a:t>
            </a:r>
            <a:r>
              <a:rPr lang="en-US" dirty="0" smtClean="0"/>
              <a:t>may be judgement proof</a:t>
            </a:r>
          </a:p>
          <a:p>
            <a:pPr lvl="2"/>
            <a:r>
              <a:rPr lang="en-US" dirty="0" smtClean="0"/>
              <a:t>One could have legal rules making that less likely</a:t>
            </a:r>
          </a:p>
          <a:p>
            <a:pPr lvl="2"/>
            <a:r>
              <a:rPr lang="en-US" dirty="0" smtClean="0"/>
              <a:t>The state could pay the fine and imprison the offender—still mostly tort</a:t>
            </a:r>
          </a:p>
          <a:p>
            <a:pPr lvl="2"/>
            <a:r>
              <a:rPr lang="en-US" dirty="0" smtClean="0"/>
              <a:t>Potential victims could commit in advance to buy deterrence, as in 18</a:t>
            </a:r>
            <a:r>
              <a:rPr lang="en-US" baseline="30000" dirty="0" smtClean="0"/>
              <a:t>th</a:t>
            </a:r>
            <a:r>
              <a:rPr lang="en-US" dirty="0" smtClean="0"/>
              <a:t> c. England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fine for a crime is both the punishment for the criminal and the reward for the victim</a:t>
            </a:r>
          </a:p>
          <a:p>
            <a:pPr lvl="2"/>
            <a:r>
              <a:rPr lang="en-US" dirty="0" smtClean="0"/>
              <a:t>We want the optimal probability/punishment pair</a:t>
            </a:r>
          </a:p>
          <a:p>
            <a:pPr lvl="2"/>
            <a:r>
              <a:rPr lang="en-US" dirty="0" smtClean="0"/>
              <a:t>But setting the punishment sets the probability, since it determines the payoff to catching him</a:t>
            </a:r>
          </a:p>
          <a:p>
            <a:pPr lvl="2"/>
            <a:r>
              <a:rPr lang="en-US" dirty="0" smtClean="0"/>
              <a:t>We cannot separately control two functions with one variable</a:t>
            </a:r>
          </a:p>
          <a:p>
            <a:pPr lvl="2"/>
            <a:r>
              <a:rPr lang="en-US" dirty="0" smtClean="0"/>
              <a:t>The fancy solution, using profit maximization for an additional constraint, is an article on my web page</a:t>
            </a:r>
          </a:p>
          <a:p>
            <a:pPr lvl="2"/>
            <a:r>
              <a:rPr lang="en-US" dirty="0" smtClean="0"/>
              <a:t>The simple answer is that the identical problem exists for ordinary tort law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4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How to Get Efficient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2394"/>
            <a:ext cx="10515600" cy="5705605"/>
          </a:xfrm>
        </p:spPr>
        <p:txBody>
          <a:bodyPr/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Start with private property and trade, but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world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doesn’t break up into wholly separate pieces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My use of my stuff effects you: Externalities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Solutions?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Direct regulation-- “do that”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Liability rule--pay for costs you impose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But costs are jointly caused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alternatively we can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Treat rights as property, to be defined and then transacted over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Works well where transaction costs are low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But often they are not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Do nothing				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Put up with some inefficiencies, because</a:t>
            </a:r>
          </a:p>
          <a:p>
            <a:pPr lvl="2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cost of dealing with them is more than it is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worth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9079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51770"/>
          </a:xfrm>
        </p:spPr>
        <p:txBody>
          <a:bodyPr/>
          <a:lstStyle/>
          <a:p>
            <a:pPr algn="ctr"/>
            <a:r>
              <a:rPr lang="en-US" dirty="0" smtClean="0"/>
              <a:t>Other Pieces of </a:t>
            </a:r>
            <a:r>
              <a:rPr lang="en-US" smtClean="0"/>
              <a:t>the Answer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1771"/>
            <a:ext cx="10515600" cy="6006229"/>
          </a:xfrm>
        </p:spPr>
        <p:txBody>
          <a:bodyPr>
            <a:normAutofit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Not just the control of externalities but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Defining what rights 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Ownership implies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And who has them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How to enforce rights</a:t>
            </a:r>
          </a:p>
          <a:p>
            <a:pPr lvl="1"/>
            <a:r>
              <a:rPr lang="en-US" i="1" dirty="0">
                <a:latin typeface="Times CY" charset="-52"/>
                <a:ea typeface="Times CY" charset="-52"/>
                <a:cs typeface="Times CY" charset="-52"/>
              </a:rPr>
              <a:t>Ex post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or </a:t>
            </a:r>
            <a:r>
              <a:rPr lang="en-US" i="1" dirty="0" smtClean="0">
                <a:latin typeface="Times CY" charset="-52"/>
                <a:ea typeface="Times CY" charset="-52"/>
                <a:cs typeface="Times CY" charset="-52"/>
              </a:rPr>
              <a:t>ex </a:t>
            </a:r>
            <a:r>
              <a:rPr lang="en-US" i="1" dirty="0">
                <a:latin typeface="Times CY" charset="-52"/>
                <a:ea typeface="Times CY" charset="-52"/>
                <a:cs typeface="Times CY" charset="-52"/>
              </a:rPr>
              <a:t>ante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Liability vs property rules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Optimal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punishment to enforce property rules</a:t>
            </a:r>
          </a:p>
        </p:txBody>
      </p:sp>
    </p:spTree>
    <p:extLst>
      <p:ext uri="{BB962C8B-B14F-4D97-AF65-F5344CB8AC3E}">
        <p14:creationId xmlns:p14="http://schemas.microsoft.com/office/powerpoint/2010/main" val="19562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7661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To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Construct Efficient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874"/>
            <a:ext cx="10515600" cy="586218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Choose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 appropriate combination of property and liability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rules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aking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account of the costs of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both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In transactions, enforcement and errors   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Define and bundle property rights in a way that minimizes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costs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Of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defining and defending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them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And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transacting over them.   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Enforce the whole by </a:t>
            </a:r>
            <a:endParaRPr lang="en-US" dirty="0" smtClean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Some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mix of public and private action </a:t>
            </a:r>
            <a:endParaRPr lang="en-US" dirty="0" smtClean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Under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 suitable set of rules of proof and liability.   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Throughout the project consider the incentives of all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parties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Including victims, offenders, enforcers, judges, legislators, </a:t>
            </a:r>
            <a:r>
              <a:rPr lang="mr-IN" dirty="0" smtClean="0">
                <a:latin typeface="Times CY" charset="-52"/>
                <a:ea typeface="Times CY" charset="-52"/>
                <a:cs typeface="Times CY" charset="-52"/>
              </a:rPr>
              <a:t>…</a:t>
            </a:r>
            <a:endParaRPr lang="en-US" dirty="0" smtClean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Also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transaction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costs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nd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the problem of using dispersed and imperfect information. 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Where possible, create institutions that make it in someone’s interest to use such information to generate the appropriate rules.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2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What We (and everyone else) Left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9764"/>
            <a:ext cx="10515600" cy="5768236"/>
          </a:xfrm>
        </p:spPr>
        <p:txBody>
          <a:bodyPr/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Even if the analysis is right, we don't have the data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Actually calculating optimal punishments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Would require information 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On supply curves of offenses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Damage done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Cost of punishment and enforcement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Cost of transactions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Which we don't have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Consider railroads, sparks, clover and spaghetti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So we end up with qualitative conclusions at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best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18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77030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smtClean="0"/>
              <a:t>Remains for the Next Generation (You?) to Do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9348"/>
            <a:ext cx="10515600" cy="5968652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Application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of the approach to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enforcement side</a:t>
            </a: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My efficient punishment stuff—civil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forfeiture and similar issues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Evidence on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incentives and behavior of elected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prosecutors</a:t>
            </a: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Applying the theory to judges </a:t>
            </a:r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and lawyers</a:t>
            </a:r>
          </a:p>
          <a:p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Approaches to generating efficient law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Pre-chosen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arbitrators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Parties have an incentive to choose ones with efficient rules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The same argument as for freedom of contract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States competing for taxpayers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That gives states an incentive to design efficient rules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Provided the rules don’t affect immobile property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Private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deterrence as an incentive to convict the guilty party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Value-revealing taxation</a:t>
            </a:r>
          </a:p>
          <a:p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Dropping simplifying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assumptions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>
                <a:latin typeface="Times CY" charset="-52"/>
                <a:ea typeface="Times CY" charset="-52"/>
                <a:cs typeface="Times CY" charset="-52"/>
              </a:rPr>
              <a:t>Incorporate </a:t>
            </a:r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incapacitation as well as deterrence in the analysis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Redo, remembering that offenders are not identical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Some may be harder to catch than others, so no single probability</a:t>
            </a:r>
          </a:p>
          <a:p>
            <a:pPr lvl="2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And they may know it, decide whether to commit a crime accordingly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  <a:p>
            <a:pPr lvl="1"/>
            <a:r>
              <a:rPr lang="en-US" dirty="0" smtClean="0">
                <a:latin typeface="Times CY" charset="-52"/>
                <a:ea typeface="Times CY" charset="-52"/>
                <a:cs typeface="Times CY" charset="-52"/>
              </a:rPr>
              <a:t>That is an issue for tort law as well as criminal law</a:t>
            </a:r>
            <a:endParaRPr lang="en-US" dirty="0">
              <a:latin typeface="Times CY" charset="-52"/>
              <a:ea typeface="Times CY" charset="-52"/>
              <a:cs typeface="Times CY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8918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76822"/>
          </a:xfrm>
        </p:spPr>
        <p:txBody>
          <a:bodyPr/>
          <a:lstStyle/>
          <a:p>
            <a:pPr algn="ctr"/>
            <a:r>
              <a:rPr lang="en-US" smtClean="0"/>
              <a:t>Posner’s 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4088"/>
            <a:ext cx="11086578" cy="6093912"/>
          </a:xfrm>
        </p:spPr>
        <p:txBody>
          <a:bodyPr>
            <a:normAutofit/>
          </a:bodyPr>
          <a:lstStyle/>
          <a:p>
            <a:r>
              <a:rPr lang="en-US" i="1" dirty="0"/>
              <a:t>Hence the economic analyst can move easily not only within common law fields but between them. Almost any tort problem can be solved as a contract problem, by asking what the people involved in an accident would have agreed on in advance with regard to safety measures if transaction costs had not been prohibitive. ... </a:t>
            </a:r>
            <a:endParaRPr lang="en-US" i="1" dirty="0" smtClean="0"/>
          </a:p>
          <a:p>
            <a:endParaRPr lang="en-US" i="1" dirty="0"/>
          </a:p>
          <a:p>
            <a:r>
              <a:rPr lang="en-US" i="1" dirty="0"/>
              <a:t>Equally, almost any contract problem can be solved as a tort problem by asking what sanction is necessary to prevent the performing or paying party from engaging in socially wasteful conduct, such as taking advantage of the vulnerability of a party who performs his side of the bargain first. And both tort and contract problems can be framed as problems in the definition of property rights; ... . The definition of property rights can itself be viewed as a process of figuring out what measures parties would agree to, if transaction costs weren’t prohibitive,...”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8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17123"/>
          </a:xfrm>
        </p:spPr>
        <p:txBody>
          <a:bodyPr/>
          <a:lstStyle/>
          <a:p>
            <a:pPr algn="ctr"/>
            <a:r>
              <a:rPr lang="en-US" dirty="0" smtClean="0"/>
              <a:t>Sorting Offenses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195" y="979318"/>
            <a:ext cx="11292191" cy="5878681"/>
          </a:xfrm>
        </p:spPr>
        <p:txBody>
          <a:bodyPr>
            <a:normAutofit/>
          </a:bodyPr>
          <a:lstStyle/>
          <a:p>
            <a:r>
              <a:rPr lang="en-US" dirty="0" smtClean="0"/>
              <a:t>Do we allocate offenses correctly to the two system?</a:t>
            </a:r>
          </a:p>
          <a:p>
            <a:r>
              <a:rPr lang="en-US" dirty="0" smtClean="0"/>
              <a:t>Tort law for offenses where we know who did it</a:t>
            </a:r>
          </a:p>
          <a:p>
            <a:pPr lvl="1"/>
            <a:r>
              <a:rPr lang="en-US" dirty="0" err="1" smtClean="0"/>
              <a:t>Landes</a:t>
            </a:r>
            <a:r>
              <a:rPr lang="en-US" dirty="0" smtClean="0"/>
              <a:t>/Posner argument</a:t>
            </a:r>
          </a:p>
          <a:p>
            <a:pPr lvl="2"/>
            <a:r>
              <a:rPr lang="en-US" dirty="0" smtClean="0"/>
              <a:t>That eliminates the probability/punishment problem for catching the offender</a:t>
            </a:r>
          </a:p>
          <a:p>
            <a:pPr lvl="2"/>
            <a:r>
              <a:rPr lang="en-US" dirty="0" smtClean="0"/>
              <a:t>But the chance of winning a tort suit depends on how much you are willing to spend</a:t>
            </a:r>
          </a:p>
          <a:p>
            <a:pPr lvl="1"/>
            <a:r>
              <a:rPr lang="en-US" dirty="0" smtClean="0"/>
              <a:t>Judgement </a:t>
            </a:r>
            <a:r>
              <a:rPr lang="en-US" dirty="0" smtClean="0"/>
              <a:t>proof argument</a:t>
            </a:r>
          </a:p>
          <a:p>
            <a:pPr lvl="2"/>
            <a:r>
              <a:rPr lang="en-US" dirty="0" smtClean="0"/>
              <a:t>If it is hard to catch the offender, we need a big fine to provide adequate deterrence</a:t>
            </a:r>
          </a:p>
          <a:p>
            <a:pPr lvl="2"/>
            <a:r>
              <a:rPr lang="en-US" dirty="0" smtClean="0"/>
              <a:t>Which the offender may not be able to pay</a:t>
            </a:r>
          </a:p>
          <a:p>
            <a:pPr lvl="2"/>
            <a:r>
              <a:rPr lang="en-US" dirty="0" smtClean="0"/>
              <a:t>And catching him is expensive, so we also need a big fine to make it worth doing</a:t>
            </a:r>
          </a:p>
          <a:p>
            <a:pPr lvl="1"/>
            <a:r>
              <a:rPr lang="en-US" dirty="0" smtClean="0"/>
              <a:t>On the other hand, torts are more likely than crimes to be anonymous victim</a:t>
            </a:r>
          </a:p>
          <a:p>
            <a:pPr lvl="1"/>
            <a:r>
              <a:rPr lang="en-US" dirty="0" smtClean="0"/>
              <a:t>And </a:t>
            </a:r>
            <a:r>
              <a:rPr lang="en-US" dirty="0" smtClean="0"/>
              <a:t>the torts we see litigated are the ones easy to </a:t>
            </a:r>
            <a:r>
              <a:rPr lang="en-US" dirty="0" smtClean="0"/>
              <a:t>detect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739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01949"/>
          </a:xfrm>
        </p:spPr>
        <p:txBody>
          <a:bodyPr/>
          <a:lstStyle/>
          <a:p>
            <a:pPr algn="ctr"/>
            <a:r>
              <a:rPr lang="en-US" dirty="0" smtClean="0"/>
              <a:t>Bundling Legal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01948"/>
            <a:ext cx="10971179" cy="5856051"/>
          </a:xfrm>
        </p:spPr>
        <p:txBody>
          <a:bodyPr/>
          <a:lstStyle/>
          <a:p>
            <a:r>
              <a:rPr lang="en-US" dirty="0" smtClean="0"/>
              <a:t>The same person controls prosecution and collects fines</a:t>
            </a:r>
          </a:p>
          <a:p>
            <a:pPr lvl="1"/>
            <a:r>
              <a:rPr lang="en-US" dirty="0" smtClean="0"/>
              <a:t>That makes sense, since otherwise the controller takes a bribe to drop the case</a:t>
            </a:r>
          </a:p>
          <a:p>
            <a:pPr lvl="1"/>
            <a:r>
              <a:rPr lang="en-US" dirty="0" smtClean="0"/>
              <a:t>But it creates an opportunity for fraudulent prosecution</a:t>
            </a:r>
          </a:p>
          <a:p>
            <a:r>
              <a:rPr lang="en-US" dirty="0" smtClean="0"/>
              <a:t>More </a:t>
            </a:r>
            <a:r>
              <a:rPr lang="en-US" dirty="0" smtClean="0"/>
              <a:t>efficient punishments go with a lower standard of proof</a:t>
            </a:r>
          </a:p>
          <a:p>
            <a:pPr lvl="1"/>
            <a:r>
              <a:rPr lang="en-US" dirty="0" smtClean="0"/>
              <a:t>Makes sense, since errors have lower social cost, but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An efficient punishment is an incentive for fraudulent prosecution</a:t>
            </a:r>
          </a:p>
          <a:p>
            <a:pPr lvl="1"/>
            <a:r>
              <a:rPr lang="en-US" dirty="0" smtClean="0"/>
              <a:t>Which is easier with a lower standard of proof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95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583" y="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Burglary, Traffic Accidents, and Incentives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40" y="1325564"/>
            <a:ext cx="11741286" cy="5532436"/>
          </a:xfrm>
        </p:spPr>
        <p:txBody>
          <a:bodyPr/>
          <a:lstStyle/>
          <a:p>
            <a:r>
              <a:rPr lang="en-US" dirty="0" smtClean="0"/>
              <a:t>Treating something as a tort reduces the victim’s incentive to avoid it</a:t>
            </a:r>
          </a:p>
          <a:p>
            <a:pPr lvl="1"/>
            <a:r>
              <a:rPr lang="en-US" dirty="0" smtClean="0"/>
              <a:t>So </a:t>
            </a:r>
            <a:r>
              <a:rPr lang="en-US" dirty="0" smtClean="0"/>
              <a:t>where the act creates a net cost, make it a crime instead</a:t>
            </a:r>
          </a:p>
          <a:p>
            <a:pPr lvl="1"/>
            <a:r>
              <a:rPr lang="en-US" dirty="0" smtClean="0"/>
              <a:t>For instance traffic accidents</a:t>
            </a:r>
          </a:p>
          <a:p>
            <a:r>
              <a:rPr lang="en-US" dirty="0" smtClean="0"/>
              <a:t>Where something is a transfer</a:t>
            </a:r>
          </a:p>
          <a:p>
            <a:pPr lvl="1"/>
            <a:r>
              <a:rPr lang="en-US" dirty="0" smtClean="0"/>
              <a:t>If the victim is fully compensated, no need for an incentive for him to prevent it</a:t>
            </a:r>
          </a:p>
          <a:p>
            <a:pPr lvl="1"/>
            <a:r>
              <a:rPr lang="en-US" dirty="0" smtClean="0"/>
              <a:t>It will only happen when the gain to the offender is greater than the cost</a:t>
            </a:r>
          </a:p>
          <a:p>
            <a:pPr lvl="1"/>
            <a:r>
              <a:rPr lang="en-US" dirty="0" smtClean="0"/>
              <a:t>So burglary should be a tort</a:t>
            </a:r>
          </a:p>
          <a:p>
            <a:r>
              <a:rPr lang="en-US" dirty="0" smtClean="0"/>
              <a:t>The point being that we are optimizing on many margins</a:t>
            </a:r>
          </a:p>
          <a:p>
            <a:pPr lvl="1"/>
            <a:r>
              <a:rPr lang="en-US" dirty="0" smtClean="0"/>
              <a:t>And picking one lets you argue for a conclusion, ignoring the others</a:t>
            </a:r>
          </a:p>
          <a:p>
            <a:pPr lvl="1"/>
            <a:r>
              <a:rPr lang="en-US" dirty="0" smtClean="0"/>
              <a:t>Which means that whatever the rule, you may be able to “prove” it is efficient</a:t>
            </a:r>
          </a:p>
        </p:txBody>
      </p:sp>
    </p:spTree>
    <p:extLst>
      <p:ext uri="{BB962C8B-B14F-4D97-AF65-F5344CB8AC3E}">
        <p14:creationId xmlns:p14="http://schemas.microsoft.com/office/powerpoint/2010/main" val="103234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674" y="1540703"/>
            <a:ext cx="10515600" cy="972766"/>
          </a:xfrm>
        </p:spPr>
        <p:txBody>
          <a:bodyPr>
            <a:normAutofit/>
          </a:bodyPr>
          <a:lstStyle/>
          <a:p>
            <a:pPr algn="ctr"/>
            <a:r>
              <a:rPr lang="en-US" sz="6000" smtClean="0"/>
              <a:t>Is the Common Law Efficient?</a:t>
            </a:r>
            <a:endParaRPr lang="en-US" sz="6000"/>
          </a:p>
        </p:txBody>
      </p:sp>
    </p:spTree>
    <p:extLst>
      <p:ext uri="{BB962C8B-B14F-4D97-AF65-F5344CB8AC3E}">
        <p14:creationId xmlns:p14="http://schemas.microsoft.com/office/powerpoint/2010/main" val="120624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57590"/>
          </a:xfrm>
        </p:spPr>
        <p:txBody>
          <a:bodyPr>
            <a:normAutofit/>
          </a:bodyPr>
          <a:lstStyle/>
          <a:p>
            <a:r>
              <a:rPr lang="en-US" dirty="0"/>
              <a:t>The a priori case—should we expect it to be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9770"/>
            <a:ext cx="10515600" cy="577823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Argument </a:t>
            </a:r>
            <a:r>
              <a:rPr lang="en-US" dirty="0"/>
              <a:t>for </a:t>
            </a:r>
            <a:r>
              <a:rPr lang="en-US" dirty="0" smtClean="0"/>
              <a:t>judges doing </a:t>
            </a:r>
            <a:r>
              <a:rPr lang="en-US" dirty="0"/>
              <a:t>it deliberately</a:t>
            </a:r>
          </a:p>
          <a:p>
            <a:pPr lvl="1"/>
            <a:r>
              <a:rPr lang="en-US" dirty="0"/>
              <a:t>Increasing the size of the pie is the one good thing judges can do, so they try to do it</a:t>
            </a:r>
          </a:p>
          <a:p>
            <a:pPr lvl="1"/>
            <a:r>
              <a:rPr lang="en-US" dirty="0"/>
              <a:t>But that assumes they know enough economics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it assumes they are not aiming at justice instead</a:t>
            </a:r>
          </a:p>
          <a:p>
            <a:pPr lvl="1"/>
            <a:r>
              <a:rPr lang="en-US" dirty="0"/>
              <a:t>Perhaps they are, and there is some </a:t>
            </a:r>
            <a:r>
              <a:rPr lang="en-US" dirty="0" smtClean="0"/>
              <a:t>reason </a:t>
            </a:r>
            <a:r>
              <a:rPr lang="en-US" dirty="0"/>
              <a:t>why what is efficient is seen as just?</a:t>
            </a:r>
          </a:p>
          <a:p>
            <a:r>
              <a:rPr lang="en-US" dirty="0"/>
              <a:t>Invisible hand argument</a:t>
            </a:r>
          </a:p>
          <a:p>
            <a:pPr lvl="1"/>
            <a:r>
              <a:rPr lang="en-US" dirty="0"/>
              <a:t>If the law is inefficient, parties have an incentive to try to work around it</a:t>
            </a:r>
          </a:p>
          <a:p>
            <a:pPr lvl="1"/>
            <a:r>
              <a:rPr lang="en-US" dirty="0"/>
              <a:t>Or to litigate in the hope of changing it</a:t>
            </a:r>
          </a:p>
          <a:p>
            <a:pPr lvl="1"/>
            <a:r>
              <a:rPr lang="en-US" dirty="0"/>
              <a:t>Eventually </a:t>
            </a:r>
            <a:r>
              <a:rPr lang="en-US" dirty="0" smtClean="0"/>
              <a:t>the </a:t>
            </a:r>
            <a:r>
              <a:rPr lang="en-US" dirty="0"/>
              <a:t>law changes</a:t>
            </a:r>
          </a:p>
          <a:p>
            <a:pPr lvl="1"/>
            <a:r>
              <a:rPr lang="en-US" dirty="0"/>
              <a:t>But </a:t>
            </a:r>
            <a:r>
              <a:rPr lang="en-US" dirty="0" smtClean="0"/>
              <a:t>changing the law faces a public good problem</a:t>
            </a:r>
          </a:p>
          <a:p>
            <a:pPr lvl="2"/>
            <a:r>
              <a:rPr lang="en-US" dirty="0" smtClean="0"/>
              <a:t>If beneficiaries of an inefficient legal rule are a concentrated interest group</a:t>
            </a:r>
          </a:p>
          <a:p>
            <a:pPr lvl="2"/>
            <a:r>
              <a:rPr lang="en-US" dirty="0" smtClean="0"/>
              <a:t>And losers  dispersed interest group</a:t>
            </a:r>
          </a:p>
          <a:p>
            <a:pPr lvl="2"/>
            <a:r>
              <a:rPr lang="en-US" dirty="0" smtClean="0"/>
              <a:t>The beneficiaries may raise more to litigate for it than the losers to litigate against</a:t>
            </a:r>
          </a:p>
          <a:p>
            <a:pPr lvl="2"/>
            <a:r>
              <a:rPr lang="en-US" dirty="0" smtClean="0"/>
              <a:t>Consider, for instance, an agency litigating for rules it likes against dispersed losers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3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dirty="0" smtClean="0"/>
              <a:t>The Case from </a:t>
            </a:r>
            <a:r>
              <a:rPr lang="en-US" smtClean="0"/>
              <a:t>the Evidence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8214"/>
            <a:ext cx="10515600" cy="60797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Property rules vs liability rules</a:t>
            </a:r>
          </a:p>
          <a:p>
            <a:pPr lvl="1"/>
            <a:r>
              <a:rPr lang="en-US" dirty="0" smtClean="0"/>
              <a:t>The legal system mostly gets that right, but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Mostly doing it the other way is not just inefficient but obviously unworkable</a:t>
            </a:r>
          </a:p>
          <a:p>
            <a:r>
              <a:rPr lang="en-US" dirty="0" smtClean="0"/>
              <a:t>Other </a:t>
            </a:r>
            <a:r>
              <a:rPr lang="en-US" dirty="0" smtClean="0"/>
              <a:t>general patterns seem to fit the theory</a:t>
            </a:r>
          </a:p>
          <a:p>
            <a:pPr lvl="1"/>
            <a:r>
              <a:rPr lang="en-US" dirty="0" smtClean="0"/>
              <a:t>The right to grow crops on land is bundled with the right to walk on it</a:t>
            </a:r>
          </a:p>
          <a:p>
            <a:pPr lvl="1"/>
            <a:r>
              <a:rPr lang="en-US" dirty="0" smtClean="0"/>
              <a:t>I no longer own my property up to the heavens</a:t>
            </a:r>
          </a:p>
          <a:p>
            <a:pPr lvl="1"/>
            <a:r>
              <a:rPr lang="en-US" dirty="0" smtClean="0"/>
              <a:t>Tort law as a </a:t>
            </a:r>
            <a:r>
              <a:rPr lang="en-US" dirty="0" err="1" smtClean="0"/>
              <a:t>Pigouvian</a:t>
            </a:r>
            <a:r>
              <a:rPr lang="en-US" dirty="0" smtClean="0"/>
              <a:t> tax</a:t>
            </a:r>
          </a:p>
          <a:p>
            <a:pPr lvl="1"/>
            <a:r>
              <a:rPr lang="en-US" dirty="0" smtClean="0"/>
              <a:t>Negligence as a solution to the joint causation problem</a:t>
            </a:r>
          </a:p>
          <a:p>
            <a:r>
              <a:rPr lang="en-US" dirty="0" smtClean="0"/>
              <a:t>Posner offers various detailed rules that he argues </a:t>
            </a:r>
            <a:r>
              <a:rPr lang="en-US" dirty="0" smtClean="0"/>
              <a:t>fit</a:t>
            </a:r>
          </a:p>
          <a:p>
            <a:pPr lvl="1"/>
            <a:r>
              <a:rPr lang="en-US" dirty="0" smtClean="0"/>
              <a:t>Strict liability for </a:t>
            </a:r>
            <a:r>
              <a:rPr lang="en-US" dirty="0" err="1" smtClean="0"/>
              <a:t>ultrahazardous</a:t>
            </a:r>
            <a:r>
              <a:rPr lang="en-US" dirty="0" smtClean="0"/>
              <a:t> activities</a:t>
            </a:r>
          </a:p>
          <a:p>
            <a:pPr lvl="2"/>
            <a:r>
              <a:rPr lang="en-US" dirty="0" smtClean="0"/>
              <a:t>Because activity level (keeping a pet lion) is an important variable</a:t>
            </a:r>
          </a:p>
          <a:p>
            <a:pPr lvl="2"/>
            <a:r>
              <a:rPr lang="en-US" dirty="0" smtClean="0"/>
              <a:t>The most reliable precaution is not to</a:t>
            </a:r>
          </a:p>
          <a:p>
            <a:pPr lvl="1"/>
            <a:r>
              <a:rPr lang="en-US" dirty="0" smtClean="0"/>
              <a:t>Eggshell skull rule</a:t>
            </a:r>
          </a:p>
          <a:p>
            <a:pPr lvl="2"/>
            <a:r>
              <a:rPr lang="en-US" dirty="0" smtClean="0"/>
              <a:t>Because the potential </a:t>
            </a:r>
            <a:r>
              <a:rPr lang="en-US" dirty="0" err="1" smtClean="0"/>
              <a:t>tortfeasor</a:t>
            </a:r>
            <a:r>
              <a:rPr lang="en-US" dirty="0" smtClean="0"/>
              <a:t> faces an average cost of taking the action</a:t>
            </a:r>
          </a:p>
          <a:p>
            <a:pPr lvl="2"/>
            <a:r>
              <a:rPr lang="en-US" dirty="0" smtClean="0"/>
              <a:t>That reflects the low probability/high cost outcome</a:t>
            </a:r>
          </a:p>
          <a:p>
            <a:pPr lvl="2"/>
            <a:r>
              <a:rPr lang="en-US" dirty="0" smtClean="0"/>
              <a:t>The alternative is to pay nothing when there is no injury, only an average when there is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087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53311"/>
          </a:xfrm>
        </p:spPr>
        <p:txBody>
          <a:bodyPr/>
          <a:lstStyle/>
          <a:p>
            <a:pPr algn="ctr"/>
            <a:r>
              <a:rPr lang="en-US" dirty="0" smtClean="0"/>
              <a:t>The </a:t>
            </a:r>
            <a:r>
              <a:rPr lang="en-US" smtClean="0"/>
              <a:t>Case Against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50586"/>
            <a:ext cx="10805809" cy="58074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Organ sales are illegal </a:t>
            </a:r>
            <a:r>
              <a:rPr lang="en-US" dirty="0" smtClean="0"/>
              <a:t>(But probably </a:t>
            </a:r>
            <a:r>
              <a:rPr lang="en-US" dirty="0" smtClean="0"/>
              <a:t>statutory </a:t>
            </a:r>
            <a:r>
              <a:rPr lang="en-US" dirty="0" smtClean="0"/>
              <a:t>law). Ditto adoption mkt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 smtClean="0"/>
              <a:t>freedom of contract for product </a:t>
            </a:r>
            <a:r>
              <a:rPr lang="en-US" dirty="0" smtClean="0"/>
              <a:t>liability</a:t>
            </a:r>
          </a:p>
          <a:p>
            <a:pPr lvl="1"/>
            <a:r>
              <a:rPr lang="en-US" dirty="0" smtClean="0"/>
              <a:t>Guarantees are generally enforceable</a:t>
            </a:r>
          </a:p>
          <a:p>
            <a:pPr lvl="1"/>
            <a:r>
              <a:rPr lang="en-US" dirty="0" smtClean="0"/>
              <a:t>But waivers are not</a:t>
            </a:r>
            <a:endParaRPr lang="en-US" dirty="0" smtClean="0"/>
          </a:p>
          <a:p>
            <a:r>
              <a:rPr lang="en-US" dirty="0" smtClean="0"/>
              <a:t>Or breach—penalty clauses are not enforceable</a:t>
            </a:r>
          </a:p>
          <a:p>
            <a:pPr lvl="1"/>
            <a:r>
              <a:rPr lang="en-US" dirty="0" smtClean="0"/>
              <a:t>Although a penalty clause is just a voluntarily agreed to property rule</a:t>
            </a:r>
          </a:p>
          <a:p>
            <a:pPr lvl="1"/>
            <a:r>
              <a:rPr lang="en-US" dirty="0" smtClean="0"/>
              <a:t>And property rules are part of common law</a:t>
            </a:r>
          </a:p>
          <a:p>
            <a:r>
              <a:rPr lang="en-US" dirty="0" smtClean="0"/>
              <a:t>The common law treats the value of life as zero in tortious death cases</a:t>
            </a:r>
          </a:p>
          <a:p>
            <a:pPr lvl="1"/>
            <a:r>
              <a:rPr lang="en-US" dirty="0" smtClean="0"/>
              <a:t>Since your claim dies with you</a:t>
            </a:r>
          </a:p>
          <a:p>
            <a:pPr lvl="1"/>
            <a:r>
              <a:rPr lang="en-US" dirty="0" smtClean="0"/>
              <a:t>So an inefficiently low incentive not to take risks with other people’s lives</a:t>
            </a:r>
          </a:p>
          <a:p>
            <a:r>
              <a:rPr lang="en-US" dirty="0" smtClean="0"/>
              <a:t>Tort claims are not marketable. If they were</a:t>
            </a:r>
          </a:p>
          <a:p>
            <a:pPr lvl="1"/>
            <a:r>
              <a:rPr lang="en-US" dirty="0" smtClean="0"/>
              <a:t>That would solve the problem of not being able to afford a lawyer</a:t>
            </a:r>
          </a:p>
          <a:p>
            <a:pPr lvl="1"/>
            <a:r>
              <a:rPr lang="en-US" dirty="0" smtClean="0"/>
              <a:t>And of not knowing what lawyer would do a good job</a:t>
            </a:r>
          </a:p>
          <a:p>
            <a:pPr lvl="1"/>
            <a:r>
              <a:rPr lang="en-US" dirty="0" smtClean="0"/>
              <a:t>And provide a superior substitute for class 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9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2551</TotalTime>
  <Words>2953</Words>
  <Application>Microsoft Macintosh PowerPoint</Application>
  <PresentationFormat>Widescreen</PresentationFormat>
  <Paragraphs>318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Calibri</vt:lpstr>
      <vt:lpstr>Calibri Light</vt:lpstr>
      <vt:lpstr>Mangal</vt:lpstr>
      <vt:lpstr>Times CY</vt:lpstr>
      <vt:lpstr>Arial</vt:lpstr>
      <vt:lpstr>Office Theme</vt:lpstr>
      <vt:lpstr>The Crime/Tort Puzzle</vt:lpstr>
      <vt:lpstr>Should We Abolish the Criminal Law?</vt:lpstr>
      <vt:lpstr>Sorting Offenses</vt:lpstr>
      <vt:lpstr>Bundling Legal Rules</vt:lpstr>
      <vt:lpstr>Burglary, Traffic Accidents, and Incentives </vt:lpstr>
      <vt:lpstr>Is the Common Law Efficient?</vt:lpstr>
      <vt:lpstr>The a priori case—should we expect it to be?</vt:lpstr>
      <vt:lpstr>The Case from the Evidence</vt:lpstr>
      <vt:lpstr>The Case Against</vt:lpstr>
      <vt:lpstr>The Case for Ignorance</vt:lpstr>
      <vt:lpstr>Whether the Conjecture is Correct or Not</vt:lpstr>
      <vt:lpstr>And if the Law Isn’t Efficient</vt:lpstr>
      <vt:lpstr>Alternative Solutions to the Problem of Law</vt:lpstr>
      <vt:lpstr>Feud Law</vt:lpstr>
      <vt:lpstr>Feud law is arguably what most systems were built over</vt:lpstr>
      <vt:lpstr>Feud Law Still Exists De Facto</vt:lpstr>
      <vt:lpstr>Dictatorship</vt:lpstr>
      <vt:lpstr>Our System in Brief</vt:lpstr>
      <vt:lpstr>Property, Contract, Tort and Crime</vt:lpstr>
      <vt:lpstr>How to Get Efficient Rules</vt:lpstr>
      <vt:lpstr>Other Pieces of the Answer</vt:lpstr>
      <vt:lpstr>To Construct Efficient Law</vt:lpstr>
      <vt:lpstr>What We (and everyone else) Left Out</vt:lpstr>
      <vt:lpstr>What Remains for the Next Generation (You?) to Do</vt:lpstr>
      <vt:lpstr>Posner’s Summary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</dc:title>
  <dc:creator>David Friedman</dc:creator>
  <cp:lastModifiedBy>David Friedman</cp:lastModifiedBy>
  <cp:revision>205</cp:revision>
  <dcterms:created xsi:type="dcterms:W3CDTF">2017-03-02T17:12:13Z</dcterms:created>
  <dcterms:modified xsi:type="dcterms:W3CDTF">2017-04-20T02:57:30Z</dcterms:modified>
</cp:coreProperties>
</file>