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32" r:id="rId2"/>
    <p:sldId id="333" r:id="rId3"/>
    <p:sldId id="334" r:id="rId4"/>
    <p:sldId id="336" r:id="rId5"/>
    <p:sldId id="338" r:id="rId6"/>
    <p:sldId id="345" r:id="rId7"/>
    <p:sldId id="346" r:id="rId8"/>
    <p:sldId id="342" r:id="rId9"/>
    <p:sldId id="344" r:id="rId10"/>
    <p:sldId id="347" r:id="rId11"/>
    <p:sldId id="348" r:id="rId12"/>
    <p:sldId id="351" r:id="rId13"/>
    <p:sldId id="349" r:id="rId14"/>
    <p:sldId id="350" r:id="rId15"/>
    <p:sldId id="352" r:id="rId16"/>
    <p:sldId id="353" r:id="rId17"/>
    <p:sldId id="355" r:id="rId18"/>
    <p:sldId id="354" r:id="rId19"/>
    <p:sldId id="356" r:id="rId20"/>
    <p:sldId id="357" r:id="rId21"/>
    <p:sldId id="359" r:id="rId22"/>
    <p:sldId id="358" r:id="rId23"/>
    <p:sldId id="360" r:id="rId24"/>
    <p:sldId id="361" r:id="rId25"/>
    <p:sldId id="362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95" autoAdjust="0"/>
    <p:restoredTop sz="86418"/>
  </p:normalViewPr>
  <p:slideViewPr>
    <p:cSldViewPr snapToGrid="0" snapToObjects="1">
      <p:cViewPr varScale="1">
        <p:scale>
          <a:sx n="99" d="100"/>
          <a:sy n="99" d="100"/>
        </p:scale>
        <p:origin x="-128" y="-4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73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85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9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5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62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73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241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8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13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338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19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79568-9EE0-B14A-9799-443B49476C15}" type="datetimeFigureOut">
              <a:rPr lang="en-US" smtClean="0"/>
              <a:t>4/4/17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33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43583"/>
          </a:xfrm>
        </p:spPr>
        <p:txBody>
          <a:bodyPr/>
          <a:lstStyle/>
          <a:p>
            <a:pPr algn="ctr"/>
            <a:r>
              <a:rPr lang="en-US" dirty="0" smtClean="0"/>
              <a:t>Efficient Rules for a </a:t>
            </a:r>
            <a:r>
              <a:rPr lang="en-US" dirty="0" err="1" smtClean="0"/>
              <a:t>Unicausal</a:t>
            </a:r>
            <a:r>
              <a:rPr lang="en-US" dirty="0" smtClean="0"/>
              <a:t> Accident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6306"/>
            <a:ext cx="10515600" cy="6011694"/>
          </a:xfrm>
        </p:spPr>
        <p:txBody>
          <a:bodyPr>
            <a:normAutofit/>
          </a:bodyPr>
          <a:lstStyle/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Strict liability is the straightforward </a:t>
            </a:r>
            <a:r>
              <a:rPr lang="en-US" dirty="0" err="1">
                <a:latin typeface="Times CY" charset="-52"/>
                <a:ea typeface="Times CY" charset="-52"/>
                <a:cs typeface="Times CY" charset="-52"/>
              </a:rPr>
              <a:t>Pigouvian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 answer</a:t>
            </a: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Negligence, as interpreted by economists, gives the right answer too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You are liable if you failed to take all cost justified precautions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If you are liable, it is in your interest to … .So either you do or you do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That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assumes the court knows </a:t>
            </a:r>
            <a:endParaRPr lang="en-US" dirty="0" smtClean="0">
              <a:latin typeface="Times CY" charset="-52"/>
              <a:ea typeface="Times CY" charset="-52"/>
              <a:cs typeface="Times CY" charset="-52"/>
            </a:endParaRP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What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precautions you took 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And what precautions you should have taken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So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it is a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partly regulatory solution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Strict liability only requires you to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know—leverages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your private information</a:t>
            </a: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Activity level is shorthand for unobservable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precautions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006570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49249"/>
          </a:xfrm>
        </p:spPr>
        <p:txBody>
          <a:bodyPr/>
          <a:lstStyle/>
          <a:p>
            <a:pPr algn="ctr"/>
            <a:r>
              <a:rPr lang="en-US" dirty="0" smtClean="0"/>
              <a:t>How Much is Information Worth?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258" y="949248"/>
            <a:ext cx="11986742" cy="5908751"/>
          </a:xfrm>
        </p:spPr>
        <p:txBody>
          <a:bodyPr>
            <a:normAutofit/>
          </a:bodyPr>
          <a:lstStyle/>
          <a:p>
            <a:r>
              <a:rPr lang="en-US" dirty="0" smtClean="0"/>
              <a:t>If it doesn’t change your decision, nothing</a:t>
            </a:r>
          </a:p>
          <a:p>
            <a:r>
              <a:rPr lang="en-US" dirty="0" smtClean="0"/>
              <a:t>If it barely changes your decision, not very much</a:t>
            </a:r>
          </a:p>
          <a:p>
            <a:r>
              <a:rPr lang="en-US" dirty="0" smtClean="0"/>
              <a:t>So adverse selection problems only matter if the errors are large</a:t>
            </a:r>
          </a:p>
          <a:p>
            <a:pPr lvl="1"/>
            <a:r>
              <a:rPr lang="en-US" dirty="0" smtClean="0"/>
              <a:t>A small error probably doesn’t change what you do</a:t>
            </a:r>
          </a:p>
          <a:p>
            <a:pPr lvl="1"/>
            <a:r>
              <a:rPr lang="en-US" dirty="0" smtClean="0"/>
              <a:t>And if it does, you are only a little worse off than without the error</a:t>
            </a:r>
          </a:p>
          <a:p>
            <a:pPr lvl="1"/>
            <a:r>
              <a:rPr lang="en-US" dirty="0" smtClean="0"/>
              <a:t>We are back with the second order of smalls</a:t>
            </a:r>
          </a:p>
          <a:p>
            <a:r>
              <a:rPr lang="en-US" i="1" dirty="0" smtClean="0"/>
              <a:t>Wyatt v Davis</a:t>
            </a:r>
            <a:r>
              <a:rPr lang="en-US" dirty="0" smtClean="0"/>
              <a:t>: Was Wyatt negligent for not making sure patients knew the live polio vaccine could give them polio?</a:t>
            </a:r>
          </a:p>
          <a:p>
            <a:pPr lvl="1"/>
            <a:r>
              <a:rPr lang="en-US" dirty="0" smtClean="0"/>
              <a:t>That depends on how likely the knowledge was to change their decision</a:t>
            </a:r>
          </a:p>
          <a:p>
            <a:pPr lvl="1"/>
            <a:r>
              <a:rPr lang="en-US" dirty="0" smtClean="0"/>
              <a:t>The court found the </a:t>
            </a:r>
            <a:r>
              <a:rPr lang="en-US" i="1" dirty="0" smtClean="0"/>
              <a:t>annual</a:t>
            </a:r>
            <a:r>
              <a:rPr lang="en-US" dirty="0" smtClean="0"/>
              <a:t> benefit about equal to the </a:t>
            </a:r>
            <a:r>
              <a:rPr lang="en-US" i="1" dirty="0" smtClean="0"/>
              <a:t>lifetime</a:t>
            </a:r>
            <a:r>
              <a:rPr lang="en-US" dirty="0" smtClean="0"/>
              <a:t> cost</a:t>
            </a:r>
          </a:p>
          <a:p>
            <a:pPr lvl="1"/>
            <a:r>
              <a:rPr lang="en-US" dirty="0" smtClean="0"/>
              <a:t>Concluded that the patient might decide against, hence Wyatt was liable</a:t>
            </a:r>
          </a:p>
          <a:p>
            <a:pPr lvl="1"/>
            <a:r>
              <a:rPr lang="en-US" dirty="0" smtClean="0"/>
              <a:t>My </a:t>
            </a:r>
            <a:r>
              <a:rPr lang="en-US" dirty="0"/>
              <a:t>favorite example of why judges should be liable for their errors</a:t>
            </a:r>
          </a:p>
        </p:txBody>
      </p:sp>
    </p:spTree>
    <p:extLst>
      <p:ext uri="{BB962C8B-B14F-4D97-AF65-F5344CB8AC3E}">
        <p14:creationId xmlns:p14="http://schemas.microsoft.com/office/powerpoint/2010/main" val="491441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680" y="1841326"/>
            <a:ext cx="10515600" cy="1465545"/>
          </a:xfrm>
        </p:spPr>
        <p:txBody>
          <a:bodyPr/>
          <a:lstStyle/>
          <a:p>
            <a:pPr algn="ctr"/>
            <a:r>
              <a:rPr lang="en-US" dirty="0" smtClean="0"/>
              <a:t>Criminal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401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19847"/>
          </a:xfrm>
        </p:spPr>
        <p:txBody>
          <a:bodyPr/>
          <a:lstStyle/>
          <a:p>
            <a:pPr algn="ctr"/>
            <a:r>
              <a:rPr lang="en-US" dirty="0" smtClean="0"/>
              <a:t>The False </a:t>
            </a:r>
            <a:r>
              <a:rPr lang="en-US" smtClean="0"/>
              <a:t>Positive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9455"/>
            <a:ext cx="11353800" cy="599854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"It is better that </a:t>
            </a:r>
            <a:r>
              <a:rPr lang="en-US" i="1" dirty="0"/>
              <a:t>ten guilty</a:t>
            </a:r>
            <a:r>
              <a:rPr lang="en-US" dirty="0"/>
              <a:t> persons escape than that one innocent </a:t>
            </a:r>
            <a:r>
              <a:rPr lang="en-US" dirty="0" smtClean="0"/>
              <a:t>suffer”</a:t>
            </a:r>
          </a:p>
          <a:p>
            <a:r>
              <a:rPr lang="en-US" dirty="0" smtClean="0"/>
              <a:t>What should the ratio be? How would you decide?</a:t>
            </a:r>
          </a:p>
          <a:p>
            <a:r>
              <a:rPr lang="en-US" dirty="0" smtClean="0"/>
              <a:t>What is it?</a:t>
            </a:r>
          </a:p>
          <a:p>
            <a:pPr lvl="1"/>
            <a:r>
              <a:rPr lang="en-US" dirty="0" smtClean="0"/>
              <a:t>A lot of opinions about the criminal justice system hang on that number</a:t>
            </a:r>
          </a:p>
          <a:p>
            <a:pPr lvl="1"/>
            <a:r>
              <a:rPr lang="en-US" dirty="0" smtClean="0"/>
              <a:t>Which nobody knows</a:t>
            </a:r>
          </a:p>
          <a:p>
            <a:r>
              <a:rPr lang="en-US" dirty="0" smtClean="0"/>
              <a:t>How would you find out?</a:t>
            </a:r>
          </a:p>
          <a:p>
            <a:pPr lvl="1"/>
            <a:r>
              <a:rPr lang="en-US" dirty="0" smtClean="0"/>
              <a:t>Leverage a new technology, probably DNA testing</a:t>
            </a:r>
          </a:p>
          <a:p>
            <a:pPr lvl="1"/>
            <a:r>
              <a:rPr lang="en-US" dirty="0" smtClean="0"/>
              <a:t>My plan</a:t>
            </a:r>
          </a:p>
          <a:p>
            <a:pPr lvl="2"/>
            <a:r>
              <a:rPr lang="en-US" dirty="0" smtClean="0"/>
              <a:t>Get some cooperative jurisdiction to let you test tissue evidence for everyone convicted</a:t>
            </a:r>
          </a:p>
          <a:p>
            <a:pPr lvl="2"/>
            <a:r>
              <a:rPr lang="en-US" dirty="0" smtClean="0"/>
              <a:t>Or at least a random sample</a:t>
            </a:r>
          </a:p>
          <a:p>
            <a:pPr lvl="2"/>
            <a:r>
              <a:rPr lang="en-US" dirty="0" smtClean="0"/>
              <a:t>From </a:t>
            </a:r>
            <a:r>
              <a:rPr lang="en-US" dirty="0" smtClean="0"/>
              <a:t>before the testing (may be getting a little late for that now)</a:t>
            </a:r>
          </a:p>
          <a:p>
            <a:pPr lvl="2"/>
            <a:r>
              <a:rPr lang="en-US" dirty="0" smtClean="0"/>
              <a:t>See for what percentage it proves innocence, for what percentage guilt</a:t>
            </a:r>
          </a:p>
          <a:p>
            <a:pPr lvl="1"/>
            <a:r>
              <a:rPr lang="en-US" dirty="0" smtClean="0"/>
              <a:t>Some actual attempts</a:t>
            </a:r>
          </a:p>
          <a:p>
            <a:pPr lvl="2"/>
            <a:r>
              <a:rPr lang="en-US" dirty="0" smtClean="0"/>
              <a:t>Rape/murder cases usually leave tissue evidence</a:t>
            </a:r>
          </a:p>
          <a:p>
            <a:pPr lvl="3"/>
            <a:r>
              <a:rPr lang="en-US" dirty="0" smtClean="0"/>
              <a:t>By now they should all have been tested. What fraction turned out to be innocent?</a:t>
            </a:r>
          </a:p>
          <a:p>
            <a:pPr lvl="3"/>
            <a:r>
              <a:rPr lang="en-US" dirty="0" smtClean="0"/>
              <a:t>About 3%. But were they all tested?</a:t>
            </a:r>
          </a:p>
          <a:p>
            <a:pPr lvl="2"/>
            <a:r>
              <a:rPr lang="en-US" dirty="0" smtClean="0"/>
              <a:t>From a study of exonerations of defendants sentenced to death, an estimate of 4.1</a:t>
            </a:r>
            <a:r>
              <a:rPr lang="en-US" dirty="0" smtClean="0"/>
              <a:t>% should have been</a:t>
            </a:r>
            <a:endParaRPr lang="en-US" dirty="0" smtClean="0"/>
          </a:p>
          <a:p>
            <a:pPr lvl="2"/>
            <a:r>
              <a:rPr lang="en-US" dirty="0" smtClean="0"/>
              <a:t>From a study of 634 Virginia cases for which tissue evidence happened to have survived</a:t>
            </a:r>
          </a:p>
          <a:p>
            <a:pPr lvl="3"/>
            <a:r>
              <a:rPr lang="en-US" dirty="0" smtClean="0"/>
              <a:t>For about 16%, the tissue evidence would have been evidence (not necessarily proof) against guilt</a:t>
            </a:r>
          </a:p>
          <a:p>
            <a:pPr lvl="3"/>
            <a:r>
              <a:rPr lang="en-US" dirty="0" smtClean="0"/>
              <a:t>This one wasn’t limited to high level cases</a:t>
            </a:r>
          </a:p>
          <a:p>
            <a:pPr lvl="1"/>
            <a:r>
              <a:rPr lang="en-US" dirty="0" smtClean="0"/>
              <a:t>Given plea bargaining, one might expect higher rates for lesser offenses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98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78213"/>
          </a:xfrm>
        </p:spPr>
        <p:txBody>
          <a:bodyPr/>
          <a:lstStyle/>
          <a:p>
            <a:pPr algn="ctr"/>
            <a:r>
              <a:rPr lang="en-US" dirty="0" smtClean="0"/>
              <a:t>The Problem: Incentive to Convict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8213"/>
            <a:ext cx="10515600" cy="607978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In order for anyone to be convicted of anything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Someone has to have an incentive to convict him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Which may include to convict people who are not guilty</a:t>
            </a:r>
          </a:p>
          <a:p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Examples of the problem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Police incentive to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clear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cases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Testing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labs’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incentive to get business</a:t>
            </a:r>
          </a:p>
          <a:p>
            <a:pPr lvl="2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Which they get from police departments</a:t>
            </a:r>
          </a:p>
          <a:p>
            <a:pPr lvl="2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That want to clear cases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Prosecutor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rewarded for number of indictments and percent convictions</a:t>
            </a:r>
          </a:p>
          <a:p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How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can you make it in the individual interest to only convict the guilty?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Jury procedure to separate innocent from guilty? High standard of proof? 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But ~95% of cases are plea bargained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Punish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the prosecutor for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false convictions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?</a:t>
            </a:r>
          </a:p>
          <a:p>
            <a:pPr lvl="2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But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that’s a punishment for their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discovery</a:t>
            </a:r>
          </a:p>
          <a:p>
            <a:pPr lvl="2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So an incentive to make sure your mistakes are not discovered—or corrected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Make the reward depend on the person being guilty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How?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905063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17123"/>
          </a:xfrm>
        </p:spPr>
        <p:txBody>
          <a:bodyPr/>
          <a:lstStyle/>
          <a:p>
            <a:pPr algn="ctr"/>
            <a:r>
              <a:rPr lang="en-US" dirty="0" smtClean="0"/>
              <a:t>Deterrence as </a:t>
            </a:r>
            <a:r>
              <a:rPr lang="en-US" smtClean="0"/>
              <a:t>a Private Good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735" y="817122"/>
            <a:ext cx="11468911" cy="604087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18</a:t>
            </a:r>
            <a:r>
              <a:rPr lang="en-US" baseline="30000" dirty="0" smtClean="0"/>
              <a:t>th</a:t>
            </a:r>
            <a:r>
              <a:rPr lang="en-US" dirty="0" smtClean="0"/>
              <a:t> century England, criminal prosecution was private</a:t>
            </a:r>
          </a:p>
          <a:p>
            <a:pPr lvl="1"/>
            <a:r>
              <a:rPr lang="en-US" dirty="0" smtClean="0"/>
              <a:t>Usually by the victim, like our tort system</a:t>
            </a:r>
          </a:p>
          <a:p>
            <a:pPr lvl="1"/>
            <a:r>
              <a:rPr lang="en-US" dirty="0" smtClean="0"/>
              <a:t>Unlike tort, there was no damage payment, so why bother to prosecute?</a:t>
            </a:r>
          </a:p>
          <a:p>
            <a:r>
              <a:rPr lang="en-US" dirty="0" smtClean="0"/>
              <a:t>One answer is in order to deter torts against yourself</a:t>
            </a:r>
          </a:p>
          <a:p>
            <a:pPr lvl="1"/>
            <a:r>
              <a:rPr lang="en-US" dirty="0" smtClean="0"/>
              <a:t>If you were a likely target, you want the reputation</a:t>
            </a:r>
          </a:p>
          <a:p>
            <a:pPr lvl="2"/>
            <a:r>
              <a:rPr lang="en-US" dirty="0" smtClean="0"/>
              <a:t>That someone who robbed you got convicted and hanged</a:t>
            </a:r>
          </a:p>
          <a:p>
            <a:pPr lvl="2"/>
            <a:r>
              <a:rPr lang="en-US" dirty="0" smtClean="0"/>
              <a:t>And you get that reputation by prosecuting someone who does</a:t>
            </a:r>
          </a:p>
          <a:p>
            <a:pPr lvl="1"/>
            <a:r>
              <a:rPr lang="en-US" dirty="0" smtClean="0"/>
              <a:t>If not a likely target, join an association for the prosecution of felons</a:t>
            </a:r>
          </a:p>
          <a:p>
            <a:pPr lvl="2"/>
            <a:r>
              <a:rPr lang="en-US" dirty="0" smtClean="0"/>
              <a:t>The members, in one town, chip in annual dues to a fund</a:t>
            </a:r>
          </a:p>
          <a:p>
            <a:pPr lvl="2"/>
            <a:r>
              <a:rPr lang="en-US" dirty="0" smtClean="0"/>
              <a:t>That will pay the cost of prosecuting anyone who commits a felony against a member</a:t>
            </a:r>
          </a:p>
          <a:p>
            <a:pPr lvl="2"/>
            <a:r>
              <a:rPr lang="en-US" dirty="0" smtClean="0"/>
              <a:t>And the list of members is published in the local newspaper</a:t>
            </a:r>
          </a:p>
          <a:p>
            <a:pPr lvl="2"/>
            <a:r>
              <a:rPr lang="en-US" dirty="0" smtClean="0"/>
              <a:t>For the felons to read</a:t>
            </a:r>
          </a:p>
          <a:p>
            <a:pPr lvl="2"/>
            <a:r>
              <a:rPr lang="en-US" dirty="0" smtClean="0"/>
              <a:t>Think of it as a way of publicly </a:t>
            </a:r>
            <a:r>
              <a:rPr lang="en-US" dirty="0" err="1" smtClean="0"/>
              <a:t>precommiting</a:t>
            </a:r>
            <a:r>
              <a:rPr lang="en-US" dirty="0" smtClean="0"/>
              <a:t> to prosecute</a:t>
            </a:r>
          </a:p>
          <a:p>
            <a:r>
              <a:rPr lang="en-US" dirty="0" smtClean="0"/>
              <a:t>This treats deterrence as a private good</a:t>
            </a:r>
          </a:p>
          <a:p>
            <a:pPr lvl="1"/>
            <a:r>
              <a:rPr lang="en-US" dirty="0" smtClean="0"/>
              <a:t>If you catch the first beggar to pass your property and railroad him to the gallows</a:t>
            </a:r>
          </a:p>
          <a:p>
            <a:pPr lvl="1"/>
            <a:r>
              <a:rPr lang="en-US" dirty="0" smtClean="0"/>
              <a:t>The real robber and his friends will know you are a safe target</a:t>
            </a:r>
          </a:p>
          <a:p>
            <a:pPr lvl="1"/>
            <a:r>
              <a:rPr lang="en-US" dirty="0" smtClean="0"/>
              <a:t>So you have a private incentive to prosecute the right 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294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6022" y="1"/>
            <a:ext cx="10515600" cy="701458"/>
          </a:xfrm>
        </p:spPr>
        <p:txBody>
          <a:bodyPr/>
          <a:lstStyle/>
          <a:p>
            <a:pPr algn="ctr"/>
            <a:r>
              <a:rPr lang="en-US" smtClean="0"/>
              <a:t>Tweaking The </a:t>
            </a:r>
            <a:r>
              <a:rPr lang="en-US" dirty="0" smtClean="0"/>
              <a:t>Technology of Trial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701459"/>
            <a:ext cx="11353801" cy="615654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Eliminate plea bargaining, try all cases?</a:t>
            </a:r>
          </a:p>
          <a:p>
            <a:pPr lvl="1"/>
            <a:r>
              <a:rPr lang="en-US" dirty="0" smtClean="0"/>
              <a:t>Given the number of felony convictions and the average trial length</a:t>
            </a:r>
          </a:p>
          <a:p>
            <a:pPr lvl="1"/>
            <a:r>
              <a:rPr lang="en-US" dirty="0" smtClean="0"/>
              <a:t>That requires more judges than currently exist in the entire judicial system</a:t>
            </a:r>
          </a:p>
          <a:p>
            <a:pPr lvl="1"/>
            <a:r>
              <a:rPr lang="en-US" dirty="0" smtClean="0"/>
              <a:t>And the full time work of about a million people</a:t>
            </a:r>
          </a:p>
          <a:p>
            <a:r>
              <a:rPr lang="en-US" dirty="0" smtClean="0"/>
              <a:t>Prevent overcharging in plea bargaining? </a:t>
            </a:r>
          </a:p>
          <a:p>
            <a:pPr lvl="1"/>
            <a:r>
              <a:rPr lang="en-US" dirty="0" smtClean="0"/>
              <a:t>That should make innocent defendants less likely to cop a plea</a:t>
            </a:r>
          </a:p>
          <a:p>
            <a:pPr lvl="1"/>
            <a:r>
              <a:rPr lang="en-US" dirty="0" smtClean="0"/>
              <a:t>How do we do it?</a:t>
            </a:r>
          </a:p>
          <a:p>
            <a:pPr lvl="1"/>
            <a:r>
              <a:rPr lang="en-US" dirty="0" smtClean="0"/>
              <a:t>The Athenian approach: </a:t>
            </a:r>
            <a:r>
              <a:rPr lang="en-US" dirty="0" smtClean="0"/>
              <a:t>Prosecutor is </a:t>
            </a:r>
            <a:r>
              <a:rPr lang="en-US" dirty="0" smtClean="0"/>
              <a:t>fined if fewer than 20% of jurors vote for conviction</a:t>
            </a:r>
          </a:p>
          <a:p>
            <a:pPr lvl="2"/>
            <a:r>
              <a:rPr lang="en-US" dirty="0" smtClean="0"/>
              <a:t>In our system of public rather than private prosecution</a:t>
            </a:r>
            <a:endParaRPr lang="en-US" dirty="0"/>
          </a:p>
          <a:p>
            <a:pPr lvl="2"/>
            <a:r>
              <a:rPr lang="en-US" dirty="0" smtClean="0"/>
              <a:t>If, for any charge, fewer than four jurors vote for conviction</a:t>
            </a:r>
          </a:p>
          <a:p>
            <a:pPr lvl="2"/>
            <a:r>
              <a:rPr lang="en-US" dirty="0" smtClean="0"/>
              <a:t>Three strikes and the prosecutor is fired.</a:t>
            </a:r>
          </a:p>
          <a:p>
            <a:r>
              <a:rPr lang="en-US" dirty="0" smtClean="0"/>
              <a:t>Adversarial vs Inquisitorial trials?</a:t>
            </a:r>
          </a:p>
          <a:p>
            <a:pPr lvl="1"/>
            <a:r>
              <a:rPr lang="en-US" dirty="0" smtClean="0"/>
              <a:t>Advantage of inquisitorial—nobody need throw away evidence he doesn’t like</a:t>
            </a:r>
          </a:p>
          <a:p>
            <a:pPr lvl="1"/>
            <a:r>
              <a:rPr lang="en-US" dirty="0" smtClean="0"/>
              <a:t>Advantage of adversarial—at least one person looking for each kind of evidence</a:t>
            </a:r>
          </a:p>
          <a:p>
            <a:pPr lvl="1"/>
            <a:r>
              <a:rPr lang="en-US" dirty="0" smtClean="0"/>
              <a:t>Less obvious advantage–incentive to reveal private information</a:t>
            </a:r>
          </a:p>
          <a:p>
            <a:pPr lvl="2"/>
            <a:r>
              <a:rPr lang="en-US" dirty="0" smtClean="0"/>
              <a:t>If I know I’m innocent, looking for more evidence should have a high payoff</a:t>
            </a:r>
          </a:p>
          <a:p>
            <a:pPr lvl="2"/>
            <a:r>
              <a:rPr lang="en-US" dirty="0" smtClean="0"/>
              <a:t>If I know I’m guilty, </a:t>
            </a:r>
            <a:r>
              <a:rPr lang="mr-IN" dirty="0" smtClean="0"/>
              <a:t>…</a:t>
            </a:r>
            <a:r>
              <a:rPr lang="en-US" dirty="0" smtClean="0"/>
              <a:t> . But this also biases the process towards those who can afford good lawyers</a:t>
            </a:r>
          </a:p>
          <a:p>
            <a:r>
              <a:rPr lang="en-US" dirty="0" smtClean="0"/>
              <a:t>Informed vs uninformed juries</a:t>
            </a:r>
          </a:p>
          <a:p>
            <a:pPr lvl="1"/>
            <a:r>
              <a:rPr lang="en-US" dirty="0" smtClean="0"/>
              <a:t>Early English system used a jury of neighbors</a:t>
            </a:r>
          </a:p>
          <a:p>
            <a:pPr lvl="1"/>
            <a:r>
              <a:rPr lang="en-US" dirty="0" smtClean="0"/>
              <a:t>We disqualify anyone who knows anything relevant to the case.</a:t>
            </a:r>
          </a:p>
          <a:p>
            <a:pPr lvl="1"/>
            <a:r>
              <a:rPr lang="en-US" dirty="0" smtClean="0"/>
              <a:t>We are throwing away information in the attempt to eliminate bias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460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53311"/>
          </a:xfrm>
        </p:spPr>
        <p:txBody>
          <a:bodyPr/>
          <a:lstStyle/>
          <a:p>
            <a:pPr algn="ctr"/>
            <a:r>
              <a:rPr lang="en-US" dirty="0" smtClean="0"/>
              <a:t>The Optimal Punishment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469" y="875489"/>
            <a:ext cx="12315216" cy="598251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First approximation: &lt;P&gt;=probability x penalty = Damage done. </a:t>
            </a:r>
          </a:p>
          <a:p>
            <a:pPr lvl="1"/>
            <a:r>
              <a:rPr lang="en-US" dirty="0" smtClean="0"/>
              <a:t>So only efficient offenses occur</a:t>
            </a:r>
          </a:p>
          <a:p>
            <a:pPr lvl="1"/>
            <a:r>
              <a:rPr lang="en-US" dirty="0" smtClean="0"/>
              <a:t>Those for which the value to the offender &gt; damage to the victim</a:t>
            </a:r>
          </a:p>
          <a:p>
            <a:pPr lvl="1"/>
            <a:r>
              <a:rPr lang="en-US" dirty="0" smtClean="0"/>
              <a:t>This assumes a risk neutral offender. </a:t>
            </a:r>
          </a:p>
          <a:p>
            <a:pPr lvl="1"/>
            <a:r>
              <a:rPr lang="en-US" dirty="0" smtClean="0"/>
              <a:t>More generally, &lt;P&gt;=the certainty equivalent of the probability/punishment pair</a:t>
            </a:r>
          </a:p>
          <a:p>
            <a:r>
              <a:rPr lang="en-US" dirty="0" smtClean="0"/>
              <a:t>That deters all and only inefficient offenses, but </a:t>
            </a:r>
            <a:r>
              <a:rPr lang="mr-IN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Catching and punishing criminals is costly</a:t>
            </a:r>
          </a:p>
          <a:p>
            <a:pPr lvl="1"/>
            <a:r>
              <a:rPr lang="en-US" dirty="0" smtClean="0"/>
              <a:t>So perhaps some inefficient offenses are not worth deterring</a:t>
            </a:r>
          </a:p>
          <a:p>
            <a:pPr lvl="1"/>
            <a:r>
              <a:rPr lang="en-US" dirty="0" smtClean="0"/>
              <a:t>Or perhaps some efficient offenses should be deterred to save the cost of punishing them</a:t>
            </a:r>
          </a:p>
          <a:p>
            <a:r>
              <a:rPr lang="en-US" dirty="0" smtClean="0"/>
              <a:t>Step One: What combination of probability and penalty is optimal?</a:t>
            </a:r>
          </a:p>
          <a:p>
            <a:pPr lvl="1"/>
            <a:r>
              <a:rPr lang="en-US" dirty="0" smtClean="0"/>
              <a:t>Consider all combinations that are equivalent for the criminal</a:t>
            </a:r>
          </a:p>
          <a:p>
            <a:pPr lvl="1"/>
            <a:r>
              <a:rPr lang="en-US" dirty="0" smtClean="0"/>
              <a:t>Pick the combination with the lowest cost of catching plus punishing</a:t>
            </a:r>
          </a:p>
          <a:p>
            <a:pPr lvl="1"/>
            <a:r>
              <a:rPr lang="en-US" dirty="0" smtClean="0"/>
              <a:t>You now know the total enforcement cost of any level of deterrence </a:t>
            </a:r>
          </a:p>
          <a:p>
            <a:r>
              <a:rPr lang="en-US" dirty="0" smtClean="0"/>
              <a:t>What &lt;P&gt; is optimal?</a:t>
            </a:r>
          </a:p>
          <a:p>
            <a:pPr lvl="1"/>
            <a:r>
              <a:rPr lang="en-US" dirty="0" smtClean="0"/>
              <a:t>For any &lt;P&gt;, calculate [cost to victims] + [</a:t>
            </a:r>
            <a:r>
              <a:rPr lang="en-US" dirty="0"/>
              <a:t>cost of enforcement</a:t>
            </a:r>
            <a:r>
              <a:rPr lang="en-US" dirty="0" smtClean="0"/>
              <a:t>] - [benefit to criminals]</a:t>
            </a:r>
          </a:p>
          <a:p>
            <a:pPr lvl="1"/>
            <a:r>
              <a:rPr lang="en-US" dirty="0" smtClean="0"/>
              <a:t>Find the &lt;P&gt; that minimizes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776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75489"/>
          </a:xfrm>
        </p:spPr>
        <p:txBody>
          <a:bodyPr/>
          <a:lstStyle/>
          <a:p>
            <a:pPr algn="ctr"/>
            <a:r>
              <a:rPr lang="en-US" dirty="0" smtClean="0"/>
              <a:t>Solving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277" y="875488"/>
            <a:ext cx="12094723" cy="591441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To find the optimal value of deterrence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You keep increasing it until the result of increasing it a little more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Is that the cost of doing so just balances the benefit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The top of a mountain is level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Net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damage = damage to victim - gain to criminal</a:t>
            </a: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For the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offense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that will be deterred if we raise the punishment just a little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more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Gain to criminal = expected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punishment—That’s why he was just barely deterred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 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So Net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damage = damage to victim - expected punishment</a:t>
            </a: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For the optimal punishment: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Cost of deterring one more offense = Net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damage that offense would do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MC=damage to victim </a:t>
            </a:r>
            <a:r>
              <a:rPr lang="mr-IN" dirty="0" smtClean="0">
                <a:latin typeface="Times CY" charset="-52"/>
                <a:ea typeface="Times CY" charset="-52"/>
                <a:cs typeface="Times CY" charset="-52"/>
              </a:rPr>
              <a:t>–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 benefit to criminal = damage - &lt;P&gt;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&lt;P&gt;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=damage to victim - cost of deterring one more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offense = D-MC</a:t>
            </a:r>
          </a:p>
          <a:p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Marginal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cost could be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negative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Because when you increase &lt;P&gt; you deter some offenses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And if an offense is deterred you don’t have the cost of catching and punishing the offender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So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the optimal expected punishment might be less or more than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damage done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.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898953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78213"/>
          </a:xfrm>
        </p:spPr>
        <p:txBody>
          <a:bodyPr/>
          <a:lstStyle/>
          <a:p>
            <a:pPr algn="ctr"/>
            <a:r>
              <a:rPr lang="en-US" dirty="0" smtClean="0"/>
              <a:t>Two Intuitions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10119"/>
            <a:ext cx="10515600" cy="614788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Let the punishment fit the crime</a:t>
            </a:r>
          </a:p>
          <a:p>
            <a:pPr lvl="1"/>
            <a:r>
              <a:rPr lang="en-US" dirty="0" smtClean="0"/>
              <a:t>&lt;P&gt; =  damage done by the offense</a:t>
            </a:r>
          </a:p>
          <a:p>
            <a:pPr lvl="1"/>
            <a:r>
              <a:rPr lang="en-US" dirty="0" smtClean="0"/>
              <a:t>The right rule if the marginal cost of catching and punishing is ~0</a:t>
            </a:r>
          </a:p>
          <a:p>
            <a:pPr lvl="1"/>
            <a:r>
              <a:rPr lang="en-US" dirty="0" smtClean="0"/>
              <a:t>Qualitatively right anyway—the greater the damage the greater the punishment</a:t>
            </a:r>
          </a:p>
          <a:p>
            <a:r>
              <a:rPr lang="en-US" dirty="0" smtClean="0"/>
              <a:t>Enough punishment to deter</a:t>
            </a:r>
          </a:p>
          <a:p>
            <a:pPr lvl="1"/>
            <a:r>
              <a:rPr lang="en-US" dirty="0" smtClean="0"/>
              <a:t>The right rule if there is a punishment </a:t>
            </a:r>
          </a:p>
          <a:p>
            <a:pPr lvl="2"/>
            <a:r>
              <a:rPr lang="en-US" dirty="0" smtClean="0"/>
              <a:t>Below which there are many offenses</a:t>
            </a:r>
          </a:p>
          <a:p>
            <a:pPr lvl="2"/>
            <a:r>
              <a:rPr lang="en-US" dirty="0" smtClean="0"/>
              <a:t>Above which there are few</a:t>
            </a:r>
          </a:p>
          <a:p>
            <a:pPr lvl="1"/>
            <a:r>
              <a:rPr lang="en-US" dirty="0" smtClean="0"/>
              <a:t>Set the punishment just above that</a:t>
            </a:r>
          </a:p>
          <a:p>
            <a:r>
              <a:rPr lang="en-US" dirty="0" smtClean="0"/>
              <a:t>The general rule is &lt;P&gt; = damage done minus MC of deterrence</a:t>
            </a:r>
          </a:p>
          <a:p>
            <a:pPr lvl="1"/>
            <a:r>
              <a:rPr lang="en-US" dirty="0" smtClean="0"/>
              <a:t>That deters all offenses worth the cost of deterring</a:t>
            </a:r>
          </a:p>
          <a:p>
            <a:pPr lvl="1"/>
            <a:r>
              <a:rPr lang="en-US" dirty="0" smtClean="0"/>
              <a:t>The ones for which net damage is at least equal to the cost of deterring them</a:t>
            </a:r>
          </a:p>
          <a:p>
            <a:r>
              <a:rPr lang="en-US" dirty="0" smtClean="0"/>
              <a:t>There are two senses of “efficient crime” here</a:t>
            </a:r>
          </a:p>
          <a:p>
            <a:pPr lvl="1"/>
            <a:r>
              <a:rPr lang="en-US" dirty="0" smtClean="0"/>
              <a:t>An offense it is efficient for the offender to commit: Benefit&gt;damage done</a:t>
            </a:r>
          </a:p>
          <a:p>
            <a:pPr lvl="1"/>
            <a:r>
              <a:rPr lang="en-US" dirty="0" smtClean="0"/>
              <a:t>An offense it is efficient to deter: cost of deterring it &lt; net cost of the offense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75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Should Benefits to Criminals Count?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6502"/>
            <a:ext cx="10515600" cy="566149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Throughout the analysis, we assumed they did</a:t>
            </a:r>
          </a:p>
          <a:p>
            <a:pPr lvl="1"/>
            <a:r>
              <a:rPr lang="en-US" dirty="0" smtClean="0"/>
              <a:t>Which many would find strange</a:t>
            </a:r>
          </a:p>
          <a:p>
            <a:pPr lvl="1"/>
            <a:r>
              <a:rPr lang="en-US" dirty="0" smtClean="0"/>
              <a:t>Why do we care how much someone enjoys murder or profits from robbery?</a:t>
            </a:r>
          </a:p>
          <a:p>
            <a:r>
              <a:rPr lang="en-US" dirty="0" smtClean="0"/>
              <a:t>We are trying to derive law without morality</a:t>
            </a:r>
          </a:p>
          <a:p>
            <a:pPr lvl="1"/>
            <a:r>
              <a:rPr lang="en-US" dirty="0" smtClean="0"/>
              <a:t>From a single assumption: economic efficiency</a:t>
            </a:r>
          </a:p>
          <a:p>
            <a:pPr lvl="1"/>
            <a:r>
              <a:rPr lang="en-US" dirty="0" smtClean="0"/>
              <a:t>So we don’t know whose benefits shouldn’t be counted</a:t>
            </a:r>
          </a:p>
          <a:p>
            <a:r>
              <a:rPr lang="en-US" dirty="0" smtClean="0"/>
              <a:t>Part of what is interesting about the project</a:t>
            </a:r>
          </a:p>
          <a:p>
            <a:pPr lvl="1"/>
            <a:r>
              <a:rPr lang="en-US" dirty="0" smtClean="0"/>
              <a:t>Is that we don’t put moral assumptions in</a:t>
            </a:r>
          </a:p>
          <a:p>
            <a:pPr lvl="1"/>
            <a:r>
              <a:rPr lang="en-US" dirty="0" smtClean="0"/>
              <a:t>But mostly get them out, in the form of legal rules</a:t>
            </a:r>
          </a:p>
          <a:p>
            <a:pPr lvl="1"/>
            <a:r>
              <a:rPr lang="en-US" dirty="0" smtClean="0"/>
              <a:t>Such as “you shall not steal” or “you shall not kill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Why does that happen?</a:t>
            </a:r>
            <a:endParaRPr lang="en-US" dirty="0" smtClean="0"/>
          </a:p>
          <a:p>
            <a:r>
              <a:rPr lang="en-US" dirty="0" smtClean="0"/>
              <a:t>If we start out by knowing whose benefits don’t count</a:t>
            </a:r>
          </a:p>
          <a:p>
            <a:pPr lvl="1"/>
            <a:r>
              <a:rPr lang="en-US" dirty="0" smtClean="0"/>
              <a:t>We get our moral assumptions out by putting them in</a:t>
            </a:r>
          </a:p>
          <a:p>
            <a:pPr lvl="1"/>
            <a:r>
              <a:rPr lang="en-US" dirty="0" smtClean="0"/>
              <a:t>Making the argument circular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293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31132"/>
          </a:xfrm>
        </p:spPr>
        <p:txBody>
          <a:bodyPr/>
          <a:lstStyle/>
          <a:p>
            <a:pPr algn="ctr"/>
            <a:r>
              <a:rPr lang="en-US" dirty="0" smtClean="0"/>
              <a:t>Dual Causation: </a:t>
            </a:r>
            <a:r>
              <a:rPr lang="en-US" dirty="0" err="1" smtClean="0"/>
              <a:t>Coaseian</a:t>
            </a:r>
            <a:r>
              <a:rPr lang="en-US" dirty="0" smtClean="0"/>
              <a:t> accidents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031133"/>
            <a:ext cx="10844719" cy="5826866"/>
          </a:xfrm>
        </p:spPr>
        <p:txBody>
          <a:bodyPr>
            <a:normAutofit/>
          </a:bodyPr>
          <a:lstStyle/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Strict liability on either party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Gives that party a full incentive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The other party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none, since he is being fully compensated for the cost to him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How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about making both parties fully liable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? 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Each of us pays a fine equal to the other driver’s cost of the accident</a:t>
            </a:r>
          </a:p>
          <a:p>
            <a:pPr lvl="1"/>
            <a:r>
              <a:rPr lang="en-US" b="1" dirty="0" smtClean="0">
                <a:latin typeface="Times CY" charset="-52"/>
                <a:ea typeface="Times CY" charset="-52"/>
                <a:cs typeface="Times CY" charset="-52"/>
              </a:rPr>
              <a:t>Who </a:t>
            </a:r>
            <a:r>
              <a:rPr lang="en-US" b="1" dirty="0">
                <a:latin typeface="Times CY" charset="-52"/>
                <a:ea typeface="Times CY" charset="-52"/>
                <a:cs typeface="Times CY" charset="-52"/>
              </a:rPr>
              <a:t>reports the accident?</a:t>
            </a: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What about negligence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liability? My simple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case is cars and tanks. 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The tank is liable if the driver was negligent–full incentive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If the tank is not liable, the car driver bears the full expense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And the tank won’t be liable, because it is not in its interest to be negligent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So both parties have the full incentive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But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it only works for observable precautions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141630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43583"/>
          </a:xfrm>
        </p:spPr>
        <p:txBody>
          <a:bodyPr/>
          <a:lstStyle/>
          <a:p>
            <a:pPr algn="ctr"/>
            <a:r>
              <a:rPr lang="en-US" dirty="0" smtClean="0"/>
              <a:t>Should the Rich Pay Higher Fines?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3178"/>
            <a:ext cx="10515600" cy="584632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Argument for</a:t>
            </a:r>
          </a:p>
          <a:p>
            <a:pPr lvl="1"/>
            <a:r>
              <a:rPr lang="en-US" dirty="0" smtClean="0"/>
              <a:t>A fine sufficient to deter a poor man won’t deter a rich man</a:t>
            </a:r>
          </a:p>
          <a:p>
            <a:pPr lvl="1"/>
            <a:r>
              <a:rPr lang="en-US" dirty="0" smtClean="0"/>
              <a:t>And a fine that will deter a rich man a poor man cannot pay</a:t>
            </a:r>
          </a:p>
          <a:p>
            <a:r>
              <a:rPr lang="en-US" dirty="0" smtClean="0"/>
              <a:t>Argument against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maximand</a:t>
            </a:r>
            <a:r>
              <a:rPr lang="en-US" dirty="0" smtClean="0"/>
              <a:t> in efficiency is value measured by willingness to pay</a:t>
            </a:r>
          </a:p>
          <a:p>
            <a:pPr lvl="1"/>
            <a:r>
              <a:rPr lang="en-US" dirty="0" smtClean="0"/>
              <a:t>A crime whose value to a poor man is less than damage done is inefficient</a:t>
            </a:r>
          </a:p>
          <a:p>
            <a:pPr lvl="1"/>
            <a:r>
              <a:rPr lang="en-US" dirty="0" smtClean="0"/>
              <a:t>A crime whose value to a rich man is more than damage is efficient</a:t>
            </a:r>
          </a:p>
          <a:p>
            <a:r>
              <a:rPr lang="en-US" dirty="0" smtClean="0"/>
              <a:t>John Lott’s most politically incorrect article</a:t>
            </a:r>
          </a:p>
          <a:p>
            <a:pPr lvl="1"/>
            <a:r>
              <a:rPr lang="en-US" dirty="0" smtClean="0"/>
              <a:t>Rich people have better lawyers, so get, on average, shorter sentences</a:t>
            </a:r>
          </a:p>
          <a:p>
            <a:pPr lvl="1"/>
            <a:r>
              <a:rPr lang="en-US" dirty="0" smtClean="0"/>
              <a:t>Which is efficient, since their time is more valuable</a:t>
            </a:r>
          </a:p>
          <a:p>
            <a:pPr lvl="1"/>
            <a:r>
              <a:rPr lang="en-US" dirty="0" smtClean="0"/>
              <a:t>So you need a shorter sentence to get the same punishment measured in dollars</a:t>
            </a:r>
          </a:p>
          <a:p>
            <a:r>
              <a:rPr lang="en-US" dirty="0" smtClean="0"/>
              <a:t>But this assumes punishment should be equal to damage done</a:t>
            </a:r>
          </a:p>
          <a:p>
            <a:r>
              <a:rPr lang="en-US" dirty="0" smtClean="0"/>
              <a:t>Following out the argument that takes account of enforcement costs</a:t>
            </a:r>
          </a:p>
          <a:p>
            <a:pPr lvl="1"/>
            <a:r>
              <a:rPr lang="en-US" dirty="0" smtClean="0"/>
              <a:t>Sometimes the fine should be higher for the rich, in order to deter</a:t>
            </a:r>
          </a:p>
          <a:p>
            <a:pPr lvl="1"/>
            <a:r>
              <a:rPr lang="en-US" dirty="0" smtClean="0"/>
              <a:t>Or because the rich can pay a fine, making punishment costs low</a:t>
            </a:r>
          </a:p>
          <a:p>
            <a:pPr lvl="1"/>
            <a:r>
              <a:rPr lang="en-US" dirty="0" smtClean="0"/>
              <a:t>Sometimes lower, because deterring the rich costs more than it is worth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929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14400"/>
          </a:xfrm>
        </p:spPr>
        <p:txBody>
          <a:bodyPr/>
          <a:lstStyle/>
          <a:p>
            <a:pPr algn="ctr"/>
            <a:r>
              <a:rPr lang="en-US" dirty="0" smtClean="0"/>
              <a:t>Inefficiency of Punishments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885" y="1089498"/>
            <a:ext cx="11766115" cy="576850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Define punishment inefficiency as </a:t>
            </a:r>
            <a:r>
              <a:rPr lang="en-US" dirty="0"/>
              <a:t>punishment cost/amount of </a:t>
            </a:r>
            <a:r>
              <a:rPr lang="en-US" dirty="0" smtClean="0"/>
              <a:t>punishment</a:t>
            </a:r>
          </a:p>
          <a:p>
            <a:pPr lvl="1"/>
            <a:r>
              <a:rPr lang="en-US" dirty="0" smtClean="0"/>
              <a:t>That matters because we are comparing different ways of getting the same deterrence</a:t>
            </a:r>
          </a:p>
          <a:p>
            <a:pPr lvl="1"/>
            <a:r>
              <a:rPr lang="en-US" dirty="0" smtClean="0"/>
              <a:t>So the punishment cost of equivalently effective (probability, punishment) pairs</a:t>
            </a:r>
            <a:endParaRPr lang="en-US" dirty="0"/>
          </a:p>
          <a:p>
            <a:pPr marL="228600" lvl="1">
              <a:spcBef>
                <a:spcPts val="1000"/>
              </a:spcBef>
            </a:pPr>
            <a:r>
              <a:rPr lang="en-US" dirty="0" smtClean="0"/>
              <a:t>A fine: </a:t>
            </a:r>
            <a:r>
              <a:rPr lang="en-US" dirty="0"/>
              <a:t>What one man pays another collects</a:t>
            </a:r>
          </a:p>
          <a:p>
            <a:pPr lvl="1"/>
            <a:r>
              <a:rPr lang="en-US" dirty="0" smtClean="0"/>
              <a:t>Punishment cost is zero. </a:t>
            </a:r>
          </a:p>
          <a:p>
            <a:pPr lvl="1"/>
            <a:r>
              <a:rPr lang="en-US" dirty="0" smtClean="0"/>
              <a:t>So inefficiency is zero</a:t>
            </a:r>
          </a:p>
          <a:p>
            <a:r>
              <a:rPr lang="en-US" dirty="0" smtClean="0"/>
              <a:t>Imprisonment: Punishment cost &gt; amount of punishment</a:t>
            </a:r>
          </a:p>
          <a:p>
            <a:pPr lvl="1"/>
            <a:r>
              <a:rPr lang="en-US" dirty="0" smtClean="0"/>
              <a:t>Cost to the offender is the amount of punishment—five years in prison</a:t>
            </a:r>
          </a:p>
          <a:p>
            <a:pPr lvl="1"/>
            <a:r>
              <a:rPr lang="en-US" dirty="0" smtClean="0"/>
              <a:t>Cost to the rest of us is the cost of running the prison</a:t>
            </a:r>
          </a:p>
          <a:p>
            <a:pPr lvl="1"/>
            <a:r>
              <a:rPr lang="en-US" dirty="0" smtClean="0"/>
              <a:t>So inefficiency &gt; 1</a:t>
            </a:r>
          </a:p>
          <a:p>
            <a:r>
              <a:rPr lang="en-US" dirty="0" smtClean="0"/>
              <a:t>Execution: Punishment cost = amount of punishment</a:t>
            </a:r>
          </a:p>
          <a:p>
            <a:pPr lvl="1"/>
            <a:r>
              <a:rPr lang="en-US" dirty="0" smtClean="0"/>
              <a:t>The offender loses one life, nobody gets one</a:t>
            </a:r>
          </a:p>
          <a:p>
            <a:pPr lvl="1"/>
            <a:r>
              <a:rPr lang="en-US" dirty="0" smtClean="0"/>
              <a:t>Inefficiency = 1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Execution (or corporal punishment) is less inefficient than imprisonment!</a:t>
            </a:r>
          </a:p>
        </p:txBody>
      </p:sp>
    </p:spTree>
    <p:extLst>
      <p:ext uri="{BB962C8B-B14F-4D97-AF65-F5344CB8AC3E}">
        <p14:creationId xmlns:p14="http://schemas.microsoft.com/office/powerpoint/2010/main" val="1929446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240077"/>
          </a:xfrm>
        </p:spPr>
        <p:txBody>
          <a:bodyPr/>
          <a:lstStyle/>
          <a:p>
            <a:pPr algn="ctr"/>
            <a:r>
              <a:rPr lang="en-US" dirty="0" smtClean="0"/>
              <a:t>To Minimize Punishment Cost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937" y="1114816"/>
            <a:ext cx="11741062" cy="574318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Choose </a:t>
            </a:r>
            <a:r>
              <a:rPr lang="en-US" sz="3200" dirty="0"/>
              <a:t>the most efficient </a:t>
            </a:r>
            <a:r>
              <a:rPr lang="en-US" sz="3200" dirty="0" smtClean="0"/>
              <a:t>punishment</a:t>
            </a:r>
            <a:endParaRPr lang="en-US" sz="3200" dirty="0"/>
          </a:p>
          <a:p>
            <a:pPr lvl="1"/>
            <a:r>
              <a:rPr lang="en-US" sz="2800" dirty="0"/>
              <a:t>A fine if the offender can pay it</a:t>
            </a:r>
          </a:p>
          <a:p>
            <a:pPr lvl="1"/>
            <a:r>
              <a:rPr lang="en-US" sz="2800" dirty="0"/>
              <a:t>Otherwise execution (or corporal punishment)</a:t>
            </a:r>
          </a:p>
          <a:p>
            <a:r>
              <a:rPr lang="en-US" sz="3200" dirty="0" smtClean="0"/>
              <a:t>Consider an offense currently punished with five years in prison</a:t>
            </a:r>
          </a:p>
          <a:p>
            <a:pPr lvl="1"/>
            <a:r>
              <a:rPr lang="en-US" sz="2800" dirty="0" smtClean="0"/>
              <a:t>We determine that that is equivalent, for the criminal, to 1/6 chance of execution</a:t>
            </a:r>
          </a:p>
          <a:p>
            <a:pPr lvl="1"/>
            <a:r>
              <a:rPr lang="en-US" sz="2800" dirty="0" smtClean="0"/>
              <a:t>So when someone is convicted, we roll a die</a:t>
            </a:r>
          </a:p>
          <a:p>
            <a:pPr lvl="2"/>
            <a:r>
              <a:rPr lang="en-US" sz="2400" dirty="0" smtClean="0"/>
              <a:t>1-5 we turn </a:t>
            </a:r>
            <a:r>
              <a:rPr lang="en-US" sz="2400" smtClean="0"/>
              <a:t>him </a:t>
            </a:r>
            <a:r>
              <a:rPr lang="en-US" sz="2400" smtClean="0"/>
              <a:t>loose</a:t>
            </a:r>
          </a:p>
          <a:p>
            <a:pPr lvl="2"/>
            <a:r>
              <a:rPr lang="en-US" sz="2400" dirty="0" smtClean="0"/>
              <a:t> </a:t>
            </a:r>
            <a:r>
              <a:rPr lang="en-US" sz="2400" dirty="0" smtClean="0"/>
              <a:t>6 we hang him</a:t>
            </a:r>
          </a:p>
          <a:p>
            <a:pPr lvl="2"/>
            <a:r>
              <a:rPr lang="en-US" sz="2400" dirty="0" smtClean="0"/>
              <a:t>Deterrence is the same, so victims are no worse off</a:t>
            </a:r>
          </a:p>
          <a:p>
            <a:pPr lvl="2"/>
            <a:r>
              <a:rPr lang="en-US" sz="2400" dirty="0" smtClean="0"/>
              <a:t>The average cost to the criminal is the same</a:t>
            </a:r>
          </a:p>
          <a:p>
            <a:pPr lvl="2"/>
            <a:r>
              <a:rPr lang="en-US" sz="2400" dirty="0" smtClean="0"/>
              <a:t>And we save the cost of running the prison</a:t>
            </a:r>
          </a:p>
          <a:p>
            <a:pPr lvl="1"/>
            <a:r>
              <a:rPr lang="en-US" sz="2800" b="1" dirty="0" smtClean="0"/>
              <a:t>What is wrong with this argument?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63242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21404"/>
          </a:xfrm>
        </p:spPr>
        <p:txBody>
          <a:bodyPr/>
          <a:lstStyle/>
          <a:p>
            <a:pPr algn="ctr"/>
            <a:r>
              <a:rPr lang="en-US"/>
              <a:t>The Inefficiency of Efficient Punishment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894945"/>
            <a:ext cx="11263009" cy="596305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Consider first a less extreme version</a:t>
            </a:r>
          </a:p>
          <a:p>
            <a:pPr lvl="1"/>
            <a:r>
              <a:rPr lang="en-US" dirty="0" smtClean="0"/>
              <a:t>Every sentence is X dollars or Y years</a:t>
            </a:r>
          </a:p>
          <a:p>
            <a:pPr lvl="1"/>
            <a:r>
              <a:rPr lang="en-US" dirty="0" smtClean="0"/>
              <a:t>The criminal has the option of spending Y years in the state prison</a:t>
            </a:r>
          </a:p>
          <a:p>
            <a:pPr lvl="1"/>
            <a:r>
              <a:rPr lang="en-US" dirty="0" smtClean="0"/>
              <a:t>Or accepting an offer from a private prison to pay his fine</a:t>
            </a:r>
          </a:p>
          <a:p>
            <a:pPr lvl="1"/>
            <a:r>
              <a:rPr lang="en-US" dirty="0" smtClean="0"/>
              <a:t>In exchange for something less than Y years working in their prison factory</a:t>
            </a:r>
          </a:p>
          <a:p>
            <a:r>
              <a:rPr lang="en-US" dirty="0" smtClean="0"/>
              <a:t>I proposed that idea in an old article. Someone responded</a:t>
            </a:r>
          </a:p>
          <a:p>
            <a:pPr lvl="1"/>
            <a:r>
              <a:rPr lang="en-US" dirty="0" smtClean="0"/>
              <a:t>The colonial powers in Africa had a similar approach</a:t>
            </a:r>
          </a:p>
          <a:p>
            <a:pPr lvl="1"/>
            <a:r>
              <a:rPr lang="en-US" dirty="0" smtClean="0"/>
              <a:t>If they needed a road built, they found an excuse to arrest a bunch of people</a:t>
            </a:r>
          </a:p>
          <a:p>
            <a:pPr lvl="1"/>
            <a:r>
              <a:rPr lang="en-US" dirty="0" smtClean="0"/>
              <a:t>And sentenced them to work on the road</a:t>
            </a:r>
          </a:p>
          <a:p>
            <a:r>
              <a:rPr lang="en-US" dirty="0" smtClean="0"/>
              <a:t>Larry Niven had sf stories with a different variant</a:t>
            </a:r>
          </a:p>
          <a:p>
            <a:pPr lvl="1"/>
            <a:r>
              <a:rPr lang="en-US" dirty="0" smtClean="0"/>
              <a:t>There is always a shortage of organs.</a:t>
            </a:r>
          </a:p>
          <a:p>
            <a:pPr lvl="1"/>
            <a:r>
              <a:rPr lang="en-US" dirty="0" smtClean="0"/>
              <a:t>So when a criminal is executed, his organs forfeit to the state for transplant</a:t>
            </a:r>
          </a:p>
          <a:p>
            <a:pPr lvl="1"/>
            <a:r>
              <a:rPr lang="en-US" dirty="0" smtClean="0"/>
              <a:t>With that rule there is still a shortage, so increase the number of capital offenses</a:t>
            </a:r>
          </a:p>
          <a:p>
            <a:pPr lvl="1"/>
            <a:r>
              <a:rPr lang="en-US" dirty="0" smtClean="0"/>
              <a:t>In the first story, three dangerous driving convictions add up to a capital offense</a:t>
            </a:r>
          </a:p>
          <a:p>
            <a:r>
              <a:rPr lang="en-US" dirty="0" smtClean="0"/>
              <a:t>We need to think about the incentives of the enforcers as well as the </a:t>
            </a:r>
            <a:r>
              <a:rPr lang="en-US" dirty="0" err="1" smtClean="0"/>
              <a:t>enforcees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396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26509"/>
          </a:xfrm>
        </p:spPr>
        <p:txBody>
          <a:bodyPr/>
          <a:lstStyle/>
          <a:p>
            <a:pPr algn="ctr"/>
            <a:r>
              <a:rPr lang="en-US" dirty="0" smtClean="0"/>
              <a:t>Prosecution as Rent Seeking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197" y="876822"/>
            <a:ext cx="11523945" cy="598117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are back with the incentive to prosecute</a:t>
            </a:r>
          </a:p>
          <a:p>
            <a:pPr lvl="1"/>
            <a:r>
              <a:rPr lang="en-US" dirty="0" smtClean="0"/>
              <a:t>If it is too high, prosecutors, public or private, prosecute too much</a:t>
            </a:r>
          </a:p>
          <a:p>
            <a:pPr lvl="1"/>
            <a:r>
              <a:rPr lang="en-US" dirty="0" smtClean="0"/>
              <a:t>Potential defendants spend resources defending against prosecution</a:t>
            </a:r>
          </a:p>
          <a:p>
            <a:pPr lvl="1"/>
            <a:r>
              <a:rPr lang="en-US" dirty="0" smtClean="0"/>
              <a:t>Making all of us poorer</a:t>
            </a:r>
          </a:p>
          <a:p>
            <a:r>
              <a:rPr lang="en-US" dirty="0" smtClean="0"/>
              <a:t>The civil version</a:t>
            </a:r>
          </a:p>
          <a:p>
            <a:pPr lvl="1"/>
            <a:r>
              <a:rPr lang="en-US" dirty="0" smtClean="0"/>
              <a:t>Targeting deep pockets instead of guilt</a:t>
            </a:r>
          </a:p>
          <a:p>
            <a:pPr lvl="1"/>
            <a:r>
              <a:rPr lang="en-US" dirty="0" smtClean="0"/>
              <a:t>Via punitive damages or class actions</a:t>
            </a:r>
          </a:p>
          <a:p>
            <a:r>
              <a:rPr lang="en-US" dirty="0" smtClean="0"/>
              <a:t>Civil forfeiture for criminal offenses</a:t>
            </a:r>
          </a:p>
          <a:p>
            <a:r>
              <a:rPr lang="en-US" dirty="0" smtClean="0"/>
              <a:t>My proposal puts your ownership of your labor at risk</a:t>
            </a:r>
          </a:p>
          <a:p>
            <a:r>
              <a:rPr lang="en-US" dirty="0" smtClean="0"/>
              <a:t>Niven’s puts the value of your organs at risk</a:t>
            </a:r>
          </a:p>
          <a:p>
            <a:r>
              <a:rPr lang="en-US" dirty="0" smtClean="0"/>
              <a:t>My dice rolling isn’t quite as bad, since there is no profit to hanging someone</a:t>
            </a:r>
          </a:p>
          <a:p>
            <a:pPr lvl="1"/>
            <a:r>
              <a:rPr lang="en-US" dirty="0" smtClean="0"/>
              <a:t>But if punishment is cheap and potential defendants have little political power</a:t>
            </a:r>
          </a:p>
          <a:p>
            <a:pPr lvl="1"/>
            <a:r>
              <a:rPr lang="en-US" dirty="0" smtClean="0"/>
              <a:t>We may be too willing to punish. </a:t>
            </a:r>
          </a:p>
          <a:p>
            <a:pPr lvl="1"/>
            <a:r>
              <a:rPr lang="en-US" dirty="0" smtClean="0"/>
              <a:t>A new argument against (cheap) capital punishment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54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77030"/>
          </a:xfrm>
        </p:spPr>
        <p:txBody>
          <a:bodyPr/>
          <a:lstStyle/>
          <a:p>
            <a:pPr algn="ctr"/>
            <a:r>
              <a:rPr lang="en-US" dirty="0" smtClean="0"/>
              <a:t>What </a:t>
            </a:r>
            <a:r>
              <a:rPr lang="en-US" smtClean="0"/>
              <a:t>is Wrong with Cannibalism?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301" y="776614"/>
            <a:ext cx="11565699" cy="6081385"/>
          </a:xfrm>
        </p:spPr>
        <p:txBody>
          <a:bodyPr>
            <a:normAutofit/>
          </a:bodyPr>
          <a:lstStyle/>
          <a:p>
            <a:r>
              <a:rPr lang="en-US" dirty="0" smtClean="0"/>
              <a:t>People die, why waste the meat?</a:t>
            </a:r>
          </a:p>
          <a:p>
            <a:pPr lvl="1"/>
            <a:r>
              <a:rPr lang="en-US" dirty="0" smtClean="0"/>
              <a:t>Yet cannibalism has been prohibited in almost all societies we know of</a:t>
            </a:r>
          </a:p>
          <a:p>
            <a:pPr lvl="1"/>
            <a:r>
              <a:rPr lang="en-US" dirty="0" smtClean="0"/>
              <a:t>Is there a good economic reason why?</a:t>
            </a:r>
          </a:p>
          <a:p>
            <a:r>
              <a:rPr lang="en-US" dirty="0" smtClean="0"/>
              <a:t>I can choose not to carry money, but not not to carry my body</a:t>
            </a:r>
          </a:p>
          <a:p>
            <a:pPr lvl="1"/>
            <a:r>
              <a:rPr lang="en-US" dirty="0" smtClean="0"/>
              <a:t>So if meat is scarce, there is an incentive to murder me</a:t>
            </a:r>
          </a:p>
          <a:p>
            <a:pPr lvl="1"/>
            <a:r>
              <a:rPr lang="en-US" dirty="0" smtClean="0"/>
              <a:t>Which means I have to be careful not to make it possible</a:t>
            </a:r>
          </a:p>
          <a:p>
            <a:r>
              <a:rPr lang="en-US" dirty="0" smtClean="0"/>
              <a:t>This is the best argument I know of against a market for organs</a:t>
            </a:r>
          </a:p>
          <a:p>
            <a:pPr lvl="1"/>
            <a:r>
              <a:rPr lang="en-US" dirty="0" smtClean="0"/>
              <a:t>It looks like an obviously good idea, but </a:t>
            </a:r>
            <a:r>
              <a:rPr lang="mr-IN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You could be worth $50,000 on the hoof</a:t>
            </a:r>
          </a:p>
          <a:p>
            <a:pPr lvl="1"/>
            <a:r>
              <a:rPr lang="en-US" dirty="0" smtClean="0"/>
              <a:t>So better combine it with strong rules on chain of title</a:t>
            </a:r>
          </a:p>
          <a:p>
            <a:r>
              <a:rPr lang="en-US" dirty="0" smtClean="0"/>
              <a:t>It also explains why rape is much more common than murder</a:t>
            </a:r>
          </a:p>
          <a:p>
            <a:pPr lvl="1"/>
            <a:r>
              <a:rPr lang="en-US" dirty="0" smtClean="0"/>
              <a:t>“A virgin with a sack of gold can walk safely from one end of the empire to the other”</a:t>
            </a:r>
          </a:p>
          <a:p>
            <a:pPr lvl="1"/>
            <a:r>
              <a:rPr lang="en-US" dirty="0" smtClean="0"/>
              <a:t>The sack of gold could be kept in a safe</a:t>
            </a:r>
          </a:p>
          <a:p>
            <a:r>
              <a:rPr lang="en-US" dirty="0" smtClean="0"/>
              <a:t>Again rent seeking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9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90649"/>
          </a:xfrm>
        </p:spPr>
        <p:txBody>
          <a:bodyPr/>
          <a:lstStyle/>
          <a:p>
            <a:r>
              <a:rPr lang="en-US" dirty="0" smtClean="0"/>
              <a:t>In a more realistic case than cars and tanks 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3777"/>
            <a:ext cx="10515600" cy="588422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How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do we decide which party is liable if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negligent? The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argument works poorly for auto collisions, better for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Situations where there is some consistent difference between the two parties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Driver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vs pedestrian, for example</a:t>
            </a: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The same logic works for contributory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negligence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I pay for your damage unless you were negligent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So you won’t be, so I will, so I will take the optimal precautions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Suppose the court cannot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accurately judge negligence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The least bad rule may be to split the damage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Along the lines of the argument for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coinsurance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106019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14400"/>
          </a:xfrm>
        </p:spPr>
        <p:txBody>
          <a:bodyPr/>
          <a:lstStyle/>
          <a:p>
            <a:pPr algn="ctr"/>
            <a:r>
              <a:rPr lang="en-US" dirty="0" smtClean="0"/>
              <a:t>Six Theories of Punitive Damages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1"/>
            <a:ext cx="10515600" cy="5856050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No such thing, just ordinary damages for injuries that are hard to see</a:t>
            </a: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They serve to express moral outrage</a:t>
            </a:r>
          </a:p>
          <a:p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They function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as a probability multiplier (Landes and Posner)</a:t>
            </a:r>
          </a:p>
          <a:p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If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damages are hard to measure but the tort is almost always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inefficient, set damages at a high estimate of harm done (Landes and Posner)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Because the optimal punishment is not really equal to damage done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Catching and punishing people is costly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Details this week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To deter strategic torts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My threat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to harm you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stops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you from doing things I don’t like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Consider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the case of shooting birds on my neighbor’s land to humiliate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him</a:t>
            </a:r>
          </a:p>
          <a:p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None of these does a fully adequate job of explaining current law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646050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436700"/>
          </a:xfrm>
        </p:spPr>
        <p:txBody>
          <a:bodyPr/>
          <a:lstStyle/>
          <a:p>
            <a:r>
              <a:rPr lang="en-US" dirty="0" smtClean="0"/>
              <a:t>Why do Ordinary Damages Go to the Victim?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6700"/>
            <a:ext cx="10515600" cy="5421300"/>
          </a:xfrm>
        </p:spPr>
        <p:txBody>
          <a:bodyPr>
            <a:normAutofit/>
          </a:bodyPr>
          <a:lstStyle/>
          <a:p>
            <a:r>
              <a:rPr lang="en-US" sz="3200" dirty="0"/>
              <a:t>As a form of insurance, but not a very good </a:t>
            </a:r>
            <a:r>
              <a:rPr lang="en-US" sz="3200" dirty="0" smtClean="0"/>
              <a:t>form</a:t>
            </a:r>
            <a:endParaRPr lang="en-US" sz="3200" dirty="0"/>
          </a:p>
          <a:p>
            <a:r>
              <a:rPr lang="en-US" sz="3200" dirty="0" smtClean="0"/>
              <a:t>To combine </a:t>
            </a:r>
            <a:r>
              <a:rPr lang="en-US" sz="3200" dirty="0"/>
              <a:t>two incentives in one person</a:t>
            </a:r>
          </a:p>
          <a:p>
            <a:pPr lvl="1"/>
            <a:r>
              <a:rPr lang="en-US" sz="2800" dirty="0"/>
              <a:t>A reward to make the victim report and sue</a:t>
            </a:r>
          </a:p>
          <a:p>
            <a:pPr lvl="1"/>
            <a:r>
              <a:rPr lang="en-US" sz="2800" dirty="0"/>
              <a:t>Combined with the incentive to deter acts that harm him</a:t>
            </a:r>
          </a:p>
          <a:p>
            <a:r>
              <a:rPr lang="en-US" sz="3200" dirty="0"/>
              <a:t>But is it the right incentive?</a:t>
            </a:r>
          </a:p>
          <a:p>
            <a:pPr lvl="1"/>
            <a:r>
              <a:rPr lang="en-US" sz="2800" dirty="0"/>
              <a:t>The patent troll </a:t>
            </a:r>
            <a:r>
              <a:rPr lang="en-US" sz="2800" dirty="0" smtClean="0"/>
              <a:t>problem. </a:t>
            </a:r>
          </a:p>
          <a:p>
            <a:pPr lvl="1"/>
            <a:r>
              <a:rPr lang="en-US" sz="2800" dirty="0" smtClean="0"/>
              <a:t>The Athenian solution: Losing tort plaintiff owed damages to the defendant</a:t>
            </a:r>
            <a:endParaRPr lang="en-US" sz="2800" dirty="0"/>
          </a:p>
          <a:p>
            <a:pPr lvl="1"/>
            <a:r>
              <a:rPr lang="en-US" sz="2800" dirty="0" smtClean="0">
                <a:latin typeface="Times CY" charset="-52"/>
                <a:ea typeface="Times CY" charset="-52"/>
                <a:cs typeface="Times CY" charset="-52"/>
              </a:rPr>
              <a:t>Getting the incentive right is a problem not limited to tort </a:t>
            </a:r>
            <a:r>
              <a:rPr lang="en-US" sz="2800" dirty="0" smtClean="0">
                <a:latin typeface="Times CY" charset="-52"/>
                <a:ea typeface="Times CY" charset="-52"/>
                <a:cs typeface="Times CY" charset="-52"/>
              </a:rPr>
              <a:t>law</a:t>
            </a:r>
          </a:p>
          <a:p>
            <a:pPr lvl="1"/>
            <a:r>
              <a:rPr lang="en-US" sz="2800" dirty="0" smtClean="0">
                <a:latin typeface="Times CY" charset="-52"/>
                <a:ea typeface="Times CY" charset="-52"/>
                <a:cs typeface="Times CY" charset="-52"/>
              </a:rPr>
              <a:t>As we will be seeing this week</a:t>
            </a:r>
            <a:endParaRPr lang="en-US" sz="2800" dirty="0">
              <a:latin typeface="Times CY" charset="-52"/>
              <a:ea typeface="Times CY" charset="-52"/>
              <a:cs typeface="Times CY" charset="-52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2152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571" y="1"/>
            <a:ext cx="10515600" cy="885110"/>
          </a:xfrm>
        </p:spPr>
        <p:txBody>
          <a:bodyPr/>
          <a:lstStyle/>
          <a:p>
            <a:pPr algn="ctr"/>
            <a:r>
              <a:rPr lang="en-US" dirty="0" smtClean="0"/>
              <a:t>Damages </a:t>
            </a:r>
            <a:r>
              <a:rPr lang="en-US" dirty="0" smtClean="0"/>
              <a:t>Are Doing </a:t>
            </a:r>
            <a:r>
              <a:rPr lang="en-US" dirty="0" smtClean="0"/>
              <a:t>Triple Duty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1664"/>
            <a:ext cx="10515600" cy="5716336"/>
          </a:xfrm>
        </p:spPr>
        <p:txBody>
          <a:bodyPr/>
          <a:lstStyle/>
          <a:p>
            <a:r>
              <a:rPr lang="en-US" dirty="0" smtClean="0"/>
              <a:t>The damage payment for a tort is</a:t>
            </a:r>
          </a:p>
          <a:p>
            <a:pPr lvl="1"/>
            <a:r>
              <a:rPr lang="en-US" dirty="0" smtClean="0"/>
              <a:t>The penalty to the </a:t>
            </a:r>
            <a:r>
              <a:rPr lang="en-US" dirty="0" err="1" smtClean="0"/>
              <a:t>tortfeasor</a:t>
            </a:r>
            <a:endParaRPr lang="en-US" dirty="0" smtClean="0"/>
          </a:p>
          <a:p>
            <a:pPr lvl="1"/>
            <a:r>
              <a:rPr lang="en-US" dirty="0" smtClean="0"/>
              <a:t>The reward to the successful plaintiff</a:t>
            </a:r>
          </a:p>
          <a:p>
            <a:pPr lvl="1"/>
            <a:r>
              <a:rPr lang="en-US" dirty="0" smtClean="0"/>
              <a:t>The compensation to the victim</a:t>
            </a:r>
          </a:p>
          <a:p>
            <a:r>
              <a:rPr lang="en-US" dirty="0" smtClean="0"/>
              <a:t>There is no reason to expect the right value to be the same for each</a:t>
            </a:r>
          </a:p>
        </p:txBody>
      </p:sp>
    </p:spTree>
    <p:extLst>
      <p:ext uri="{BB962C8B-B14F-4D97-AF65-F5344CB8AC3E}">
        <p14:creationId xmlns:p14="http://schemas.microsoft.com/office/powerpoint/2010/main" val="2549997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778"/>
            <a:ext cx="10515600" cy="93453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Damages as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0043"/>
            <a:ext cx="10515600" cy="5787957"/>
          </a:xfrm>
        </p:spPr>
        <p:txBody>
          <a:bodyPr>
            <a:noAutofit/>
          </a:bodyPr>
          <a:lstStyle/>
          <a:p>
            <a:r>
              <a:rPr lang="en-US" sz="3200" dirty="0" smtClean="0"/>
              <a:t>Damages only insure against a </a:t>
            </a:r>
            <a:r>
              <a:rPr lang="en-US" sz="3200" dirty="0"/>
              <a:t>small subset of </a:t>
            </a:r>
            <a:r>
              <a:rPr lang="en-US" sz="3200" dirty="0" smtClean="0"/>
              <a:t>losses</a:t>
            </a:r>
          </a:p>
          <a:p>
            <a:r>
              <a:rPr lang="en-US" sz="3200" dirty="0" smtClean="0"/>
              <a:t>You </a:t>
            </a:r>
            <a:r>
              <a:rPr lang="en-US" sz="3200" dirty="0"/>
              <a:t>have to prove causation, negligence, </a:t>
            </a:r>
            <a:r>
              <a:rPr lang="en-US" sz="3200" dirty="0" err="1"/>
              <a:t>etc</a:t>
            </a:r>
            <a:r>
              <a:rPr lang="en-US" sz="3200" dirty="0"/>
              <a:t>, which is costly</a:t>
            </a:r>
          </a:p>
          <a:p>
            <a:r>
              <a:rPr lang="en-US" sz="3200" dirty="0" smtClean="0"/>
              <a:t>And reputational incentives for the payer are backwards</a:t>
            </a:r>
          </a:p>
          <a:p>
            <a:pPr lvl="1"/>
            <a:r>
              <a:rPr lang="en-US" sz="2800" dirty="0" smtClean="0"/>
              <a:t>An insurance company wants the reputation </a:t>
            </a:r>
          </a:p>
          <a:p>
            <a:pPr lvl="2"/>
            <a:r>
              <a:rPr lang="en-US" sz="2400" dirty="0" smtClean="0"/>
              <a:t>Of being willing to compensate you with as little hassle as possible</a:t>
            </a:r>
          </a:p>
          <a:p>
            <a:pPr lvl="2"/>
            <a:r>
              <a:rPr lang="en-US" sz="2400" dirty="0" smtClean="0"/>
              <a:t>So that people will buy its insurance</a:t>
            </a:r>
          </a:p>
          <a:p>
            <a:pPr lvl="1"/>
            <a:r>
              <a:rPr lang="en-US" sz="2800" dirty="0" smtClean="0"/>
              <a:t>A </a:t>
            </a:r>
            <a:r>
              <a:rPr lang="en-US" sz="2800" dirty="0" err="1" smtClean="0"/>
              <a:t>tortfeasor</a:t>
            </a:r>
            <a:r>
              <a:rPr lang="en-US" sz="2800" dirty="0" smtClean="0"/>
              <a:t> wants the reputation</a:t>
            </a:r>
          </a:p>
          <a:p>
            <a:pPr lvl="2"/>
            <a:r>
              <a:rPr lang="en-US" sz="2400" dirty="0" smtClean="0"/>
              <a:t>Of fighting as hard as possible not to pay damages</a:t>
            </a:r>
          </a:p>
          <a:p>
            <a:pPr lvl="2"/>
            <a:r>
              <a:rPr lang="en-US" sz="2400" dirty="0" smtClean="0"/>
              <a:t>So people won’t sue it</a:t>
            </a:r>
          </a:p>
          <a:p>
            <a:r>
              <a:rPr lang="en-US" sz="3200" dirty="0" smtClean="0"/>
              <a:t>So design tort law to deter tortfeasors and motivate victims</a:t>
            </a:r>
          </a:p>
        </p:txBody>
      </p:sp>
    </p:spTree>
    <p:extLst>
      <p:ext uri="{BB962C8B-B14F-4D97-AF65-F5344CB8AC3E}">
        <p14:creationId xmlns:p14="http://schemas.microsoft.com/office/powerpoint/2010/main" val="1148503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779"/>
            <a:ext cx="10515600" cy="1020264"/>
          </a:xfrm>
        </p:spPr>
        <p:txBody>
          <a:bodyPr/>
          <a:lstStyle/>
          <a:p>
            <a:pPr algn="ctr"/>
            <a:r>
              <a:rPr lang="en-US" dirty="0" smtClean="0"/>
              <a:t>Product 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5110"/>
            <a:ext cx="10515600" cy="5972889"/>
          </a:xfrm>
        </p:spPr>
        <p:txBody>
          <a:bodyPr>
            <a:normAutofit lnSpcReduction="10000"/>
          </a:bodyPr>
          <a:lstStyle/>
          <a:p>
            <a:r>
              <a:rPr lang="en-US" i="1" dirty="0" smtClean="0"/>
              <a:t>Caveat Emptor</a:t>
            </a:r>
            <a:r>
              <a:rPr lang="en-US" dirty="0" smtClean="0"/>
              <a:t>: Let the buyer beware</a:t>
            </a:r>
          </a:p>
          <a:p>
            <a:r>
              <a:rPr lang="en-US" i="1" dirty="0" smtClean="0"/>
              <a:t>Caveat </a:t>
            </a:r>
            <a:r>
              <a:rPr lang="en-US" i="1" dirty="0" err="1" smtClean="0"/>
              <a:t>Venditor</a:t>
            </a:r>
            <a:r>
              <a:rPr lang="en-US" dirty="0" smtClean="0"/>
              <a:t>: Let the seller beware: Seller is liable</a:t>
            </a:r>
          </a:p>
          <a:p>
            <a:pPr lvl="1"/>
            <a:r>
              <a:rPr lang="en-US" dirty="0" smtClean="0"/>
              <a:t>Argument for: It gives him an incentive to make sure nothing goes wrong</a:t>
            </a:r>
          </a:p>
          <a:p>
            <a:pPr lvl="1"/>
            <a:r>
              <a:rPr lang="en-US" dirty="0" smtClean="0"/>
              <a:t>Argument against: </a:t>
            </a:r>
          </a:p>
          <a:p>
            <a:pPr lvl="2"/>
            <a:r>
              <a:rPr lang="en-US" dirty="0" smtClean="0"/>
              <a:t>The consumer also affects the probability that something will go wrong</a:t>
            </a:r>
          </a:p>
          <a:p>
            <a:pPr lvl="2"/>
            <a:r>
              <a:rPr lang="en-US" dirty="0" smtClean="0"/>
              <a:t>The seller already has that incentive—reputation</a:t>
            </a:r>
          </a:p>
          <a:p>
            <a:pPr lvl="2"/>
            <a:r>
              <a:rPr lang="en-US" dirty="0" smtClean="0"/>
              <a:t>Counter argument: Consumers may not know enough about quality of the product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Cave </a:t>
            </a:r>
            <a:r>
              <a:rPr lang="en-US" i="1" dirty="0" err="1" smtClean="0">
                <a:solidFill>
                  <a:srgbClr val="FF0000"/>
                </a:solidFill>
              </a:rPr>
              <a:t>Canem</a:t>
            </a:r>
            <a:r>
              <a:rPr lang="en-US" dirty="0" smtClean="0">
                <a:solidFill>
                  <a:srgbClr val="FF0000"/>
                </a:solidFill>
              </a:rPr>
              <a:t>: Beware of the dog</a:t>
            </a:r>
          </a:p>
          <a:p>
            <a:r>
              <a:rPr lang="en-US" dirty="0" smtClean="0"/>
              <a:t>Conclusion: The case for </a:t>
            </a:r>
            <a:r>
              <a:rPr lang="en-US" i="1" dirty="0" smtClean="0"/>
              <a:t>caveat empto</a:t>
            </a:r>
            <a:r>
              <a:rPr lang="en-US" dirty="0" smtClean="0"/>
              <a:t>r is stronger </a:t>
            </a:r>
          </a:p>
          <a:p>
            <a:pPr lvl="1"/>
            <a:r>
              <a:rPr lang="en-US" dirty="0" smtClean="0"/>
              <a:t>The better reputational incentives work </a:t>
            </a:r>
          </a:p>
          <a:p>
            <a:pPr lvl="1"/>
            <a:r>
              <a:rPr lang="en-US" dirty="0" smtClean="0"/>
              <a:t>And the more things going wrong depends on the user</a:t>
            </a:r>
          </a:p>
          <a:p>
            <a:r>
              <a:rPr lang="en-US" dirty="0" smtClean="0"/>
              <a:t>So the efficient rule is:</a:t>
            </a:r>
          </a:p>
          <a:p>
            <a:pPr lvl="1"/>
            <a:r>
              <a:rPr lang="en-US" dirty="0" smtClean="0"/>
              <a:t>Specific </a:t>
            </a:r>
            <a:r>
              <a:rPr lang="en-US" dirty="0"/>
              <a:t>to a specific problem </a:t>
            </a:r>
            <a:endParaRPr lang="en-US" dirty="0" smtClean="0"/>
          </a:p>
          <a:p>
            <a:pPr lvl="1"/>
            <a:r>
              <a:rPr lang="en-US" dirty="0"/>
              <a:t>W</a:t>
            </a:r>
            <a:r>
              <a:rPr lang="en-US" dirty="0" smtClean="0"/>
              <a:t>ith </a:t>
            </a:r>
            <a:r>
              <a:rPr lang="en-US" dirty="0"/>
              <a:t>a specific product</a:t>
            </a:r>
          </a:p>
          <a:p>
            <a:r>
              <a:rPr lang="en-US" dirty="0"/>
              <a:t>An alternative rule is freedom of contract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679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2359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Eggshell Skulls, Himalayan Photographers, and Efficient Law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174" y="1026216"/>
            <a:ext cx="11609900" cy="5831784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dirty="0" err="1" smtClean="0"/>
              <a:t>tortfeasor</a:t>
            </a:r>
            <a:r>
              <a:rPr lang="en-US" dirty="0" smtClean="0"/>
              <a:t> takes his victim as he finds him</a:t>
            </a:r>
          </a:p>
          <a:p>
            <a:pPr lvl="1"/>
            <a:r>
              <a:rPr lang="en-US" dirty="0" smtClean="0"/>
              <a:t>If the victim is unusually vulnerable, the </a:t>
            </a:r>
            <a:r>
              <a:rPr lang="en-US" dirty="0" err="1" smtClean="0"/>
              <a:t>tortfeasor</a:t>
            </a:r>
            <a:r>
              <a:rPr lang="en-US" dirty="0" smtClean="0"/>
              <a:t> pays for the unusual damage</a:t>
            </a:r>
          </a:p>
          <a:p>
            <a:pPr lvl="1"/>
            <a:r>
              <a:rPr lang="en-US" dirty="0" smtClean="0"/>
              <a:t>Posner argues that this is the efficient rule </a:t>
            </a:r>
          </a:p>
          <a:p>
            <a:pPr lvl="2"/>
            <a:r>
              <a:rPr lang="en-US" dirty="0" smtClean="0"/>
              <a:t>Because it gives potential </a:t>
            </a:r>
            <a:r>
              <a:rPr lang="en-US" dirty="0" err="1" smtClean="0"/>
              <a:t>tortfeasors</a:t>
            </a:r>
            <a:r>
              <a:rPr lang="en-US" dirty="0" smtClean="0"/>
              <a:t> the right average incentive</a:t>
            </a:r>
          </a:p>
          <a:p>
            <a:pPr lvl="2"/>
            <a:r>
              <a:rPr lang="en-US" dirty="0" smtClean="0"/>
              <a:t>Including a high probability of low injury and damage payment, low probability of high</a:t>
            </a:r>
          </a:p>
          <a:p>
            <a:r>
              <a:rPr lang="en-US" dirty="0" smtClean="0"/>
              <a:t>This is the same problem as sending valuable film to Walgreens</a:t>
            </a:r>
          </a:p>
          <a:p>
            <a:pPr lvl="1"/>
            <a:r>
              <a:rPr lang="en-US" dirty="0" smtClean="0"/>
              <a:t>The vulnerable victim knows he is vulnerable, the potential </a:t>
            </a:r>
            <a:r>
              <a:rPr lang="en-US" dirty="0" err="1" smtClean="0"/>
              <a:t>tortfeasor</a:t>
            </a:r>
            <a:r>
              <a:rPr lang="en-US" dirty="0" smtClean="0"/>
              <a:t> doesn’t</a:t>
            </a:r>
          </a:p>
          <a:p>
            <a:pPr lvl="1"/>
            <a:r>
              <a:rPr lang="en-US" dirty="0" smtClean="0"/>
              <a:t>Just as the Himalayan photographer knew his film was valuable</a:t>
            </a:r>
          </a:p>
          <a:p>
            <a:pPr lvl="1"/>
            <a:r>
              <a:rPr lang="en-US" dirty="0" smtClean="0"/>
              <a:t>Posner could have made the same argument there, didn’t</a:t>
            </a:r>
          </a:p>
          <a:p>
            <a:pPr lvl="1"/>
            <a:r>
              <a:rPr lang="en-US" dirty="0" smtClean="0"/>
              <a:t>Thus in each case concluding that the common law was efficient</a:t>
            </a:r>
          </a:p>
          <a:p>
            <a:r>
              <a:rPr lang="en-US" dirty="0" smtClean="0"/>
              <a:t>Which points out a problem with evidence for his conjecture</a:t>
            </a:r>
          </a:p>
          <a:p>
            <a:pPr lvl="1"/>
            <a:r>
              <a:rPr lang="en-US" dirty="0" smtClean="0"/>
              <a:t>First you see what the common law rule is</a:t>
            </a:r>
          </a:p>
          <a:p>
            <a:pPr lvl="1"/>
            <a:r>
              <a:rPr lang="en-US" dirty="0" smtClean="0"/>
              <a:t>Then you construct an argument to show that that is the efficient rule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106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1724</TotalTime>
  <Words>3315</Words>
  <Application>Microsoft Macintosh PowerPoint</Application>
  <PresentationFormat>Custom</PresentationFormat>
  <Paragraphs>352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Efficient Rules for a Unicausal Accident</vt:lpstr>
      <vt:lpstr>Dual Causation: Coaseian accidents</vt:lpstr>
      <vt:lpstr>In a more realistic case than cars and tanks …</vt:lpstr>
      <vt:lpstr>Six Theories of Punitive Damages</vt:lpstr>
      <vt:lpstr>Why do Ordinary Damages Go to the Victim?</vt:lpstr>
      <vt:lpstr>Damages Are Doing Triple Duty</vt:lpstr>
      <vt:lpstr>Damages as Insurance</vt:lpstr>
      <vt:lpstr>Product Liability</vt:lpstr>
      <vt:lpstr>Eggshell Skulls, Himalayan Photographers, and Efficient Law</vt:lpstr>
      <vt:lpstr>How Much is Information Worth?</vt:lpstr>
      <vt:lpstr>Criminal Law</vt:lpstr>
      <vt:lpstr>The False Positive Rate</vt:lpstr>
      <vt:lpstr>The Problem: Incentive to Convict</vt:lpstr>
      <vt:lpstr>Deterrence as a Private Good</vt:lpstr>
      <vt:lpstr>Tweaking The Technology of Trial</vt:lpstr>
      <vt:lpstr>The Optimal Punishment Problem</vt:lpstr>
      <vt:lpstr>Solving it</vt:lpstr>
      <vt:lpstr>Two Intuitions</vt:lpstr>
      <vt:lpstr>Should Benefits to Criminals Count?</vt:lpstr>
      <vt:lpstr>Should the Rich Pay Higher Fines?</vt:lpstr>
      <vt:lpstr>Inefficiency of Punishments</vt:lpstr>
      <vt:lpstr>To Minimize Punishment Cost</vt:lpstr>
      <vt:lpstr>The Inefficiency of Efficient Punishment</vt:lpstr>
      <vt:lpstr>Prosecution as Rent Seeking</vt:lpstr>
      <vt:lpstr>What is Wrong with Cannibalism?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Midterm</dc:title>
  <dc:creator>David Friedman</dc:creator>
  <cp:lastModifiedBy>David Friedman</cp:lastModifiedBy>
  <cp:revision>143</cp:revision>
  <dcterms:created xsi:type="dcterms:W3CDTF">2017-03-02T17:12:13Z</dcterms:created>
  <dcterms:modified xsi:type="dcterms:W3CDTF">2017-04-04T19:57:36Z</dcterms:modified>
</cp:coreProperties>
</file>