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3" r:id="rId5"/>
    <p:sldId id="264" r:id="rId6"/>
    <p:sldId id="265" r:id="rId7"/>
    <p:sldId id="267" r:id="rId8"/>
    <p:sldId id="268" r:id="rId9"/>
    <p:sldId id="269" r:id="rId10"/>
    <p:sldId id="272" r:id="rId11"/>
    <p:sldId id="270" r:id="rId12"/>
    <p:sldId id="271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  <p:sldId id="282" r:id="rId24"/>
    <p:sldId id="285" r:id="rId25"/>
    <p:sldId id="28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96" d="100"/>
          <a:sy n="96" d="100"/>
        </p:scale>
        <p:origin x="-104" y="-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8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29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59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781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9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71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50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49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3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25645-B99B-7644-B2C6-D9987BF21A84}" type="datetimeFigureOut">
              <a:rPr lang="en-US" smtClean="0"/>
              <a:t>2/16/17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BA962-F51B-9448-85F0-B51648A86C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634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0449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Why did it Break Down?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Increasing levels of violent conflict starting ~1200</a:t>
            </a:r>
          </a:p>
          <a:p>
            <a:r>
              <a:rPr lang="en-US" dirty="0" smtClean="0"/>
              <a:t>Fighting not to enforce a legal claim but over who would end up ruling Iceland</a:t>
            </a:r>
          </a:p>
          <a:p>
            <a:r>
              <a:rPr lang="en-US" dirty="0" smtClean="0"/>
              <a:t>Possible causes</a:t>
            </a:r>
          </a:p>
          <a:p>
            <a:pPr lvl="1"/>
            <a:r>
              <a:rPr lang="en-US" dirty="0" smtClean="0"/>
              <a:t>Increasing concentration of power: Many </a:t>
            </a:r>
            <a:r>
              <a:rPr lang="en-US" dirty="0" err="1"/>
              <a:t>goðorð</a:t>
            </a:r>
            <a:r>
              <a:rPr lang="en-US" dirty="0"/>
              <a:t> </a:t>
            </a:r>
            <a:r>
              <a:rPr lang="en-US" dirty="0" smtClean="0"/>
              <a:t>owned by one family</a:t>
            </a:r>
          </a:p>
          <a:p>
            <a:pPr lvl="1"/>
            <a:r>
              <a:rPr lang="en-US" dirty="0" smtClean="0"/>
              <a:t>Foreign ideology: Monarchy</a:t>
            </a:r>
          </a:p>
          <a:p>
            <a:pPr lvl="1"/>
            <a:r>
              <a:rPr lang="en-US" dirty="0" smtClean="0"/>
              <a:t>Meddling by the king of Norway, who wanted to control Iceland</a:t>
            </a:r>
          </a:p>
          <a:p>
            <a:pPr lvl="1"/>
            <a:r>
              <a:rPr lang="en-US" dirty="0" smtClean="0"/>
              <a:t>Christian tithes provided a revenue source to fuel power</a:t>
            </a:r>
          </a:p>
          <a:p>
            <a:pPr lvl="1"/>
            <a:r>
              <a:rPr lang="en-US" dirty="0" smtClean="0"/>
              <a:t>???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185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997545"/>
          </a:xfrm>
        </p:spPr>
        <p:txBody>
          <a:bodyPr/>
          <a:lstStyle/>
          <a:p>
            <a:pPr algn="ctr"/>
            <a:r>
              <a:rPr lang="en-US" dirty="0" smtClean="0"/>
              <a:t>How Well Did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1926"/>
            <a:ext cx="10515600" cy="5826074"/>
          </a:xfrm>
        </p:spPr>
        <p:txBody>
          <a:bodyPr/>
          <a:lstStyle/>
          <a:p>
            <a:r>
              <a:rPr lang="en-US" dirty="0" smtClean="0"/>
              <a:t>Sagas describe the violent bits, but …</a:t>
            </a:r>
          </a:p>
          <a:p>
            <a:r>
              <a:rPr lang="en-US" dirty="0" smtClean="0"/>
              <a:t>They skip the boring parts</a:t>
            </a:r>
          </a:p>
          <a:p>
            <a:r>
              <a:rPr lang="en-US" dirty="0" smtClean="0"/>
              <a:t>One estimate is that, during the </a:t>
            </a:r>
            <a:r>
              <a:rPr lang="en-US" dirty="0" err="1" smtClean="0"/>
              <a:t>Sturlung</a:t>
            </a:r>
            <a:r>
              <a:rPr lang="en-US" dirty="0" smtClean="0"/>
              <a:t> period breakdown</a:t>
            </a:r>
          </a:p>
          <a:p>
            <a:pPr lvl="1"/>
            <a:r>
              <a:rPr lang="en-US" dirty="0" smtClean="0"/>
              <a:t>350 killed over fifty years</a:t>
            </a:r>
          </a:p>
          <a:p>
            <a:pPr lvl="1"/>
            <a:r>
              <a:rPr lang="en-US" dirty="0" smtClean="0"/>
              <a:t>7/year in a population of about 70,000</a:t>
            </a:r>
          </a:p>
          <a:p>
            <a:pPr lvl="1"/>
            <a:r>
              <a:rPr lang="en-US" dirty="0" smtClean="0"/>
              <a:t>About the peak U.S. murder rate or the highway death rate</a:t>
            </a:r>
          </a:p>
          <a:p>
            <a:r>
              <a:rPr lang="en-US" dirty="0" smtClean="0"/>
              <a:t>Probably a smaller fraction of the population</a:t>
            </a:r>
          </a:p>
          <a:p>
            <a:pPr lvl="1"/>
            <a:r>
              <a:rPr lang="en-US" dirty="0" smtClean="0"/>
              <a:t>Than the fraction of Norway, Normandy, and England killed</a:t>
            </a:r>
          </a:p>
          <a:p>
            <a:pPr lvl="1"/>
            <a:r>
              <a:rPr lang="en-US" dirty="0" smtClean="0"/>
              <a:t>In three weeks of the year 1066</a:t>
            </a:r>
          </a:p>
          <a:p>
            <a:pPr lvl="1"/>
            <a:r>
              <a:rPr lang="en-US" dirty="0" smtClean="0"/>
              <a:t>Battles of </a:t>
            </a:r>
            <a:r>
              <a:rPr lang="en-US" dirty="0" err="1" smtClean="0"/>
              <a:t>Fulford</a:t>
            </a:r>
            <a:r>
              <a:rPr lang="en-US" dirty="0" smtClean="0"/>
              <a:t>, Stamford bridge, and Hastings</a:t>
            </a:r>
          </a:p>
          <a:p>
            <a:r>
              <a:rPr lang="en-US" dirty="0" smtClean="0"/>
              <a:t>Compare deaths over religious conflict </a:t>
            </a:r>
            <a:r>
              <a:rPr lang="en-US" smtClean="0"/>
              <a:t>in Iceland</a:t>
            </a:r>
            <a:endParaRPr lang="en-US" dirty="0" smtClean="0"/>
          </a:p>
          <a:p>
            <a:pPr lvl="1"/>
            <a:r>
              <a:rPr lang="en-US" dirty="0" smtClean="0"/>
              <a:t>Pagan to Christian under the Icelandic system: About 6</a:t>
            </a:r>
          </a:p>
          <a:p>
            <a:pPr lvl="1"/>
            <a:r>
              <a:rPr lang="en-US" dirty="0" smtClean="0"/>
              <a:t>Catholic to Lutheran under Norwegian rule: About 60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49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517" y="4761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It also produced one of the world’s great literatures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dozen or so books still in print</a:t>
            </a:r>
          </a:p>
          <a:p>
            <a:r>
              <a:rPr lang="en-US" sz="3600" dirty="0" smtClean="0"/>
              <a:t>In English paperback translations</a:t>
            </a:r>
          </a:p>
          <a:p>
            <a:r>
              <a:rPr lang="en-US" sz="3600" dirty="0" smtClean="0"/>
              <a:t>Produced from a population of 70,000</a:t>
            </a:r>
          </a:p>
          <a:p>
            <a:r>
              <a:rPr lang="en-US" sz="3600" dirty="0" smtClean="0"/>
              <a:t>Six hundred years ago in a far corner of the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441112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67484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The Legal System of </a:t>
            </a:r>
            <a:r>
              <a:rPr lang="en-US" sz="4000" dirty="0" err="1" smtClean="0"/>
              <a:t>Somaliland:Northern</a:t>
            </a:r>
            <a:r>
              <a:rPr lang="en-US" sz="4000" dirty="0" smtClean="0"/>
              <a:t> Somalia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1329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83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611" y="1399455"/>
            <a:ext cx="1112891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It started with a student paper for this seminar</a:t>
            </a:r>
          </a:p>
          <a:p>
            <a:r>
              <a:rPr lang="en-US" dirty="0" smtClean="0"/>
              <a:t>Then a book by </a:t>
            </a:r>
            <a:r>
              <a:rPr lang="en-US" dirty="0"/>
              <a:t>Michael Van </a:t>
            </a:r>
            <a:r>
              <a:rPr lang="en-US" dirty="0" err="1"/>
              <a:t>Notten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A Dutch lawyer who married a Somali</a:t>
            </a:r>
          </a:p>
          <a:p>
            <a:pPr lvl="1"/>
            <a:r>
              <a:rPr lang="en-US" dirty="0" smtClean="0"/>
              <a:t>Spent the last 12 years of his life living in Somaliland</a:t>
            </a:r>
          </a:p>
          <a:p>
            <a:pPr lvl="1"/>
            <a:r>
              <a:rPr lang="en-US" dirty="0" smtClean="0"/>
              <a:t>And wrote up a description of the system</a:t>
            </a:r>
          </a:p>
          <a:p>
            <a:pPr lvl="1"/>
            <a:r>
              <a:rPr lang="en-US" dirty="0" smtClean="0"/>
              <a:t>Then …</a:t>
            </a:r>
          </a:p>
          <a:p>
            <a:r>
              <a:rPr lang="en-US" dirty="0" smtClean="0"/>
              <a:t>I. M. Lewis, a London School of Economics Anthropologist</a:t>
            </a:r>
          </a:p>
          <a:p>
            <a:pPr lvl="1"/>
            <a:r>
              <a:rPr lang="en-US" dirty="0" smtClean="0"/>
              <a:t>Who started studying Somaliland in 1955</a:t>
            </a:r>
          </a:p>
          <a:p>
            <a:pPr lvl="1"/>
            <a:r>
              <a:rPr lang="en-US" dirty="0" smtClean="0"/>
              <a:t>When I went looking for more books on Somaliland</a:t>
            </a:r>
          </a:p>
          <a:p>
            <a:pPr lvl="1"/>
            <a:r>
              <a:rPr lang="en-US" dirty="0" smtClean="0"/>
              <a:t>The first few were written by him</a:t>
            </a:r>
          </a:p>
          <a:p>
            <a:pPr lvl="1"/>
            <a:r>
              <a:rPr lang="en-US" dirty="0" smtClean="0"/>
              <a:t>And the next was written by other people in his honor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181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732949"/>
          </a:xfrm>
        </p:spPr>
        <p:txBody>
          <a:bodyPr/>
          <a:lstStyle/>
          <a:p>
            <a:pPr algn="ctr"/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7330"/>
            <a:ext cx="10515600" cy="609067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1960 England and Italy pull out</a:t>
            </a:r>
          </a:p>
          <a:p>
            <a:pPr lvl="1"/>
            <a:r>
              <a:rPr lang="en-US" dirty="0" smtClean="0"/>
              <a:t>Establish </a:t>
            </a:r>
            <a:r>
              <a:rPr lang="en-US" dirty="0"/>
              <a:t>a single modern centralized democracy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a country with no history of such</a:t>
            </a:r>
          </a:p>
          <a:p>
            <a:r>
              <a:rPr lang="en-US" dirty="0" smtClean="0"/>
              <a:t>Becomes </a:t>
            </a:r>
            <a:r>
              <a:rPr lang="en-US" dirty="0"/>
              <a:t>a military dictatorship under </a:t>
            </a:r>
            <a:r>
              <a:rPr lang="en-US" dirty="0" err="1"/>
              <a:t>Siyad</a:t>
            </a:r>
            <a:r>
              <a:rPr lang="en-US" dirty="0"/>
              <a:t> </a:t>
            </a:r>
            <a:r>
              <a:rPr lang="en-US" dirty="0" err="1"/>
              <a:t>Barre</a:t>
            </a:r>
            <a:endParaRPr lang="en-US" dirty="0"/>
          </a:p>
          <a:p>
            <a:r>
              <a:rPr lang="en-US" dirty="0" smtClean="0"/>
              <a:t>Fights </a:t>
            </a:r>
            <a:r>
              <a:rPr lang="en-US" dirty="0"/>
              <a:t>a war with Ethiopia, the traditional enemy</a:t>
            </a:r>
          </a:p>
          <a:p>
            <a:r>
              <a:rPr lang="en-US" dirty="0"/>
              <a:t>USSR switches sides, Somalia loses, </a:t>
            </a:r>
            <a:r>
              <a:rPr lang="en-US" dirty="0" err="1"/>
              <a:t>Barre</a:t>
            </a:r>
            <a:r>
              <a:rPr lang="en-US" dirty="0"/>
              <a:t> assassinated</a:t>
            </a:r>
          </a:p>
          <a:p>
            <a:r>
              <a:rPr lang="en-US" dirty="0"/>
              <a:t>Things reverting to normal until</a:t>
            </a:r>
          </a:p>
          <a:p>
            <a:pPr lvl="1"/>
            <a:r>
              <a:rPr lang="en-US" dirty="0"/>
              <a:t>U.S. and U.N. decide Somalia needs a government</a:t>
            </a:r>
          </a:p>
          <a:p>
            <a:pPr lvl="1"/>
            <a:r>
              <a:rPr lang="en-US" dirty="0"/>
              <a:t>And try to establish one using Ethiopian troops</a:t>
            </a:r>
          </a:p>
          <a:p>
            <a:r>
              <a:rPr lang="en-US" dirty="0"/>
              <a:t>Republic of </a:t>
            </a:r>
            <a:r>
              <a:rPr lang="en-US" dirty="0" smtClean="0"/>
              <a:t>Somaliland established </a:t>
            </a:r>
            <a:r>
              <a:rPr lang="en-US" dirty="0"/>
              <a:t>in the </a:t>
            </a:r>
            <a:r>
              <a:rPr lang="en-US" dirty="0" smtClean="0"/>
              <a:t>north</a:t>
            </a:r>
          </a:p>
          <a:p>
            <a:pPr lvl="1"/>
            <a:r>
              <a:rPr lang="en-US" dirty="0" smtClean="0"/>
              <a:t>Reasonably peaceful, based on traditional institutions</a:t>
            </a:r>
          </a:p>
          <a:p>
            <a:pPr lvl="1"/>
            <a:r>
              <a:rPr lang="en-US" dirty="0" smtClean="0"/>
              <a:t>But we won’t recognize it</a:t>
            </a:r>
          </a:p>
          <a:p>
            <a:pPr lvl="1"/>
            <a:r>
              <a:rPr lang="en-US" dirty="0" smtClean="0"/>
              <a:t>Because that would be to admit that Somalia is not one country</a:t>
            </a:r>
            <a:endParaRPr lang="en-US" dirty="0"/>
          </a:p>
          <a:p>
            <a:r>
              <a:rPr lang="en-US" dirty="0"/>
              <a:t>Continued conflict around Mogadishu in the south</a:t>
            </a:r>
          </a:p>
          <a:p>
            <a:r>
              <a:rPr lang="en-US" dirty="0" smtClean="0"/>
              <a:t>They had learned that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there is going to be a </a:t>
            </a:r>
            <a:r>
              <a:rPr lang="en-US" dirty="0" smtClean="0"/>
              <a:t>government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etter </a:t>
            </a:r>
            <a:r>
              <a:rPr lang="en-US" dirty="0"/>
              <a:t>to be </a:t>
            </a:r>
            <a:r>
              <a:rPr lang="en-US" dirty="0" smtClean="0"/>
              <a:t>the ruler than the </a:t>
            </a:r>
            <a:r>
              <a:rPr lang="en-US" dirty="0"/>
              <a:t>ruled</a:t>
            </a:r>
          </a:p>
          <a:p>
            <a:r>
              <a:rPr lang="en-US" dirty="0"/>
              <a:t>Link </a:t>
            </a:r>
            <a:r>
              <a:rPr lang="en-US" dirty="0" smtClean="0"/>
              <a:t>to Lewis’ view of the situation some years back on the </a:t>
            </a:r>
            <a:r>
              <a:rPr lang="en-US" dirty="0"/>
              <a:t>readings </a:t>
            </a:r>
            <a:r>
              <a:rPr lang="en-US" dirty="0" smtClean="0"/>
              <a:t>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33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988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Political/Legal Structure Based in Part on Agnatic (male line) Kinship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95" y="1825625"/>
            <a:ext cx="11310631" cy="4749588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Every Somali knows his agnatic ancestry many generations back</a:t>
            </a:r>
          </a:p>
          <a:p>
            <a:r>
              <a:rPr lang="en-US" sz="3200" dirty="0" smtClean="0"/>
              <a:t>Possibly with parts that don’t matter left out</a:t>
            </a:r>
          </a:p>
          <a:p>
            <a:pPr lvl="1"/>
            <a:r>
              <a:rPr lang="en-US" sz="2800" dirty="0" smtClean="0"/>
              <a:t>If a man had only one son, then leaving either him or the son out</a:t>
            </a:r>
          </a:p>
          <a:p>
            <a:pPr lvl="1"/>
            <a:r>
              <a:rPr lang="en-US" sz="2800" dirty="0" smtClean="0"/>
              <a:t>Does not change the structure of who is related to whom</a:t>
            </a:r>
          </a:p>
          <a:p>
            <a:r>
              <a:rPr lang="en-US" sz="3200" dirty="0" smtClean="0"/>
              <a:t>Running back to a possibly fictional ancestor from early Islamic history</a:t>
            </a:r>
          </a:p>
          <a:p>
            <a:r>
              <a:rPr lang="en-US" sz="3200" dirty="0" smtClean="0"/>
              <a:t>The structure of kinship gives the structure of potential alliances</a:t>
            </a:r>
          </a:p>
          <a:p>
            <a:r>
              <a:rPr lang="en-US" sz="3200" dirty="0" smtClean="0"/>
              <a:t>“What your address is in Europe, your genealogy is in Somalia”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355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If there is a conflict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79" y="1825625"/>
            <a:ext cx="11442918" cy="4351338"/>
          </a:xfrm>
        </p:spPr>
        <p:txBody>
          <a:bodyPr/>
          <a:lstStyle/>
          <a:p>
            <a:r>
              <a:rPr lang="en-US" dirty="0" smtClean="0"/>
              <a:t>You are probably allied with other male line descendants of the same ancestor N generations back</a:t>
            </a:r>
          </a:p>
          <a:p>
            <a:r>
              <a:rPr lang="en-US" dirty="0" smtClean="0"/>
              <a:t>Possibly against the descendants of that ancestor’s brother</a:t>
            </a:r>
          </a:p>
          <a:p>
            <a:r>
              <a:rPr lang="en-US" dirty="0" smtClean="0"/>
              <a:t>And in a later conflict with a larger opponent the two groups may fuse</a:t>
            </a:r>
          </a:p>
          <a:p>
            <a:r>
              <a:rPr lang="en-US" dirty="0" smtClean="0"/>
              <a:t>Because they are all descendants of the same ancestor N+1 generations 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9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the Structure Mixes Kinship with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5278"/>
            <a:ext cx="10515600" cy="5402721"/>
          </a:xfrm>
        </p:spPr>
        <p:txBody>
          <a:bodyPr/>
          <a:lstStyle/>
          <a:p>
            <a:r>
              <a:rPr lang="en-US" dirty="0" smtClean="0"/>
              <a:t>Your coalition may include several such kin groups</a:t>
            </a:r>
          </a:p>
          <a:p>
            <a:pPr lvl="1"/>
            <a:r>
              <a:rPr lang="en-US" dirty="0" smtClean="0"/>
              <a:t>Who have agreed to ally</a:t>
            </a:r>
          </a:p>
          <a:p>
            <a:pPr lvl="1"/>
            <a:r>
              <a:rPr lang="en-US" dirty="0" smtClean="0"/>
              <a:t>By an explicit contract, possibly written</a:t>
            </a:r>
          </a:p>
          <a:p>
            <a:r>
              <a:rPr lang="en-US" dirty="0" smtClean="0"/>
              <a:t>A coalition that is all contract rather than kin</a:t>
            </a:r>
          </a:p>
          <a:p>
            <a:pPr lvl="1"/>
            <a:r>
              <a:rPr lang="en-US" dirty="0" smtClean="0"/>
              <a:t>Is called a “pile of shields”</a:t>
            </a:r>
          </a:p>
          <a:p>
            <a:pPr lvl="1"/>
            <a:r>
              <a:rPr lang="en-US" dirty="0" smtClean="0"/>
              <a:t>Formed to get enough fighting strength for a conflict</a:t>
            </a:r>
          </a:p>
          <a:p>
            <a:pPr lvl="1"/>
            <a:r>
              <a:rPr lang="en-US" dirty="0" smtClean="0"/>
              <a:t>When kinship wouldn’t do it</a:t>
            </a:r>
          </a:p>
          <a:p>
            <a:r>
              <a:rPr lang="en-US" dirty="0" smtClean="0"/>
              <a:t>And that was their term for</a:t>
            </a:r>
          </a:p>
          <a:p>
            <a:pPr lvl="1"/>
            <a:r>
              <a:rPr lang="en-US" dirty="0" smtClean="0"/>
              <a:t>The British commonwealth and</a:t>
            </a:r>
          </a:p>
          <a:p>
            <a:pPr lvl="1"/>
            <a:r>
              <a:rPr lang="en-US" dirty="0" smtClean="0"/>
              <a:t>The western alliance against the Soviets</a:t>
            </a:r>
          </a:p>
          <a:p>
            <a:r>
              <a:rPr lang="en-US" dirty="0" smtClean="0"/>
              <a:t>Our system seen through their eyes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967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0"/>
            <a:ext cx="10515600" cy="904937"/>
          </a:xfrm>
        </p:spPr>
        <p:txBody>
          <a:bodyPr/>
          <a:lstStyle/>
          <a:p>
            <a:pPr algn="ctr"/>
            <a:r>
              <a:rPr lang="en-US" dirty="0" smtClean="0"/>
              <a:t>Coalition: The </a:t>
            </a:r>
            <a:r>
              <a:rPr lang="en-US" dirty="0" err="1" smtClean="0"/>
              <a:t>Dia</a:t>
            </a:r>
            <a:r>
              <a:rPr lang="en-US" dirty="0" smtClean="0"/>
              <a:t>-Paying 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2858"/>
            <a:ext cx="10515600" cy="594514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group whose mutual obligations were </a:t>
            </a:r>
            <a:r>
              <a:rPr lang="en-US" dirty="0"/>
              <a:t>defined by </a:t>
            </a:r>
            <a:r>
              <a:rPr lang="en-US" dirty="0" smtClean="0"/>
              <a:t>contract</a:t>
            </a:r>
          </a:p>
          <a:p>
            <a:pPr lvl="1"/>
            <a:r>
              <a:rPr lang="en-US" dirty="0" smtClean="0"/>
              <a:t>Sometimes written, deposited with the British or in a saint’s shrine</a:t>
            </a:r>
          </a:p>
          <a:p>
            <a:pPr lvl="1"/>
            <a:r>
              <a:rPr lang="en-US" dirty="0" smtClean="0"/>
              <a:t>An example of one such contract is </a:t>
            </a:r>
            <a:r>
              <a:rPr lang="en-US" dirty="0"/>
              <a:t>in my chapter</a:t>
            </a:r>
          </a:p>
          <a:p>
            <a:r>
              <a:rPr lang="en-US" dirty="0"/>
              <a:t>Made up of smaller subgroups</a:t>
            </a:r>
          </a:p>
          <a:p>
            <a:pPr lvl="1"/>
            <a:r>
              <a:rPr lang="en-US" dirty="0" smtClean="0"/>
              <a:t>Structured </a:t>
            </a:r>
            <a:r>
              <a:rPr lang="en-US" dirty="0"/>
              <a:t>largely by agnatic kinship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necessary </a:t>
            </a:r>
            <a:r>
              <a:rPr lang="en-US" dirty="0" smtClean="0"/>
              <a:t>uterine (female line kinship)</a:t>
            </a:r>
            <a:endParaRPr lang="en-US" dirty="0"/>
          </a:p>
          <a:p>
            <a:pPr lvl="1"/>
            <a:r>
              <a:rPr lang="en-US" smtClean="0"/>
              <a:t>Sometimes </a:t>
            </a:r>
            <a:r>
              <a:rPr lang="en-US" dirty="0"/>
              <a:t>just contract</a:t>
            </a:r>
          </a:p>
          <a:p>
            <a:r>
              <a:rPr lang="en-US" dirty="0" smtClean="0"/>
              <a:t>Contract specifies</a:t>
            </a:r>
          </a:p>
          <a:p>
            <a:pPr lvl="1"/>
            <a:r>
              <a:rPr lang="en-US" dirty="0" smtClean="0"/>
              <a:t>Obligations </a:t>
            </a:r>
            <a:r>
              <a:rPr lang="en-US" dirty="0"/>
              <a:t>to share in paying damage </a:t>
            </a:r>
            <a:r>
              <a:rPr lang="en-US" dirty="0" smtClean="0"/>
              <a:t>payments</a:t>
            </a:r>
          </a:p>
          <a:p>
            <a:pPr lvl="2"/>
            <a:r>
              <a:rPr lang="en-US" dirty="0" smtClean="0"/>
              <a:t>How much by the offender, how much by his small group, how much by the others</a:t>
            </a:r>
          </a:p>
          <a:p>
            <a:pPr lvl="2"/>
            <a:r>
              <a:rPr lang="en-US" dirty="0" smtClean="0"/>
              <a:t>Proportional to either the number of males in a group or their wealth (size of their herds)</a:t>
            </a:r>
            <a:endParaRPr lang="en-US" dirty="0"/>
          </a:p>
          <a:p>
            <a:pPr lvl="1"/>
            <a:r>
              <a:rPr lang="en-US" dirty="0"/>
              <a:t>Right to share in receiving damage </a:t>
            </a:r>
            <a:r>
              <a:rPr lang="en-US" dirty="0" smtClean="0"/>
              <a:t>payments, similarly relative to the victim</a:t>
            </a:r>
            <a:endParaRPr lang="en-US" dirty="0"/>
          </a:p>
          <a:p>
            <a:pPr lvl="1"/>
            <a:r>
              <a:rPr lang="en-US" dirty="0"/>
              <a:t>Rules for conflicts within the group</a:t>
            </a:r>
          </a:p>
          <a:p>
            <a:r>
              <a:rPr lang="en-US" dirty="0" smtClean="0"/>
              <a:t>A group could restrict a member who was costing them too much</a:t>
            </a:r>
          </a:p>
          <a:p>
            <a:pPr lvl="1"/>
            <a:r>
              <a:rPr lang="en-US" dirty="0" smtClean="0"/>
              <a:t>For instance forbid him from carrying a gun</a:t>
            </a:r>
          </a:p>
          <a:p>
            <a:pPr lvl="1"/>
            <a:r>
              <a:rPr lang="en-US" dirty="0" smtClean="0"/>
              <a:t>Or could even expel him</a:t>
            </a:r>
            <a:endParaRPr lang="en-US" dirty="0"/>
          </a:p>
          <a:p>
            <a:r>
              <a:rPr lang="en-US" dirty="0" smtClean="0"/>
              <a:t>Two </a:t>
            </a:r>
            <a:r>
              <a:rPr lang="en-US" dirty="0" err="1" smtClean="0"/>
              <a:t>Dia</a:t>
            </a:r>
            <a:r>
              <a:rPr lang="en-US" dirty="0" smtClean="0"/>
              <a:t>-paying groups could temporarily join to get more manpower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 err="1" smtClean="0"/>
              <a:t>Dia</a:t>
            </a:r>
            <a:r>
              <a:rPr lang="en-US" dirty="0" smtClean="0"/>
              <a:t>-paying group could split into two or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572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3679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The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9242"/>
            <a:ext cx="10515600" cy="5301049"/>
          </a:xfrm>
        </p:spPr>
        <p:txBody>
          <a:bodyPr>
            <a:normAutofit/>
          </a:bodyPr>
          <a:lstStyle/>
          <a:p>
            <a:r>
              <a:rPr lang="en-US" dirty="0"/>
              <a:t>Discovery c. 870</a:t>
            </a:r>
          </a:p>
          <a:p>
            <a:r>
              <a:rPr lang="en-US" dirty="0" smtClean="0"/>
              <a:t>Harald </a:t>
            </a:r>
            <a:r>
              <a:rPr lang="en-US" dirty="0" err="1" smtClean="0"/>
              <a:t>Haarfagr</a:t>
            </a:r>
            <a:r>
              <a:rPr lang="en-US" dirty="0" smtClean="0"/>
              <a:t> unified Norway under his rule</a:t>
            </a:r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people did not like it, and 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they loaded up their ships and set sail for Iceland</a:t>
            </a:r>
            <a:endParaRPr lang="en-US" dirty="0"/>
          </a:p>
          <a:p>
            <a:r>
              <a:rPr lang="en-US" dirty="0"/>
              <a:t>Legal system set up c. 930</a:t>
            </a:r>
          </a:p>
          <a:p>
            <a:r>
              <a:rPr lang="en-US" dirty="0"/>
              <a:t>Additional developments through </a:t>
            </a:r>
            <a:r>
              <a:rPr lang="en-US" dirty="0" smtClean="0"/>
              <a:t>1000</a:t>
            </a:r>
            <a:endParaRPr lang="en-US" dirty="0"/>
          </a:p>
          <a:p>
            <a:r>
              <a:rPr lang="en-US" dirty="0" smtClean="0"/>
              <a:t>When Iceland went Christian by an arbitrated settlement</a:t>
            </a:r>
            <a:endParaRPr lang="en-US" dirty="0"/>
          </a:p>
          <a:p>
            <a:r>
              <a:rPr lang="en-US" dirty="0" smtClean="0"/>
              <a:t>c</a:t>
            </a:r>
            <a:r>
              <a:rPr lang="en-US" dirty="0"/>
              <a:t>. </a:t>
            </a:r>
            <a:r>
              <a:rPr lang="en-US" dirty="0" smtClean="0"/>
              <a:t>1200 things started going wrong: </a:t>
            </a:r>
            <a:r>
              <a:rPr lang="en-US" dirty="0" err="1" smtClean="0"/>
              <a:t>Sturlung</a:t>
            </a:r>
            <a:r>
              <a:rPr lang="en-US" dirty="0" smtClean="0"/>
              <a:t> Period</a:t>
            </a:r>
            <a:endParaRPr lang="en-US" dirty="0"/>
          </a:p>
          <a:p>
            <a:r>
              <a:rPr lang="en-US" dirty="0" smtClean="0"/>
              <a:t>1262-3 the country came under the rule of the king of Norway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24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407" y="153448"/>
            <a:ext cx="11495834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Size of Groups: Economies and Diseconomies of Scale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4575" y="1825625"/>
            <a:ext cx="11601665" cy="4351338"/>
          </a:xfrm>
        </p:spPr>
        <p:txBody>
          <a:bodyPr/>
          <a:lstStyle/>
          <a:p>
            <a:r>
              <a:rPr lang="en-US" dirty="0" smtClean="0"/>
              <a:t>Enough households to </a:t>
            </a:r>
            <a:r>
              <a:rPr lang="en-US" dirty="0"/>
              <a:t>spread the cost of paying damages</a:t>
            </a:r>
          </a:p>
          <a:p>
            <a:r>
              <a:rPr lang="en-US" dirty="0"/>
              <a:t>Enough </a:t>
            </a:r>
            <a:r>
              <a:rPr lang="en-US" dirty="0" smtClean="0"/>
              <a:t>men to </a:t>
            </a:r>
            <a:r>
              <a:rPr lang="en-US" dirty="0"/>
              <a:t>have the </a:t>
            </a:r>
            <a:r>
              <a:rPr lang="en-US" dirty="0" smtClean="0"/>
              <a:t>fighting power to </a:t>
            </a:r>
            <a:r>
              <a:rPr lang="en-US" dirty="0"/>
              <a:t>force opponents to pay damages</a:t>
            </a:r>
          </a:p>
          <a:p>
            <a:r>
              <a:rPr lang="en-US" dirty="0"/>
              <a:t>Not enough to create internal tensions that break up the group</a:t>
            </a:r>
          </a:p>
          <a:p>
            <a:r>
              <a:rPr lang="en-US" dirty="0"/>
              <a:t>300-3000 males</a:t>
            </a:r>
          </a:p>
          <a:p>
            <a:r>
              <a:rPr lang="en-US" dirty="0" smtClean="0"/>
              <a:t>How does this compare to clan </a:t>
            </a:r>
            <a:r>
              <a:rPr lang="en-US" dirty="0"/>
              <a:t>size in the Islamic system? </a:t>
            </a:r>
            <a:endParaRPr lang="en-US" dirty="0" smtClean="0"/>
          </a:p>
          <a:p>
            <a:r>
              <a:rPr lang="en-US" dirty="0" smtClean="0"/>
              <a:t>Somali clans were very large, hundreds of thousands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627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Possible Paper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‘</a:t>
            </a:r>
            <a:r>
              <a:rPr lang="en-US" dirty="0" err="1" smtClean="0"/>
              <a:t>Akila</a:t>
            </a:r>
            <a:r>
              <a:rPr lang="en-US" dirty="0" smtClean="0"/>
              <a:t> in Islamic law and society</a:t>
            </a:r>
          </a:p>
          <a:p>
            <a:pPr lvl="1"/>
            <a:r>
              <a:rPr lang="en-US" dirty="0" smtClean="0"/>
              <a:t>In Saudi Arabia at present</a:t>
            </a:r>
          </a:p>
          <a:p>
            <a:pPr lvl="1"/>
            <a:r>
              <a:rPr lang="en-US" dirty="0" smtClean="0"/>
              <a:t>In other times and places</a:t>
            </a:r>
          </a:p>
          <a:p>
            <a:r>
              <a:rPr lang="en-US" dirty="0" smtClean="0"/>
              <a:t>How was it structured internally?</a:t>
            </a:r>
          </a:p>
          <a:p>
            <a:r>
              <a:rPr lang="en-US" dirty="0" smtClean="0"/>
              <a:t>What determined its size?</a:t>
            </a:r>
          </a:p>
          <a:p>
            <a:r>
              <a:rPr lang="en-US" dirty="0" smtClean="0"/>
              <a:t>What functions did it serve?</a:t>
            </a:r>
          </a:p>
          <a:p>
            <a:r>
              <a:rPr lang="en-US" dirty="0" smtClean="0"/>
              <a:t>Compare to my description of the </a:t>
            </a:r>
            <a:r>
              <a:rPr lang="en-US" dirty="0" err="1" smtClean="0"/>
              <a:t>Dia</a:t>
            </a:r>
            <a:r>
              <a:rPr lang="en-US" dirty="0" smtClean="0"/>
              <a:t>-Paying group in Somaliland</a:t>
            </a:r>
          </a:p>
          <a:p>
            <a:r>
              <a:rPr lang="en-US" dirty="0" smtClean="0"/>
              <a:t>Let me know if you want to do it, think you can find  enough information to make a good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269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531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Sources of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3322" y="1320254"/>
            <a:ext cx="11363546" cy="5537746"/>
          </a:xfrm>
        </p:spPr>
        <p:txBody>
          <a:bodyPr>
            <a:normAutofit/>
          </a:bodyPr>
          <a:lstStyle/>
          <a:p>
            <a:r>
              <a:rPr lang="en-US" dirty="0" smtClean="0"/>
              <a:t>Traditional Law, unwritten</a:t>
            </a:r>
          </a:p>
          <a:p>
            <a:pPr lvl="1"/>
            <a:r>
              <a:rPr lang="en-US" dirty="0" smtClean="0"/>
              <a:t>As interpreted by the judge in each case</a:t>
            </a:r>
          </a:p>
          <a:p>
            <a:pPr lvl="1"/>
            <a:r>
              <a:rPr lang="en-US" dirty="0" smtClean="0"/>
              <a:t>If others disapprove, he doesn’t get asked to judge cases again</a:t>
            </a:r>
          </a:p>
          <a:p>
            <a:r>
              <a:rPr lang="en-US" dirty="0" smtClean="0"/>
              <a:t>That includes blood feud rules</a:t>
            </a:r>
          </a:p>
          <a:p>
            <a:pPr lvl="1"/>
            <a:r>
              <a:rPr lang="en-US" dirty="0" smtClean="0"/>
              <a:t>If you kill one of our kin</a:t>
            </a:r>
          </a:p>
          <a:p>
            <a:pPr lvl="1"/>
            <a:r>
              <a:rPr lang="en-US" dirty="0" smtClean="0"/>
              <a:t>We can either kill you or accept </a:t>
            </a:r>
            <a:r>
              <a:rPr lang="en-US" dirty="0" err="1" smtClean="0"/>
              <a:t>dia</a:t>
            </a:r>
            <a:r>
              <a:rPr lang="en-US" dirty="0" smtClean="0"/>
              <a:t>—a hundred camels for a man, 50 for a woman</a:t>
            </a:r>
          </a:p>
          <a:p>
            <a:pPr lvl="1"/>
            <a:r>
              <a:rPr lang="en-US" dirty="0" smtClean="0"/>
              <a:t>If you get away, we can kill one of your kin if you are in the same clan we are</a:t>
            </a:r>
          </a:p>
          <a:p>
            <a:pPr lvl="1"/>
            <a:r>
              <a:rPr lang="en-US" dirty="0" smtClean="0"/>
              <a:t>Two if you are in a different clan</a:t>
            </a:r>
          </a:p>
          <a:p>
            <a:pPr lvl="1"/>
            <a:r>
              <a:rPr lang="en-US" dirty="0" smtClean="0"/>
              <a:t>And in that case we are less likely to accept </a:t>
            </a:r>
            <a:r>
              <a:rPr lang="en-US" dirty="0" err="1" smtClean="0"/>
              <a:t>dia</a:t>
            </a:r>
            <a:endParaRPr lang="en-US" dirty="0" smtClean="0"/>
          </a:p>
          <a:p>
            <a:r>
              <a:rPr lang="en-US" dirty="0" smtClean="0"/>
              <a:t>Islamic law for marriage and inheritance</a:t>
            </a:r>
          </a:p>
          <a:p>
            <a:r>
              <a:rPr lang="en-US" dirty="0" smtClean="0"/>
              <a:t>Contractually agreed on law for disputes within the </a:t>
            </a:r>
            <a:r>
              <a:rPr lang="en-US" dirty="0" err="1" smtClean="0"/>
              <a:t>dia</a:t>
            </a:r>
            <a:r>
              <a:rPr lang="en-US" dirty="0" smtClean="0"/>
              <a:t>-paying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4011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380"/>
            <a:ext cx="10515600" cy="706489"/>
          </a:xfrm>
        </p:spPr>
        <p:txBody>
          <a:bodyPr/>
          <a:lstStyle/>
          <a:p>
            <a:r>
              <a:rPr lang="en-US" dirty="0" smtClean="0"/>
              <a:t>Contrast Somali Feud System with Icelandic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1" y="740869"/>
            <a:ext cx="11628122" cy="611713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Both </a:t>
            </a:r>
            <a:r>
              <a:rPr lang="en-US" dirty="0" smtClean="0"/>
              <a:t>were feud systems</a:t>
            </a:r>
          </a:p>
          <a:p>
            <a:pPr lvl="1"/>
            <a:r>
              <a:rPr lang="en-US" dirty="0" smtClean="0"/>
              <a:t>Privately enforced, with</a:t>
            </a:r>
          </a:p>
          <a:p>
            <a:pPr lvl="1"/>
            <a:r>
              <a:rPr lang="en-US" dirty="0" smtClean="0"/>
              <a:t>Damage payments for what we call crimes</a:t>
            </a:r>
            <a:endParaRPr lang="en-US" dirty="0"/>
          </a:p>
          <a:p>
            <a:r>
              <a:rPr lang="en-US" dirty="0"/>
              <a:t>Legislature and law code </a:t>
            </a:r>
            <a:r>
              <a:rPr lang="en-US" dirty="0" smtClean="0"/>
              <a:t>in Iceland</a:t>
            </a:r>
            <a:endParaRPr lang="en-US" dirty="0"/>
          </a:p>
          <a:p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customary+Islamic</a:t>
            </a:r>
            <a:r>
              <a:rPr lang="en-US" dirty="0"/>
              <a:t> (marriage and inheritance)+contract </a:t>
            </a:r>
            <a:r>
              <a:rPr lang="en-US" dirty="0" smtClean="0"/>
              <a:t>in </a:t>
            </a:r>
            <a:r>
              <a:rPr lang="en-US" dirty="0"/>
              <a:t>Somali</a:t>
            </a:r>
          </a:p>
          <a:p>
            <a:r>
              <a:rPr lang="en-US" dirty="0"/>
              <a:t> “Between religion and tradition choose tradition” </a:t>
            </a:r>
            <a:endParaRPr lang="en-US" dirty="0" smtClean="0"/>
          </a:p>
          <a:p>
            <a:r>
              <a:rPr lang="en-US" dirty="0" smtClean="0"/>
              <a:t>Icelandic version</a:t>
            </a:r>
          </a:p>
          <a:p>
            <a:pPr lvl="1"/>
            <a:r>
              <a:rPr lang="en-US" dirty="0" smtClean="0"/>
              <a:t>why </a:t>
            </a:r>
            <a:r>
              <a:rPr lang="en-US" dirty="0"/>
              <a:t>should we prefer the </a:t>
            </a:r>
            <a:r>
              <a:rPr lang="en-US" dirty="0" err="1" smtClean="0"/>
              <a:t>judgement</a:t>
            </a:r>
            <a:r>
              <a:rPr lang="en-US" dirty="0" smtClean="0"/>
              <a:t> of </a:t>
            </a:r>
            <a:r>
              <a:rPr lang="en-US" dirty="0"/>
              <a:t>a foreign </a:t>
            </a:r>
            <a:r>
              <a:rPr lang="en-US" dirty="0" smtClean="0"/>
              <a:t>priest (the Pope)</a:t>
            </a:r>
            <a:endParaRPr lang="en-US" dirty="0"/>
          </a:p>
          <a:p>
            <a:pPr lvl="1"/>
            <a:r>
              <a:rPr lang="en-US" dirty="0"/>
              <a:t>to the wisdom of our fathers?</a:t>
            </a:r>
          </a:p>
          <a:p>
            <a:r>
              <a:rPr lang="en-US" dirty="0" smtClean="0"/>
              <a:t>Formal court structure (Iceland)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/>
              <a:t>ad hoc </a:t>
            </a:r>
            <a:r>
              <a:rPr lang="en-US" dirty="0" smtClean="0"/>
              <a:t>court (Somalia)</a:t>
            </a:r>
            <a:endParaRPr lang="en-US" dirty="0"/>
          </a:p>
          <a:p>
            <a:r>
              <a:rPr lang="en-US" dirty="0"/>
              <a:t>Agnatic </a:t>
            </a:r>
            <a:r>
              <a:rPr lang="en-US" dirty="0" err="1"/>
              <a:t>kinship+formal</a:t>
            </a:r>
            <a:r>
              <a:rPr lang="en-US" dirty="0"/>
              <a:t> </a:t>
            </a:r>
            <a:r>
              <a:rPr lang="en-US" dirty="0" smtClean="0"/>
              <a:t>contract (Somalia)  </a:t>
            </a:r>
            <a:r>
              <a:rPr lang="en-US" dirty="0" err="1"/>
              <a:t>vs</a:t>
            </a:r>
            <a:r>
              <a:rPr lang="en-US" dirty="0"/>
              <a:t> ad hoc </a:t>
            </a:r>
            <a:r>
              <a:rPr lang="en-US" dirty="0" smtClean="0"/>
              <a:t>coalitions (Iceland)</a:t>
            </a:r>
            <a:endParaRPr lang="en-US" dirty="0"/>
          </a:p>
          <a:p>
            <a:r>
              <a:rPr lang="en-US" dirty="0"/>
              <a:t>Payment explicitly by </a:t>
            </a:r>
            <a:r>
              <a:rPr lang="en-US" dirty="0" err="1" smtClean="0"/>
              <a:t>dia</a:t>
            </a:r>
            <a:r>
              <a:rPr lang="en-US" dirty="0"/>
              <a:t>-paying group</a:t>
            </a:r>
          </a:p>
          <a:p>
            <a:pPr lvl="1"/>
            <a:r>
              <a:rPr lang="en-US" dirty="0"/>
              <a:t>A pattern that shows up in Islamic law: ‘</a:t>
            </a:r>
            <a:r>
              <a:rPr lang="en-US" dirty="0" err="1"/>
              <a:t>Akila</a:t>
            </a:r>
            <a:endParaRPr lang="en-US" dirty="0"/>
          </a:p>
          <a:p>
            <a:pPr lvl="1"/>
            <a:r>
              <a:rPr lang="en-US" dirty="0" smtClean="0"/>
              <a:t>By kinship in </a:t>
            </a:r>
            <a:r>
              <a:rPr lang="en-US" i="1" dirty="0" err="1" smtClean="0"/>
              <a:t>Gragas</a:t>
            </a:r>
            <a:r>
              <a:rPr lang="en-US" i="1" dirty="0" smtClean="0"/>
              <a:t>,</a:t>
            </a:r>
            <a:r>
              <a:rPr lang="en-US" dirty="0" smtClean="0"/>
              <a:t> not in the sagas</a:t>
            </a:r>
            <a:endParaRPr lang="en-US" dirty="0"/>
          </a:p>
          <a:p>
            <a:pPr lvl="1"/>
            <a:r>
              <a:rPr lang="en-US" dirty="0" smtClean="0"/>
              <a:t>But the fine is often voluntarily shared by friends, kin, supporters</a:t>
            </a:r>
            <a:endParaRPr lang="en-US" dirty="0"/>
          </a:p>
          <a:p>
            <a:r>
              <a:rPr lang="en-US" dirty="0"/>
              <a:t>Formal </a:t>
            </a:r>
            <a:r>
              <a:rPr lang="en-US" dirty="0" smtClean="0"/>
              <a:t>outlawry (Iceland) </a:t>
            </a:r>
            <a:r>
              <a:rPr lang="en-US" dirty="0" err="1"/>
              <a:t>vs</a:t>
            </a:r>
            <a:r>
              <a:rPr lang="en-US" dirty="0"/>
              <a:t> withdrawal of </a:t>
            </a:r>
            <a:r>
              <a:rPr lang="en-US" dirty="0" smtClean="0"/>
              <a:t>support (Somalia)</a:t>
            </a:r>
          </a:p>
          <a:p>
            <a:pPr lvl="1"/>
            <a:r>
              <a:rPr lang="en-US" dirty="0" smtClean="0"/>
              <a:t>You are no longer part of our </a:t>
            </a:r>
            <a:r>
              <a:rPr lang="en-US" dirty="0" err="1" smtClean="0"/>
              <a:t>dia</a:t>
            </a:r>
            <a:r>
              <a:rPr lang="en-US" dirty="0" smtClean="0"/>
              <a:t>-paying group so</a:t>
            </a:r>
          </a:p>
          <a:p>
            <a:pPr lvl="1"/>
            <a:r>
              <a:rPr lang="en-US" dirty="0" smtClean="0"/>
              <a:t>If you are killed there is no one obliged to avenge you or collect </a:t>
            </a:r>
            <a:r>
              <a:rPr lang="en-US" dirty="0" err="1" smtClean="0"/>
              <a:t>dia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178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3139"/>
            <a:ext cx="10515600" cy="1050464"/>
          </a:xfrm>
        </p:spPr>
        <p:txBody>
          <a:bodyPr/>
          <a:lstStyle/>
          <a:p>
            <a:r>
              <a:rPr lang="en-US" dirty="0" smtClean="0"/>
              <a:t>Mechanisms to Make the System Stable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263" y="1508198"/>
            <a:ext cx="11442918" cy="4789189"/>
          </a:xfrm>
        </p:spPr>
        <p:txBody>
          <a:bodyPr>
            <a:noAutofit/>
          </a:bodyPr>
          <a:lstStyle/>
          <a:p>
            <a:r>
              <a:rPr lang="en-US" sz="3200" dirty="0" smtClean="0"/>
              <a:t>Obligated to help defend your kin but not to help them attack</a:t>
            </a:r>
          </a:p>
          <a:p>
            <a:pPr lvl="1"/>
            <a:r>
              <a:rPr lang="en-US" sz="2800" dirty="0" smtClean="0"/>
              <a:t>So if one group attacks another, the group defending expands</a:t>
            </a:r>
          </a:p>
          <a:p>
            <a:pPr lvl="1"/>
            <a:r>
              <a:rPr lang="en-US" sz="2800" dirty="0" smtClean="0"/>
              <a:t>The group attacking does not</a:t>
            </a:r>
          </a:p>
          <a:p>
            <a:pPr lvl="1"/>
            <a:r>
              <a:rPr lang="en-US" sz="2800" dirty="0" smtClean="0"/>
              <a:t>That rule appears early in </a:t>
            </a:r>
            <a:r>
              <a:rPr lang="en-US" sz="2800" dirty="0" err="1" smtClean="0"/>
              <a:t>Egilsaga</a:t>
            </a:r>
            <a:r>
              <a:rPr lang="en-US" sz="2800" dirty="0" smtClean="0"/>
              <a:t>, when </a:t>
            </a:r>
            <a:r>
              <a:rPr lang="en-US" sz="2800" dirty="0" err="1" smtClean="0"/>
              <a:t>Egil’s</a:t>
            </a:r>
            <a:r>
              <a:rPr lang="en-US" sz="2800" dirty="0" smtClean="0"/>
              <a:t> grandfather says</a:t>
            </a:r>
          </a:p>
          <a:p>
            <a:pPr lvl="1"/>
            <a:r>
              <a:rPr lang="en-US" sz="2800" dirty="0" smtClean="0"/>
              <a:t>If </a:t>
            </a:r>
            <a:r>
              <a:rPr lang="en-US" sz="2800" dirty="0" err="1" smtClean="0"/>
              <a:t>Harald</a:t>
            </a:r>
            <a:r>
              <a:rPr lang="en-US" sz="2800" dirty="0" smtClean="0"/>
              <a:t> comes here to attack I am obligated to join in the defense</a:t>
            </a:r>
          </a:p>
          <a:p>
            <a:pPr lvl="1"/>
            <a:r>
              <a:rPr lang="en-US" sz="2800" dirty="0" smtClean="0"/>
              <a:t>But I am not obligated to join in our king’s attack on him</a:t>
            </a:r>
          </a:p>
          <a:p>
            <a:pPr lvl="1"/>
            <a:r>
              <a:rPr lang="en-US" sz="2800" b="1" dirty="0" smtClean="0"/>
              <a:t>And anyway, </a:t>
            </a:r>
            <a:r>
              <a:rPr lang="en-US" sz="2800" b="1" dirty="0" err="1" smtClean="0"/>
              <a:t>Harald</a:t>
            </a:r>
            <a:r>
              <a:rPr lang="en-US" sz="2800" b="1" dirty="0" smtClean="0"/>
              <a:t> is loaded with luck and our king has not a handful</a:t>
            </a:r>
          </a:p>
          <a:p>
            <a:r>
              <a:rPr lang="en-US" sz="3200" dirty="0" smtClean="0"/>
              <a:t>When things get too violent, both sides agree to raise the </a:t>
            </a:r>
            <a:r>
              <a:rPr lang="en-US" sz="3200" dirty="0" err="1" smtClean="0"/>
              <a:t>dia</a:t>
            </a:r>
            <a:endParaRPr lang="en-US" sz="3200" dirty="0"/>
          </a:p>
          <a:p>
            <a:pPr lvl="1"/>
            <a:r>
              <a:rPr lang="en-US" sz="2800" dirty="0" smtClean="0"/>
              <a:t>Make killing more expensive and</a:t>
            </a:r>
          </a:p>
          <a:p>
            <a:pPr lvl="1"/>
            <a:r>
              <a:rPr lang="en-US" sz="2800" dirty="0" smtClean="0"/>
              <a:t>There will be less of it</a:t>
            </a:r>
          </a:p>
        </p:txBody>
      </p:sp>
    </p:spTree>
    <p:extLst>
      <p:ext uri="{BB962C8B-B14F-4D97-AF65-F5344CB8AC3E}">
        <p14:creationId xmlns:p14="http://schemas.microsoft.com/office/powerpoint/2010/main" val="2771811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20"/>
            <a:ext cx="10515600" cy="1010775"/>
          </a:xfrm>
        </p:spPr>
        <p:txBody>
          <a:bodyPr/>
          <a:lstStyle/>
          <a:p>
            <a:pPr algn="ctr"/>
            <a:r>
              <a:rPr lang="en-US" dirty="0" smtClean="0"/>
              <a:t>Similarities with Other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720" y="926087"/>
            <a:ext cx="11204800" cy="5931914"/>
          </a:xfrm>
        </p:spPr>
        <p:txBody>
          <a:bodyPr>
            <a:normAutofit/>
          </a:bodyPr>
          <a:lstStyle/>
          <a:p>
            <a:r>
              <a:rPr lang="en-US" dirty="0" smtClean="0"/>
              <a:t>As with the Amish, the social contract and rules within the group (congregation, </a:t>
            </a:r>
            <a:r>
              <a:rPr lang="en-US" dirty="0" err="1" smtClean="0"/>
              <a:t>dia</a:t>
            </a:r>
            <a:r>
              <a:rPr lang="en-US" dirty="0" smtClean="0"/>
              <a:t>-paying group) are real and explicit</a:t>
            </a:r>
          </a:p>
          <a:p>
            <a:r>
              <a:rPr lang="en-US" dirty="0" smtClean="0"/>
              <a:t>As with us, the tort rule for accidental damage is “make the victim whole”</a:t>
            </a:r>
          </a:p>
          <a:p>
            <a:r>
              <a:rPr lang="en-US" dirty="0" smtClean="0"/>
              <a:t>As in Jewish law, the rule for theft is repay twice what as stolen</a:t>
            </a:r>
          </a:p>
          <a:p>
            <a:r>
              <a:rPr lang="en-US" dirty="0" smtClean="0"/>
              <a:t>As in prison law (and Romani law) there is a group responsibility system</a:t>
            </a:r>
          </a:p>
          <a:p>
            <a:pPr lvl="1"/>
            <a:r>
              <a:rPr lang="en-US" dirty="0" smtClean="0"/>
              <a:t>If you kill someone, other members of your </a:t>
            </a:r>
            <a:r>
              <a:rPr lang="en-US" dirty="0" err="1" smtClean="0"/>
              <a:t>jiffo</a:t>
            </a:r>
            <a:r>
              <a:rPr lang="en-US" dirty="0" smtClean="0"/>
              <a:t> paying group (small) and </a:t>
            </a:r>
            <a:r>
              <a:rPr lang="en-US" dirty="0" err="1" smtClean="0"/>
              <a:t>diya</a:t>
            </a:r>
            <a:r>
              <a:rPr lang="en-US" dirty="0" smtClean="0"/>
              <a:t> paying group have to pay part of the damage payment</a:t>
            </a:r>
          </a:p>
          <a:p>
            <a:pPr lvl="1"/>
            <a:r>
              <a:rPr lang="en-US" dirty="0" smtClean="0"/>
              <a:t>Which gives them an incentive to make sure you don’t kill people</a:t>
            </a:r>
          </a:p>
          <a:p>
            <a:r>
              <a:rPr lang="en-US" dirty="0" smtClean="0"/>
              <a:t>As in Jewish and Islamic (and Plains Indian) law</a:t>
            </a:r>
          </a:p>
          <a:p>
            <a:pPr lvl="1"/>
            <a:r>
              <a:rPr lang="en-US" dirty="0" smtClean="0"/>
              <a:t>Oaths can sometimes substitute for evidence</a:t>
            </a:r>
          </a:p>
          <a:p>
            <a:pPr lvl="1"/>
            <a:r>
              <a:rPr lang="en-US" dirty="0" smtClean="0"/>
              <a:t>“I swear by my marriage”</a:t>
            </a:r>
          </a:p>
          <a:p>
            <a:pPr lvl="1"/>
            <a:r>
              <a:rPr lang="en-US" dirty="0" smtClean="0"/>
              <a:t>If it turns out to be false, he is divorced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6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919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Sources of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93124"/>
            <a:ext cx="12192000" cy="6264876"/>
          </a:xfrm>
        </p:spPr>
        <p:txBody>
          <a:bodyPr>
            <a:noAutofit/>
          </a:bodyPr>
          <a:lstStyle/>
          <a:p>
            <a:pPr lvl="1"/>
            <a:r>
              <a:rPr lang="en-US" sz="2800" dirty="0"/>
              <a:t>Family sagas</a:t>
            </a:r>
          </a:p>
          <a:p>
            <a:pPr lvl="2"/>
            <a:r>
              <a:rPr lang="en-US" sz="2400" dirty="0"/>
              <a:t>Histories and historical novels</a:t>
            </a:r>
          </a:p>
          <a:p>
            <a:pPr lvl="2"/>
            <a:r>
              <a:rPr lang="en-US" sz="2400" dirty="0"/>
              <a:t>Written long after the events</a:t>
            </a:r>
          </a:p>
          <a:p>
            <a:pPr lvl="2"/>
            <a:r>
              <a:rPr lang="en-US" sz="2400" dirty="0"/>
              <a:t> May or may not be reliable information on history and </a:t>
            </a:r>
            <a:r>
              <a:rPr lang="en-US" sz="2400" dirty="0" smtClean="0"/>
              <a:t>institutions</a:t>
            </a:r>
            <a:endParaRPr lang="en-US" sz="2400" dirty="0"/>
          </a:p>
          <a:p>
            <a:pPr lvl="1"/>
            <a:r>
              <a:rPr lang="en-US" sz="2800" dirty="0" err="1" smtClean="0"/>
              <a:t>Sturlung</a:t>
            </a:r>
            <a:r>
              <a:rPr lang="en-US" sz="2800" dirty="0" smtClean="0"/>
              <a:t> </a:t>
            </a:r>
            <a:r>
              <a:rPr lang="en-US" sz="2800" dirty="0"/>
              <a:t>sagas</a:t>
            </a:r>
          </a:p>
          <a:p>
            <a:pPr lvl="2"/>
            <a:r>
              <a:rPr lang="en-US" sz="2400" dirty="0"/>
              <a:t>Written </a:t>
            </a:r>
            <a:r>
              <a:rPr lang="en-US" sz="2400" dirty="0" smtClean="0"/>
              <a:t>shortly </a:t>
            </a:r>
            <a:r>
              <a:rPr lang="en-US" sz="2400" dirty="0"/>
              <a:t>after the </a:t>
            </a:r>
            <a:r>
              <a:rPr lang="en-US" sz="2400" dirty="0" smtClean="0"/>
              <a:t>events they describe</a:t>
            </a:r>
          </a:p>
          <a:p>
            <a:pPr lvl="2"/>
            <a:r>
              <a:rPr lang="en-US" sz="2400" dirty="0" smtClean="0"/>
              <a:t>By </a:t>
            </a:r>
            <a:r>
              <a:rPr lang="en-US" sz="2400" dirty="0" smtClean="0"/>
              <a:t>participants</a:t>
            </a:r>
          </a:p>
          <a:p>
            <a:pPr lvl="2"/>
            <a:r>
              <a:rPr lang="en-US" sz="2400" dirty="0" smtClean="0"/>
              <a:t>Describe the final period of breakdown</a:t>
            </a:r>
            <a:endParaRPr lang="en-US" sz="2400" dirty="0"/>
          </a:p>
          <a:p>
            <a:pPr lvl="1"/>
            <a:r>
              <a:rPr lang="en-US" sz="2800" dirty="0"/>
              <a:t>Surviving written law codes. </a:t>
            </a:r>
          </a:p>
          <a:p>
            <a:pPr lvl="2"/>
            <a:r>
              <a:rPr lang="en-US" sz="2400" i="1" dirty="0" err="1" smtClean="0"/>
              <a:t>Gragas</a:t>
            </a:r>
            <a:r>
              <a:rPr lang="en-US" sz="2400" dirty="0" smtClean="0"/>
              <a:t> is a collection of private legal notes</a:t>
            </a:r>
          </a:p>
          <a:p>
            <a:pPr lvl="2"/>
            <a:r>
              <a:rPr lang="en-US" sz="2400" dirty="0" smtClean="0"/>
              <a:t>Almost all from </a:t>
            </a:r>
            <a:r>
              <a:rPr lang="en-US" sz="2400" dirty="0"/>
              <a:t>the very end of the period and </a:t>
            </a:r>
            <a:r>
              <a:rPr lang="en-US" sz="2400" dirty="0" smtClean="0"/>
              <a:t>just </a:t>
            </a:r>
            <a:r>
              <a:rPr lang="en-US" sz="2400" dirty="0" smtClean="0"/>
              <a:t>after</a:t>
            </a:r>
          </a:p>
          <a:p>
            <a:pPr lvl="1"/>
            <a:r>
              <a:rPr lang="en-US" sz="2800" dirty="0" err="1" smtClean="0"/>
              <a:t>Gragas</a:t>
            </a:r>
            <a:r>
              <a:rPr lang="en-US" sz="2800" dirty="0" smtClean="0"/>
              <a:t> </a:t>
            </a:r>
            <a:r>
              <a:rPr lang="en-US" sz="2800" dirty="0" err="1" smtClean="0"/>
              <a:t>vs</a:t>
            </a:r>
            <a:r>
              <a:rPr lang="en-US" sz="2800" dirty="0" smtClean="0"/>
              <a:t> the sagas</a:t>
            </a:r>
          </a:p>
          <a:p>
            <a:pPr lvl="2"/>
            <a:r>
              <a:rPr lang="en-US" sz="2400" dirty="0" smtClean="0"/>
              <a:t>There are several </a:t>
            </a:r>
            <a:r>
              <a:rPr lang="en-US" sz="2400" dirty="0"/>
              <a:t>places where they are inconsistent</a:t>
            </a:r>
          </a:p>
          <a:p>
            <a:pPr lvl="2"/>
            <a:r>
              <a:rPr lang="en-US" sz="2400" dirty="0"/>
              <a:t>Including with </a:t>
            </a:r>
            <a:r>
              <a:rPr lang="en-US" sz="2400" dirty="0" err="1"/>
              <a:t>Sturlung</a:t>
            </a:r>
            <a:r>
              <a:rPr lang="en-US" sz="2400" dirty="0"/>
              <a:t> saga</a:t>
            </a:r>
          </a:p>
          <a:p>
            <a:pPr lvl="2"/>
            <a:r>
              <a:rPr lang="en-US" sz="2400" dirty="0"/>
              <a:t>If in doubt, believe the sagas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68756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6988"/>
            <a:ext cx="10515600" cy="1325563"/>
          </a:xfrm>
        </p:spPr>
        <p:txBody>
          <a:bodyPr/>
          <a:lstStyle/>
          <a:p>
            <a:pPr algn="ctr"/>
            <a:r>
              <a:rPr lang="en-US" sz="4800" dirty="0" err="1" smtClean="0"/>
              <a:t>Goði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8525" y="1452551"/>
            <a:ext cx="11218029" cy="291328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Transferable </a:t>
            </a:r>
            <a:r>
              <a:rPr lang="en-US" sz="3200" dirty="0"/>
              <a:t>franchise</a:t>
            </a:r>
            <a:r>
              <a:rPr lang="en-US" sz="3200" dirty="0" smtClean="0"/>
              <a:t>—</a:t>
            </a:r>
            <a:r>
              <a:rPr lang="en-US" sz="3200" dirty="0" err="1"/>
              <a:t>goðorð</a:t>
            </a:r>
            <a:r>
              <a:rPr lang="en-US" sz="3200" dirty="0"/>
              <a:t> </a:t>
            </a:r>
            <a:r>
              <a:rPr lang="en-US" sz="3200" dirty="0" smtClean="0"/>
              <a:t>(</a:t>
            </a:r>
            <a:r>
              <a:rPr lang="en-US" sz="3200" dirty="0"/>
              <a:t>also means his </a:t>
            </a:r>
            <a:r>
              <a:rPr lang="en-US" sz="3200" dirty="0" smtClean="0"/>
              <a:t>“clients”</a:t>
            </a:r>
            <a:r>
              <a:rPr lang="en-US" sz="3200" dirty="0"/>
              <a:t>)</a:t>
            </a:r>
          </a:p>
          <a:p>
            <a:r>
              <a:rPr lang="en-US" sz="3200" dirty="0"/>
              <a:t>Connection to the legal system</a:t>
            </a:r>
          </a:p>
          <a:p>
            <a:r>
              <a:rPr lang="en-US" sz="3200" dirty="0" smtClean="0"/>
              <a:t>Each </a:t>
            </a:r>
            <a:r>
              <a:rPr lang="en-US" sz="3200" dirty="0" err="1"/>
              <a:t>goði</a:t>
            </a:r>
            <a:r>
              <a:rPr lang="en-US" sz="3200" dirty="0"/>
              <a:t> </a:t>
            </a:r>
            <a:r>
              <a:rPr lang="en-US" sz="3200" dirty="0" smtClean="0"/>
              <a:t>had a seat </a:t>
            </a:r>
            <a:r>
              <a:rPr lang="en-US" sz="3200" dirty="0"/>
              <a:t>in the legislature</a:t>
            </a:r>
          </a:p>
          <a:p>
            <a:r>
              <a:rPr lang="en-US" sz="3200" dirty="0" smtClean="0"/>
              <a:t>And got </a:t>
            </a:r>
            <a:r>
              <a:rPr lang="en-US" sz="3200" dirty="0"/>
              <a:t>to appoint one </a:t>
            </a:r>
            <a:r>
              <a:rPr lang="en-US" sz="3200" dirty="0" smtClean="0"/>
              <a:t>judge out of 36 </a:t>
            </a:r>
            <a:r>
              <a:rPr lang="en-US" sz="3200" dirty="0"/>
              <a:t>for a </a:t>
            </a:r>
            <a:r>
              <a:rPr lang="en-US" sz="3200" dirty="0" smtClean="0"/>
              <a:t>court case.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1929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Lawspeaker</a:t>
            </a:r>
            <a:r>
              <a:rPr lang="en-US" dirty="0" smtClean="0"/>
              <a:t>: </a:t>
            </a:r>
            <a:r>
              <a:rPr lang="en-US" i="1" dirty="0" err="1"/>
              <a:t>lögsögumaður</a:t>
            </a:r>
            <a:r>
              <a:rPr lang="en-US" i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Elected </a:t>
            </a:r>
            <a:r>
              <a:rPr lang="en-US" sz="3200" dirty="0"/>
              <a:t>by one </a:t>
            </a:r>
            <a:r>
              <a:rPr lang="en-US" sz="3200" dirty="0" smtClean="0"/>
              <a:t>quarter, chosen at random, </a:t>
            </a:r>
            <a:r>
              <a:rPr lang="en-US" sz="3200" dirty="0"/>
              <a:t>for a three year term</a:t>
            </a:r>
          </a:p>
          <a:p>
            <a:r>
              <a:rPr lang="en-US" sz="3200" dirty="0"/>
              <a:t>Memorized the law, answered questions</a:t>
            </a:r>
          </a:p>
          <a:p>
            <a:r>
              <a:rPr lang="en-US" sz="3200" dirty="0"/>
              <a:t>Recited all of it during the three years. </a:t>
            </a:r>
            <a:endParaRPr lang="en-US" sz="3200" dirty="0" smtClean="0"/>
          </a:p>
          <a:p>
            <a:pPr lvl="1"/>
            <a:r>
              <a:rPr lang="en-US" sz="2800" dirty="0" smtClean="0"/>
              <a:t>If </a:t>
            </a:r>
            <a:r>
              <a:rPr lang="en-US" sz="2800" dirty="0"/>
              <a:t>he left something out </a:t>
            </a:r>
            <a:r>
              <a:rPr lang="en-US" sz="2800" dirty="0" smtClean="0"/>
              <a:t>…</a:t>
            </a:r>
          </a:p>
          <a:p>
            <a:pPr lvl="1"/>
            <a:r>
              <a:rPr lang="en-US" sz="2800" dirty="0" smtClean="0"/>
              <a:t>It was out</a:t>
            </a:r>
            <a:endParaRPr lang="en-US" sz="2800" dirty="0"/>
          </a:p>
          <a:p>
            <a:r>
              <a:rPr lang="en-US" sz="3200" dirty="0"/>
              <a:t>Presided at the </a:t>
            </a:r>
            <a:r>
              <a:rPr lang="en-US" sz="3200" dirty="0" err="1"/>
              <a:t>Lögrétta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6526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Legislature: </a:t>
            </a:r>
            <a:r>
              <a:rPr lang="en-US" dirty="0" err="1"/>
              <a:t>Lögrétta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Consisted of the </a:t>
            </a:r>
            <a:r>
              <a:rPr lang="en-US" sz="3600" dirty="0" err="1" smtClean="0"/>
              <a:t>goðar</a:t>
            </a:r>
            <a:r>
              <a:rPr lang="en-US" sz="3600" dirty="0" smtClean="0"/>
              <a:t> , plus two advisors for each</a:t>
            </a:r>
          </a:p>
          <a:p>
            <a:r>
              <a:rPr lang="en-US" sz="3600" dirty="0" smtClean="0"/>
              <a:t>And, after 1000, the two bishops</a:t>
            </a:r>
          </a:p>
          <a:p>
            <a:r>
              <a:rPr lang="en-US" sz="3600" dirty="0" smtClean="0"/>
              <a:t>Made laws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26923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98074"/>
          </a:xfrm>
        </p:spPr>
        <p:txBody>
          <a:bodyPr/>
          <a:lstStyle/>
          <a:p>
            <a:pPr algn="ctr"/>
            <a:r>
              <a:rPr lang="en-US" dirty="0" smtClean="0"/>
              <a:t>Enforcement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98076"/>
            <a:ext cx="10515600" cy="5477138"/>
          </a:xfrm>
        </p:spPr>
        <p:txBody>
          <a:bodyPr>
            <a:noAutofit/>
          </a:bodyPr>
          <a:lstStyle/>
          <a:p>
            <a:r>
              <a:rPr lang="en-US" sz="3200" dirty="0" smtClean="0"/>
              <a:t>Legislature, law code, and courts, but</a:t>
            </a:r>
          </a:p>
          <a:p>
            <a:r>
              <a:rPr lang="en-US" sz="3200" dirty="0" smtClean="0"/>
              <a:t>No </a:t>
            </a:r>
            <a:r>
              <a:rPr lang="en-US" sz="3200" dirty="0" smtClean="0"/>
              <a:t>executive arm of government to enforce the verdict</a:t>
            </a:r>
          </a:p>
          <a:p>
            <a:r>
              <a:rPr lang="en-US" sz="3200" dirty="0" smtClean="0"/>
              <a:t>A </a:t>
            </a:r>
            <a:r>
              <a:rPr lang="en-US" sz="3200" dirty="0" smtClean="0"/>
              <a:t>feud system</a:t>
            </a:r>
          </a:p>
          <a:p>
            <a:r>
              <a:rPr lang="en-US" sz="3200" dirty="0" smtClean="0"/>
              <a:t>Feud </a:t>
            </a:r>
            <a:r>
              <a:rPr lang="en-US" sz="3200" dirty="0"/>
              <a:t>can be resolved by</a:t>
            </a:r>
          </a:p>
          <a:p>
            <a:pPr lvl="1"/>
            <a:r>
              <a:rPr lang="en-US" sz="2800" dirty="0"/>
              <a:t>Court </a:t>
            </a:r>
            <a:r>
              <a:rPr lang="en-US" sz="2800" dirty="0" smtClean="0"/>
              <a:t>decision—&gt;</a:t>
            </a:r>
            <a:r>
              <a:rPr lang="en-US" sz="2800" dirty="0" err="1" smtClean="0"/>
              <a:t>wergeld</a:t>
            </a:r>
            <a:r>
              <a:rPr lang="en-US" sz="2800" dirty="0" smtClean="0"/>
              <a:t> </a:t>
            </a:r>
            <a:r>
              <a:rPr lang="en-US" sz="2800" dirty="0"/>
              <a:t>or other damage payment, outlawry</a:t>
            </a:r>
          </a:p>
          <a:p>
            <a:pPr lvl="1"/>
            <a:r>
              <a:rPr lang="en-US" sz="2800" dirty="0"/>
              <a:t>For killing, </a:t>
            </a:r>
            <a:r>
              <a:rPr lang="en-US" sz="2800" dirty="0" err="1"/>
              <a:t>wergeld</a:t>
            </a:r>
            <a:r>
              <a:rPr lang="en-US" sz="2800" dirty="0"/>
              <a:t> + outlawry in </a:t>
            </a:r>
            <a:r>
              <a:rPr lang="en-US" sz="2800" i="1" dirty="0" err="1"/>
              <a:t>Gragas</a:t>
            </a:r>
            <a:endParaRPr lang="en-US" sz="2800" i="1" dirty="0"/>
          </a:p>
          <a:p>
            <a:pPr lvl="1"/>
            <a:r>
              <a:rPr lang="en-US" sz="2800" dirty="0" smtClean="0"/>
              <a:t>Arbitrated </a:t>
            </a:r>
            <a:r>
              <a:rPr lang="en-US" sz="2800" dirty="0"/>
              <a:t>decision</a:t>
            </a:r>
          </a:p>
          <a:p>
            <a:pPr lvl="1"/>
            <a:r>
              <a:rPr lang="en-US" sz="2800" dirty="0"/>
              <a:t>Agreement between the two parties</a:t>
            </a:r>
          </a:p>
          <a:p>
            <a:pPr lvl="1"/>
            <a:r>
              <a:rPr lang="en-US" sz="2800" dirty="0" smtClean="0"/>
              <a:t>About </a:t>
            </a:r>
            <a:r>
              <a:rPr lang="en-US" sz="2800" dirty="0"/>
              <a:t>90% privately </a:t>
            </a:r>
            <a:r>
              <a:rPr lang="en-US" sz="2800" dirty="0" smtClean="0"/>
              <a:t>settled, </a:t>
            </a:r>
            <a:r>
              <a:rPr lang="en-US" sz="2800" dirty="0" smtClean="0"/>
              <a:t>in killing cases usually </a:t>
            </a:r>
            <a:r>
              <a:rPr lang="en-US" sz="2800" dirty="0" smtClean="0"/>
              <a:t>for </a:t>
            </a:r>
            <a:r>
              <a:rPr lang="en-US" sz="2800" dirty="0" err="1"/>
              <a:t>wergeld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5207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33478"/>
          </a:xfrm>
        </p:spPr>
        <p:txBody>
          <a:bodyPr/>
          <a:lstStyle/>
          <a:p>
            <a:pPr algn="ctr"/>
            <a:r>
              <a:rPr lang="en-US" dirty="0" smtClean="0"/>
              <a:t>Why it worked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3478"/>
            <a:ext cx="12192000" cy="6024522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dirty="0"/>
              <a:t>you don’t have the resources to enforce your rights</a:t>
            </a:r>
          </a:p>
          <a:p>
            <a:pPr lvl="1"/>
            <a:r>
              <a:rPr lang="en-US" dirty="0"/>
              <a:t>Your claim is transferable and valuable</a:t>
            </a:r>
          </a:p>
          <a:p>
            <a:pPr lvl="1"/>
            <a:r>
              <a:rPr lang="en-US" dirty="0" smtClean="0"/>
              <a:t>So someone with more resources enforces it for you</a:t>
            </a:r>
            <a:endParaRPr lang="en-US" dirty="0"/>
          </a:p>
          <a:p>
            <a:r>
              <a:rPr lang="en-US" dirty="0"/>
              <a:t>If enforcement is costly, why might you still do it?</a:t>
            </a:r>
          </a:p>
          <a:p>
            <a:pPr lvl="1"/>
            <a:r>
              <a:rPr lang="en-US" dirty="0" smtClean="0"/>
              <a:t>Reputation</a:t>
            </a:r>
            <a:endParaRPr lang="en-US" dirty="0"/>
          </a:p>
          <a:p>
            <a:pPr lvl="1"/>
            <a:r>
              <a:rPr lang="en-US" dirty="0" smtClean="0"/>
              <a:t>Deterrence—as a private good</a:t>
            </a:r>
          </a:p>
          <a:p>
            <a:pPr lvl="1"/>
            <a:r>
              <a:rPr lang="en-US" dirty="0" smtClean="0"/>
              <a:t>A subject we will return to about eight centuries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75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86396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/>
              <a:t>Robbery&gt;Theft, Killing&gt;Murder</a:t>
            </a:r>
            <a:endParaRPr lang="en-US" sz="4800" dirty="0"/>
          </a:p>
        </p:txBody>
      </p:sp>
      <p:sp>
        <p:nvSpPr>
          <p:cNvPr id="6" name="Rectangle 5"/>
          <p:cNvSpPr/>
          <p:nvPr/>
        </p:nvSpPr>
        <p:spPr>
          <a:xfrm>
            <a:off x="838199" y="1402535"/>
            <a:ext cx="1020785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/>
              <a:t>Killing and not announcing it forfeited defenses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/>
              <a:t>Such as the fact that the other man attacked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/>
              <a:t>Or was an </a:t>
            </a:r>
            <a:r>
              <a:rPr lang="en-US" sz="2400" dirty="0" smtClean="0"/>
              <a:t>outlaw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Committing an offense and concealing it was shameful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So the facts of the case were generally known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Only the legal implications of the facts had to be determined in court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7789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2010</Words>
  <Application>Microsoft Macintosh PowerPoint</Application>
  <PresentationFormat>Custom</PresentationFormat>
  <Paragraphs>240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PowerPoint Presentation</vt:lpstr>
      <vt:lpstr>The History</vt:lpstr>
      <vt:lpstr>Sources of Information</vt:lpstr>
      <vt:lpstr>Goði </vt:lpstr>
      <vt:lpstr>Lawspeaker: lögsögumaður </vt:lpstr>
      <vt:lpstr>Legislature: Lögrétta </vt:lpstr>
      <vt:lpstr>Enforcement</vt:lpstr>
      <vt:lpstr>Why it worked</vt:lpstr>
      <vt:lpstr>Robbery&gt;Theft, Killing&gt;Murder</vt:lpstr>
      <vt:lpstr>Why did it Break Down?</vt:lpstr>
      <vt:lpstr>How Well Did It Work?</vt:lpstr>
      <vt:lpstr>It also produced one of the world’s great literatures</vt:lpstr>
      <vt:lpstr>The Legal System of Somaliland:Northern Somalia</vt:lpstr>
      <vt:lpstr>Sources</vt:lpstr>
      <vt:lpstr>History</vt:lpstr>
      <vt:lpstr>Political/Legal Structure Based in Part on Agnatic (male line) Kinship</vt:lpstr>
      <vt:lpstr>If there is a conflict</vt:lpstr>
      <vt:lpstr>But the Structure Mixes Kinship with Contract</vt:lpstr>
      <vt:lpstr>Coalition: The Dia-Paying Group</vt:lpstr>
      <vt:lpstr>Size of Groups: Economies and Diseconomies of Scale</vt:lpstr>
      <vt:lpstr>Possible Paper</vt:lpstr>
      <vt:lpstr>Sources of Law</vt:lpstr>
      <vt:lpstr>Contrast Somali Feud System with Icelandic</vt:lpstr>
      <vt:lpstr>Mechanisms to Make the System Stable</vt:lpstr>
      <vt:lpstr>Similarities with Other Systems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Friedman</dc:creator>
  <cp:lastModifiedBy>David Friedman</cp:lastModifiedBy>
  <cp:revision>29</cp:revision>
  <dcterms:created xsi:type="dcterms:W3CDTF">2017-02-14T18:39:04Z</dcterms:created>
  <dcterms:modified xsi:type="dcterms:W3CDTF">2017-02-16T23:59:39Z</dcterms:modified>
</cp:coreProperties>
</file>