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58" r:id="rId3"/>
    <p:sldId id="259" r:id="rId4"/>
    <p:sldId id="260" r:id="rId5"/>
    <p:sldId id="261" r:id="rId6"/>
    <p:sldId id="268" r:id="rId7"/>
    <p:sldId id="270" r:id="rId8"/>
    <p:sldId id="262" r:id="rId9"/>
    <p:sldId id="263" r:id="rId10"/>
    <p:sldId id="264" r:id="rId11"/>
    <p:sldId id="285" r:id="rId12"/>
    <p:sldId id="286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2620-66BC-B343-9E68-72000A95F547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30C6-6510-9246-A486-342EB1144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47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2620-66BC-B343-9E68-72000A95F547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30C6-6510-9246-A486-342EB1144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94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2620-66BC-B343-9E68-72000A95F547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30C6-6510-9246-A486-342EB1144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680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2620-66BC-B343-9E68-72000A95F547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30C6-6510-9246-A486-342EB1144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60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2620-66BC-B343-9E68-72000A95F547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30C6-6510-9246-A486-342EB1144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405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2620-66BC-B343-9E68-72000A95F547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30C6-6510-9246-A486-342EB1144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383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2620-66BC-B343-9E68-72000A95F547}" type="datetimeFigureOut">
              <a:rPr lang="en-US" smtClean="0"/>
              <a:t>2/2/17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30C6-6510-9246-A486-342EB1144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779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2620-66BC-B343-9E68-72000A95F547}" type="datetimeFigureOut">
              <a:rPr lang="en-US" smtClean="0"/>
              <a:t>2/2/17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30C6-6510-9246-A486-342EB1144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968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2620-66BC-B343-9E68-72000A95F547}" type="datetimeFigureOut">
              <a:rPr lang="en-US" smtClean="0"/>
              <a:t>2/2/17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30C6-6510-9246-A486-342EB1144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20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2620-66BC-B343-9E68-72000A95F547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30C6-6510-9246-A486-342EB1144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745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52620-66BC-B343-9E68-72000A95F547}" type="datetimeFigureOut">
              <a:rPr lang="en-US" smtClean="0"/>
              <a:t>2/2/17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A30C6-6510-9246-A486-342EB1144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370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52620-66BC-B343-9E68-72000A95F547}" type="datetimeFigureOut">
              <a:rPr lang="en-US" smtClean="0"/>
              <a:t>2/2/17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A30C6-6510-9246-A486-342EB1144C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437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6314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Islamic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Consensus?</a:t>
            </a:r>
          </a:p>
          <a:p>
            <a:r>
              <a:rPr lang="en-US" dirty="0"/>
              <a:t>Dominant school in an area—like Jewish</a:t>
            </a:r>
          </a:p>
          <a:p>
            <a:r>
              <a:rPr lang="en-US" dirty="0" smtClean="0"/>
              <a:t>Live with diversity: </a:t>
            </a:r>
            <a:r>
              <a:rPr lang="en-US" dirty="0" err="1" smtClean="0"/>
              <a:t>Polylegal</a:t>
            </a:r>
            <a:r>
              <a:rPr lang="en-US" dirty="0" smtClean="0"/>
              <a:t> System</a:t>
            </a:r>
          </a:p>
          <a:p>
            <a:r>
              <a:rPr lang="en-US" dirty="0" smtClean="0"/>
              <a:t>Rules </a:t>
            </a:r>
            <a:r>
              <a:rPr lang="en-US" dirty="0"/>
              <a:t>for determining which court a case went to</a:t>
            </a:r>
          </a:p>
          <a:p>
            <a:pPr lvl="1"/>
            <a:r>
              <a:rPr lang="en-US" dirty="0"/>
              <a:t>The court where the contract was created</a:t>
            </a:r>
          </a:p>
          <a:p>
            <a:pPr lvl="1"/>
            <a:r>
              <a:rPr lang="en-US" dirty="0"/>
              <a:t>The court of the defendant</a:t>
            </a:r>
          </a:p>
          <a:p>
            <a:pPr lvl="1"/>
            <a:r>
              <a:rPr lang="en-US" dirty="0"/>
              <a:t>Others?</a:t>
            </a:r>
          </a:p>
          <a:p>
            <a:r>
              <a:rPr lang="en-US" dirty="0" smtClean="0"/>
              <a:t>Ottomans. </a:t>
            </a:r>
            <a:r>
              <a:rPr lang="en-US" dirty="0" err="1" smtClean="0"/>
              <a:t>Hanafi</a:t>
            </a:r>
            <a:r>
              <a:rPr lang="en-US" dirty="0" smtClean="0"/>
              <a:t> near monopoly, +</a:t>
            </a:r>
            <a:r>
              <a:rPr lang="en-US" dirty="0" err="1" smtClean="0"/>
              <a:t>Kanun</a:t>
            </a:r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450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40972"/>
            <a:ext cx="8229600" cy="1143000"/>
          </a:xfrm>
        </p:spPr>
        <p:txBody>
          <a:bodyPr/>
          <a:lstStyle/>
          <a:p>
            <a:r>
              <a:rPr lang="en-US" dirty="0" smtClean="0"/>
              <a:t>PIRATES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1372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532" y="2824693"/>
            <a:ext cx="8229600" cy="1143000"/>
          </a:xfrm>
        </p:spPr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96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250" y="1600200"/>
            <a:ext cx="8921750" cy="491913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/>
              <a:t>Caribbean and Indian ocean pirates in the 18</a:t>
            </a:r>
            <a:r>
              <a:rPr lang="en-US" sz="2800" baseline="30000" dirty="0"/>
              <a:t>th</a:t>
            </a:r>
            <a:r>
              <a:rPr lang="en-US" sz="2800" dirty="0"/>
              <a:t> century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Each ship had its own </a:t>
            </a:r>
            <a:r>
              <a:rPr lang="en-US" sz="2800" dirty="0" smtClean="0"/>
              <a:t>rules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like </a:t>
            </a:r>
            <a:r>
              <a:rPr lang="en-US" sz="2400" dirty="0"/>
              <a:t>Amish or modern </a:t>
            </a:r>
            <a:r>
              <a:rPr lang="en-US" sz="2400" dirty="0" smtClean="0"/>
              <a:t>corporation</a:t>
            </a:r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No smoking in the hold, quiet hours, …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800" smtClean="0"/>
              <a:t>Democratic </a:t>
            </a:r>
            <a:r>
              <a:rPr lang="en-US" sz="2800" dirty="0"/>
              <a:t>for electing officers, judging cases</a:t>
            </a:r>
          </a:p>
          <a:p>
            <a:pPr>
              <a:lnSpc>
                <a:spcPct val="150000"/>
              </a:lnSpc>
            </a:pPr>
            <a:r>
              <a:rPr lang="en-US" sz="2800" dirty="0"/>
              <a:t>Egalitarian division of loot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332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Compensation for injury</a:t>
            </a:r>
          </a:p>
          <a:p>
            <a:pPr lvl="1"/>
            <a:r>
              <a:rPr lang="en-US" sz="3600" dirty="0" smtClean="0"/>
              <a:t>Lose a leg</a:t>
            </a:r>
          </a:p>
          <a:p>
            <a:pPr lvl="1"/>
            <a:r>
              <a:rPr lang="en-US" sz="3600" dirty="0" smtClean="0"/>
              <a:t>Thirty years wages</a:t>
            </a:r>
          </a:p>
          <a:p>
            <a:pPr lvl="1"/>
            <a:r>
              <a:rPr lang="en-US" sz="3600" dirty="0" smtClean="0"/>
              <a:t>To make pirates less timid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48703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Fake Conscription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They made me join</a:t>
            </a:r>
          </a:p>
          <a:p>
            <a:r>
              <a:rPr lang="en-US" dirty="0"/>
              <a:t>Put an announcement in the newspaper</a:t>
            </a:r>
          </a:p>
          <a:p>
            <a:r>
              <a:rPr lang="en-US" dirty="0" smtClean="0"/>
              <a:t>So don’t hang me when you catch me</a:t>
            </a:r>
          </a:p>
        </p:txBody>
      </p:sp>
    </p:spTree>
    <p:extLst>
      <p:ext uri="{BB962C8B-B14F-4D97-AF65-F5344CB8AC3E}">
        <p14:creationId xmlns:p14="http://schemas.microsoft.com/office/powerpoint/2010/main" val="747996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Fly The Pirate Flag?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announce our policy</a:t>
            </a:r>
          </a:p>
          <a:p>
            <a:pPr lvl="1"/>
            <a:r>
              <a:rPr lang="en-US" dirty="0" smtClean="0"/>
              <a:t>Surrender and live</a:t>
            </a:r>
          </a:p>
          <a:p>
            <a:pPr lvl="1"/>
            <a:r>
              <a:rPr lang="en-US" dirty="0" smtClean="0"/>
              <a:t>Fight us and …</a:t>
            </a:r>
          </a:p>
          <a:p>
            <a:r>
              <a:rPr lang="en-US" dirty="0" smtClean="0"/>
              <a:t>To keep out free riders</a:t>
            </a:r>
          </a:p>
          <a:p>
            <a:pPr lvl="1"/>
            <a:r>
              <a:rPr lang="en-US" dirty="0" smtClean="0"/>
              <a:t>Coast guard are legal competitors</a:t>
            </a:r>
          </a:p>
          <a:p>
            <a:pPr lvl="1"/>
            <a:r>
              <a:rPr lang="en-US" dirty="0" smtClean="0"/>
              <a:t>With somewhat more limited options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046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Puzzle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were pirate ships run that way?</a:t>
            </a:r>
          </a:p>
          <a:p>
            <a:pPr lvl="1"/>
            <a:r>
              <a:rPr lang="en-US" dirty="0" smtClean="0"/>
              <a:t>Democratic</a:t>
            </a:r>
          </a:p>
          <a:p>
            <a:pPr lvl="1"/>
            <a:r>
              <a:rPr lang="en-US" dirty="0" smtClean="0"/>
              <a:t>And egalitarian</a:t>
            </a:r>
          </a:p>
          <a:p>
            <a:r>
              <a:rPr lang="en-US" dirty="0" smtClean="0"/>
              <a:t>And if it worked for pirates, why were not other ships run that way?</a:t>
            </a:r>
          </a:p>
          <a:p>
            <a:pPr lvl="1"/>
            <a:r>
              <a:rPr lang="en-US" dirty="0" smtClean="0"/>
              <a:t>Merchant ships</a:t>
            </a:r>
          </a:p>
          <a:p>
            <a:pPr lvl="1"/>
            <a:r>
              <a:rPr lang="en-US" dirty="0" smtClean="0"/>
              <a:t>British navy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7906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Merchant 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66951"/>
            <a:ext cx="8229600" cy="2368550"/>
          </a:xfrm>
        </p:spPr>
        <p:txBody>
          <a:bodyPr/>
          <a:lstStyle/>
          <a:p>
            <a:r>
              <a:rPr lang="en-US" dirty="0" smtClean="0"/>
              <a:t>Authoritarian command by the captain</a:t>
            </a:r>
          </a:p>
          <a:p>
            <a:r>
              <a:rPr lang="en-US" dirty="0" smtClean="0"/>
              <a:t>Very uneven division of the profits</a:t>
            </a:r>
          </a:p>
          <a:p>
            <a:r>
              <a:rPr lang="en-US" dirty="0" smtClean="0"/>
              <a:t>With a large part going to the owners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37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British Navy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Division of prize  money</a:t>
            </a:r>
          </a:p>
          <a:p>
            <a:pPr lvl="1"/>
            <a:r>
              <a:rPr lang="en-US" dirty="0" smtClean="0"/>
              <a:t>1/8 to the admiral commanding</a:t>
            </a:r>
          </a:p>
          <a:p>
            <a:pPr lvl="1"/>
            <a:r>
              <a:rPr lang="en-US" dirty="0" smtClean="0"/>
              <a:t>2/8 to the captain who captured the ship</a:t>
            </a:r>
          </a:p>
          <a:p>
            <a:pPr lvl="1"/>
            <a:r>
              <a:rPr lang="en-US" dirty="0" smtClean="0"/>
              <a:t>3/8 to various of the officers</a:t>
            </a:r>
          </a:p>
          <a:p>
            <a:pPr lvl="1"/>
            <a:r>
              <a:rPr lang="en-US" dirty="0" smtClean="0"/>
              <a:t>2/8 to the crew</a:t>
            </a:r>
          </a:p>
          <a:p>
            <a:r>
              <a:rPr lang="en-US" dirty="0" smtClean="0"/>
              <a:t>So the captain got as much as the entire crew</a:t>
            </a:r>
          </a:p>
          <a:p>
            <a:r>
              <a:rPr lang="en-US" dirty="0" smtClean="0"/>
              <a:t>And they didn’t get to vote him out</a:t>
            </a:r>
          </a:p>
        </p:txBody>
      </p:sp>
    </p:spTree>
    <p:extLst>
      <p:ext uri="{BB962C8B-B14F-4D97-AF65-F5344CB8AC3E}">
        <p14:creationId xmlns:p14="http://schemas.microsoft.com/office/powerpoint/2010/main" val="2521401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 I: When God Gets It Wrong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417" y="1600200"/>
            <a:ext cx="8911165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Disobedient Son in Jewish Law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Second Amendment in U.S. Constitution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Punishment for </a:t>
            </a:r>
            <a:r>
              <a:rPr lang="en-US" i="1" dirty="0" err="1" smtClean="0"/>
              <a:t>Hadd</a:t>
            </a:r>
            <a:r>
              <a:rPr lang="en-US" dirty="0" smtClean="0"/>
              <a:t> theft from the Koran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Expiration of debts in the 7</a:t>
            </a:r>
            <a:r>
              <a:rPr lang="en-US" baseline="30000" dirty="0" smtClean="0"/>
              <a:t>th</a:t>
            </a:r>
            <a:r>
              <a:rPr lang="en-US" dirty="0" smtClean="0"/>
              <a:t> Year (Torah)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Prohibition of Interest in Muslim/Jewish/Christian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019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Explanation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17467" cy="4525963"/>
          </a:xfrm>
        </p:spPr>
        <p:txBody>
          <a:bodyPr/>
          <a:lstStyle/>
          <a:p>
            <a:r>
              <a:rPr lang="en-US" dirty="0" smtClean="0"/>
              <a:t>If the crew ran a merchant ship, what choices would they make?</a:t>
            </a:r>
          </a:p>
          <a:p>
            <a:r>
              <a:rPr lang="en-US" dirty="0" smtClean="0"/>
              <a:t>Maximize their welfare, not the owner’s profits</a:t>
            </a:r>
          </a:p>
          <a:p>
            <a:r>
              <a:rPr lang="en-US" dirty="0" smtClean="0"/>
              <a:t>If the crew got the money, who pays for the ship and cargo?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776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Pirates, on the Other Hand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2800" cy="4525963"/>
          </a:xfrm>
        </p:spPr>
        <p:txBody>
          <a:bodyPr/>
          <a:lstStyle/>
          <a:p>
            <a:r>
              <a:rPr lang="en-US" dirty="0" smtClean="0"/>
              <a:t>The crew was the main asset</a:t>
            </a:r>
          </a:p>
          <a:p>
            <a:r>
              <a:rPr lang="en-US" dirty="0" smtClean="0"/>
              <a:t>Pirate ships were a free good. </a:t>
            </a:r>
          </a:p>
          <a:p>
            <a:pPr lvl="1"/>
            <a:r>
              <a:rPr lang="en-US" dirty="0" smtClean="0"/>
              <a:t>Evidence: Captured ships were sunk or turned lose</a:t>
            </a:r>
          </a:p>
          <a:p>
            <a:pPr lvl="1"/>
            <a:r>
              <a:rPr lang="en-US" dirty="0" smtClean="0"/>
              <a:t>Explanation: No safe resale market</a:t>
            </a:r>
          </a:p>
          <a:p>
            <a:r>
              <a:rPr lang="en-US" dirty="0" smtClean="0"/>
              <a:t>What if someone bought and equipped a much better ship, to take on British frigates?</a:t>
            </a:r>
          </a:p>
          <a:p>
            <a:r>
              <a:rPr lang="en-US" dirty="0" smtClean="0"/>
              <a:t>How does he keep the crew from stealing 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781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about Privateers?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70383" cy="4525963"/>
          </a:xfrm>
        </p:spPr>
        <p:txBody>
          <a:bodyPr/>
          <a:lstStyle/>
          <a:p>
            <a:r>
              <a:rPr lang="en-US" dirty="0" smtClean="0"/>
              <a:t>I don’t have good data on British privateers, but</a:t>
            </a:r>
          </a:p>
          <a:p>
            <a:r>
              <a:rPr lang="en-US" dirty="0" smtClean="0"/>
              <a:t>A student did a paper on</a:t>
            </a:r>
          </a:p>
          <a:p>
            <a:r>
              <a:rPr lang="en-US" dirty="0" smtClean="0"/>
              <a:t>Barbary Corsairs</a:t>
            </a:r>
          </a:p>
          <a:p>
            <a:r>
              <a:rPr lang="en-US" dirty="0" smtClean="0"/>
              <a:t>And their Christian equivalents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5069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Corsairs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519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Based in three North African ports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Market division–parts of the Mediterranean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Ottoman janissaries to fight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Slave rowers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Absentee owners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Captain got much more than a crewman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9280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they were state sponsored, they could</a:t>
            </a:r>
          </a:p>
          <a:p>
            <a:r>
              <a:rPr lang="en-US" dirty="0" smtClean="0"/>
              <a:t>Enforce ownership of investors</a:t>
            </a:r>
          </a:p>
          <a:p>
            <a:r>
              <a:rPr lang="en-US" dirty="0" smtClean="0"/>
              <a:t>Resell captured ships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3288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Knights of St John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Aka Knights of Malta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equivalent of the Corsairs, but …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Raiding Muslim commerce instead of Christian commerce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5201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Contracting for Mutual Benefit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451"/>
            <a:ext cx="8229600" cy="2590800"/>
          </a:xfrm>
        </p:spPr>
        <p:txBody>
          <a:bodyPr/>
          <a:lstStyle/>
          <a:p>
            <a:r>
              <a:rPr lang="en-US" dirty="0" smtClean="0"/>
              <a:t>Christian ships got safe conduct papers from Corsairs—at a price</a:t>
            </a:r>
          </a:p>
          <a:p>
            <a:r>
              <a:rPr lang="en-US" dirty="0" smtClean="0"/>
              <a:t>Muslim ships similarly from the Knights</a:t>
            </a:r>
          </a:p>
          <a:p>
            <a:r>
              <a:rPr lang="en-US" dirty="0" smtClean="0"/>
              <a:t>Saves a lot of trouble and unpleasantness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645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didn’t the Caribbean Pirates Think of That?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8867"/>
            <a:ext cx="8229600" cy="4525963"/>
          </a:xfrm>
        </p:spPr>
        <p:txBody>
          <a:bodyPr/>
          <a:lstStyle/>
          <a:p>
            <a:r>
              <a:rPr lang="en-US" dirty="0" smtClean="0"/>
              <a:t>With many different ships, who do you pay off to get safety?</a:t>
            </a:r>
          </a:p>
          <a:p>
            <a:r>
              <a:rPr lang="en-US" dirty="0" smtClean="0"/>
              <a:t>But there was a sort of implicit contract</a:t>
            </a:r>
          </a:p>
          <a:p>
            <a:r>
              <a:rPr lang="en-US" dirty="0" smtClean="0"/>
              <a:t>Surrender without a fight and we’ll be nice to you</a:t>
            </a:r>
          </a:p>
          <a:p>
            <a:r>
              <a:rPr lang="en-US" dirty="0" smtClean="0"/>
              <a:t>Fight and  die</a:t>
            </a:r>
          </a:p>
          <a:p>
            <a:r>
              <a:rPr lang="en-US" dirty="0" smtClean="0"/>
              <a:t>And each pirate ship had </a:t>
            </a:r>
            <a:r>
              <a:rPr lang="en-US" smtClean="0"/>
              <a:t>a reputation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9857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by 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9917" cy="452596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Requirements that cannot be met (Maimonides)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Supreme Court reading of the Second Amendment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Conditions for </a:t>
            </a:r>
            <a:r>
              <a:rPr lang="en-US" i="1" dirty="0" err="1" smtClean="0"/>
              <a:t>Hadd</a:t>
            </a:r>
            <a:r>
              <a:rPr lang="en-US" dirty="0" smtClean="0"/>
              <a:t> theft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Other Examples?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412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616" y="274638"/>
            <a:ext cx="8485717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Grounds for Unrestricted Interpretation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1368"/>
              </a:spcBef>
            </a:pPr>
            <a:r>
              <a:rPr lang="en-US" dirty="0"/>
              <a:t>Oral Torah plus </a:t>
            </a:r>
            <a:r>
              <a:rPr lang="en-US" dirty="0" smtClean="0"/>
              <a:t>“follow the majority”</a:t>
            </a:r>
            <a:endParaRPr lang="en-US" dirty="0"/>
          </a:p>
          <a:p>
            <a:pPr>
              <a:lnSpc>
                <a:spcPct val="150000"/>
              </a:lnSpc>
              <a:spcBef>
                <a:spcPts val="1368"/>
              </a:spcBef>
            </a:pPr>
            <a:r>
              <a:rPr lang="en-US" i="1" dirty="0"/>
              <a:t>Hadith</a:t>
            </a:r>
            <a:r>
              <a:rPr lang="en-US" dirty="0"/>
              <a:t> plus </a:t>
            </a:r>
            <a:r>
              <a:rPr lang="en-US" i="1" dirty="0" err="1"/>
              <a:t>Ijma</a:t>
            </a:r>
            <a:endParaRPr lang="en-US" i="1" dirty="0"/>
          </a:p>
          <a:p>
            <a:pPr>
              <a:lnSpc>
                <a:spcPct val="150000"/>
              </a:lnSpc>
              <a:spcBef>
                <a:spcPts val="1368"/>
              </a:spcBef>
            </a:pPr>
            <a:r>
              <a:rPr lang="en-US" i="1" dirty="0"/>
              <a:t>Marbury v. Madison </a:t>
            </a:r>
            <a:r>
              <a:rPr lang="en-US" dirty="0"/>
              <a:t>plus </a:t>
            </a:r>
            <a:r>
              <a:rPr lang="en-US" dirty="0" smtClean="0"/>
              <a:t>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2028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Additional Sources of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Rabbinic Law: Hillel invents </a:t>
            </a:r>
            <a:r>
              <a:rPr lang="en-US" i="1" dirty="0" err="1"/>
              <a:t>Prosbul</a:t>
            </a:r>
            <a:r>
              <a:rPr lang="en-US" dirty="0"/>
              <a:t>. </a:t>
            </a:r>
          </a:p>
          <a:p>
            <a:r>
              <a:rPr lang="en-US" dirty="0"/>
              <a:t>Communal </a:t>
            </a:r>
            <a:r>
              <a:rPr lang="en-US" dirty="0" smtClean="0"/>
              <a:t>Non</a:t>
            </a:r>
            <a:r>
              <a:rPr lang="en-US" dirty="0"/>
              <a:t>-Koranic courts</a:t>
            </a:r>
          </a:p>
          <a:p>
            <a:r>
              <a:rPr lang="en-US" dirty="0"/>
              <a:t>Regulations of executive </a:t>
            </a:r>
            <a:r>
              <a:rPr lang="en-US" dirty="0" smtClean="0"/>
              <a:t>agencies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275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Around the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417" y="1600200"/>
            <a:ext cx="9027583" cy="5257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How to pay interest without paying interest (</a:t>
            </a:r>
            <a:r>
              <a:rPr lang="en-US" sz="2800" i="1" dirty="0" err="1" smtClean="0"/>
              <a:t>riba</a:t>
            </a:r>
            <a:r>
              <a:rPr lang="en-US" sz="2800" i="1" dirty="0" smtClean="0"/>
              <a:t>/Usury</a:t>
            </a:r>
            <a:r>
              <a:rPr lang="en-US" sz="2800" dirty="0" smtClean="0"/>
              <a:t>)</a:t>
            </a:r>
          </a:p>
          <a:p>
            <a:r>
              <a:rPr lang="en-US" sz="2800" dirty="0" err="1" smtClean="0"/>
              <a:t>Eruv</a:t>
            </a:r>
            <a:endParaRPr lang="en-US" sz="2800" dirty="0" smtClean="0"/>
          </a:p>
          <a:p>
            <a:r>
              <a:rPr lang="en-US" sz="2800" dirty="0" smtClean="0"/>
              <a:t>Catholic Divorce: Discover that you were not married</a:t>
            </a:r>
          </a:p>
        </p:txBody>
      </p:sp>
    </p:spTree>
    <p:extLst>
      <p:ext uri="{BB962C8B-B14F-4D97-AF65-F5344CB8AC3E}">
        <p14:creationId xmlns:p14="http://schemas.microsoft.com/office/powerpoint/2010/main" val="3380767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New Revelation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416" y="1428220"/>
            <a:ext cx="8731251" cy="357769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Mormons ending polygamy</a:t>
            </a:r>
          </a:p>
          <a:p>
            <a:r>
              <a:rPr lang="en-US" dirty="0"/>
              <a:t>Israel Ben </a:t>
            </a:r>
            <a:r>
              <a:rPr lang="en-US" dirty="0" err="1"/>
              <a:t>Eliezer</a:t>
            </a:r>
            <a:r>
              <a:rPr lang="en-US" dirty="0"/>
              <a:t>, the </a:t>
            </a:r>
            <a:r>
              <a:rPr lang="en-US" dirty="0" smtClean="0"/>
              <a:t>“Baal Shem Tov</a:t>
            </a:r>
            <a:r>
              <a:rPr lang="en-US" dirty="0" smtClean="0">
                <a:solidFill>
                  <a:srgbClr val="000000"/>
                </a:solidFill>
              </a:rPr>
              <a:t>” (Hasidim)</a:t>
            </a:r>
          </a:p>
          <a:p>
            <a:r>
              <a:rPr lang="en-US" dirty="0"/>
              <a:t>Abu Muhammad </a:t>
            </a:r>
            <a:r>
              <a:rPr lang="en-US" dirty="0" err="1"/>
              <a:t>Abdallah</a:t>
            </a:r>
            <a:r>
              <a:rPr lang="en-US" dirty="0"/>
              <a:t> al-Mahdi </a:t>
            </a:r>
            <a:r>
              <a:rPr lang="en-US" dirty="0" err="1" smtClean="0"/>
              <a:t>Billah</a:t>
            </a:r>
            <a:r>
              <a:rPr lang="en-US" dirty="0" smtClean="0"/>
              <a:t> (</a:t>
            </a:r>
            <a:r>
              <a:rPr lang="en-US" dirty="0" smtClean="0"/>
              <a:t>founder of the Fatimid caliphate)</a:t>
            </a:r>
            <a:endParaRPr lang="en-US" dirty="0" smtClean="0"/>
          </a:p>
          <a:p>
            <a:r>
              <a:rPr lang="en-US" dirty="0"/>
              <a:t>Muhammad Ahmad bin </a:t>
            </a:r>
            <a:r>
              <a:rPr lang="en-US" dirty="0" err="1"/>
              <a:t>Abd</a:t>
            </a:r>
            <a:r>
              <a:rPr lang="en-US" dirty="0"/>
              <a:t> </a:t>
            </a:r>
            <a:r>
              <a:rPr lang="en-US" dirty="0" smtClean="0"/>
              <a:t>Allah</a:t>
            </a:r>
            <a:r>
              <a:rPr lang="en-US" dirty="0" smtClean="0"/>
              <a:t> (“the Mahdi,” Sudan</a:t>
            </a:r>
            <a:endParaRPr lang="en-US" dirty="0" smtClean="0"/>
          </a:p>
          <a:p>
            <a:r>
              <a:rPr lang="en-US" dirty="0" err="1" smtClean="0"/>
              <a:t>Bahai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0918" y="5132917"/>
            <a:ext cx="2254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Jesus?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0917" y="5863229"/>
            <a:ext cx="28151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Mohammed?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89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II: Judicial Uniformity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Truth is not decided by vote</a:t>
            </a:r>
          </a:p>
          <a:p>
            <a:pPr lvl="1"/>
            <a:r>
              <a:rPr lang="en-US" dirty="0" smtClean="0"/>
              <a:t>R. </a:t>
            </a:r>
            <a:r>
              <a:rPr lang="en-US" dirty="0" err="1" smtClean="0"/>
              <a:t>Eliezer</a:t>
            </a:r>
            <a:r>
              <a:rPr lang="en-US" dirty="0" smtClean="0"/>
              <a:t> and the Oven of </a:t>
            </a:r>
            <a:r>
              <a:rPr lang="en-US" dirty="0" err="1" smtClean="0"/>
              <a:t>Akhnai</a:t>
            </a:r>
            <a:endParaRPr lang="en-US" dirty="0" smtClean="0"/>
          </a:p>
          <a:p>
            <a:pPr lvl="1"/>
            <a:r>
              <a:rPr lang="en-US" i="1" dirty="0" smtClean="0"/>
              <a:t>Mina</a:t>
            </a:r>
            <a:r>
              <a:rPr lang="en-US" dirty="0" smtClean="0"/>
              <a:t> under al </a:t>
            </a:r>
            <a:r>
              <a:rPr lang="en-US" dirty="0" err="1" smtClean="0"/>
              <a:t>Ma’mun</a:t>
            </a:r>
            <a:r>
              <a:rPr lang="en-US" dirty="0" smtClean="0"/>
              <a:t>. Mahmud </a:t>
            </a:r>
            <a:r>
              <a:rPr lang="en-US" dirty="0" err="1" smtClean="0"/>
              <a:t>ibn</a:t>
            </a:r>
            <a:r>
              <a:rPr lang="en-US" dirty="0" smtClean="0"/>
              <a:t> </a:t>
            </a:r>
            <a:r>
              <a:rPr lang="en-US" dirty="0" err="1" smtClean="0"/>
              <a:t>Hanbal</a:t>
            </a:r>
            <a:endParaRPr lang="en-US" dirty="0" smtClean="0"/>
          </a:p>
          <a:p>
            <a:r>
              <a:rPr lang="en-US" dirty="0" smtClean="0"/>
              <a:t>But law might be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073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Jewish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167" y="1600200"/>
            <a:ext cx="8911166" cy="5257800"/>
          </a:xfrm>
        </p:spPr>
        <p:txBody>
          <a:bodyPr>
            <a:normAutofit/>
          </a:bodyPr>
          <a:lstStyle/>
          <a:p>
            <a:r>
              <a:rPr lang="en-US" dirty="0"/>
              <a:t>Sanhedrin: </a:t>
            </a:r>
            <a:r>
              <a:rPr lang="en-US" dirty="0" smtClean="0"/>
              <a:t>A Supreme Court</a:t>
            </a:r>
            <a:endParaRPr lang="en-US" dirty="0"/>
          </a:p>
          <a:p>
            <a:r>
              <a:rPr lang="en-US" dirty="0" smtClean="0"/>
              <a:t>Reputation</a:t>
            </a:r>
            <a:endParaRPr lang="en-US" dirty="0"/>
          </a:p>
          <a:p>
            <a:pPr lvl="1"/>
            <a:r>
              <a:rPr lang="en-US" dirty="0"/>
              <a:t>Regional </a:t>
            </a:r>
            <a:r>
              <a:rPr lang="en-US" dirty="0" smtClean="0"/>
              <a:t>authorities</a:t>
            </a:r>
          </a:p>
          <a:p>
            <a:pPr lvl="1"/>
            <a:r>
              <a:rPr lang="en-US" dirty="0" smtClean="0"/>
              <a:t>Eventually </a:t>
            </a:r>
            <a:r>
              <a:rPr lang="en-US" dirty="0"/>
              <a:t>one authority accepted by most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5079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779</Words>
  <Application>Microsoft Macintosh PowerPoint</Application>
  <PresentationFormat>On-screen Show (4:3)</PresentationFormat>
  <Paragraphs>135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Problem I: When God Gets It Wrong</vt:lpstr>
      <vt:lpstr>Solution by Interpretation</vt:lpstr>
      <vt:lpstr>Grounds for Unrestricted Interpretation</vt:lpstr>
      <vt:lpstr>Adding Additional Sources of Rules</vt:lpstr>
      <vt:lpstr>Working Around the Rules</vt:lpstr>
      <vt:lpstr>A New Revelation</vt:lpstr>
      <vt:lpstr>Problem II: Judicial Uniformity</vt:lpstr>
      <vt:lpstr>Jewish Solution</vt:lpstr>
      <vt:lpstr>Islamic Solution</vt:lpstr>
      <vt:lpstr>PIRATES</vt:lpstr>
      <vt:lpstr>Questions?</vt:lpstr>
      <vt:lpstr>Pirates</vt:lpstr>
      <vt:lpstr>Details</vt:lpstr>
      <vt:lpstr>Fake Conscription</vt:lpstr>
      <vt:lpstr>Why Fly The Pirate Flag?</vt:lpstr>
      <vt:lpstr>Puzzle</vt:lpstr>
      <vt:lpstr>Merchant Ships</vt:lpstr>
      <vt:lpstr>British Navy</vt:lpstr>
      <vt:lpstr>Explanation</vt:lpstr>
      <vt:lpstr>For Pirates, on the Other Hand</vt:lpstr>
      <vt:lpstr>How about Privateers?</vt:lpstr>
      <vt:lpstr>Corsairs</vt:lpstr>
      <vt:lpstr>Why?</vt:lpstr>
      <vt:lpstr>Knights of St John</vt:lpstr>
      <vt:lpstr>Contracting for Mutual Benefit</vt:lpstr>
      <vt:lpstr>Why didn’t the Caribbean Pirates Think of That?</vt:lpstr>
    </vt:vector>
  </TitlesOfParts>
  <Company>Santa Clara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Revised Syllabus</dc:title>
  <dc:creator>David Friedman</dc:creator>
  <cp:lastModifiedBy>David Friedman</cp:lastModifiedBy>
  <cp:revision>18</cp:revision>
  <dcterms:created xsi:type="dcterms:W3CDTF">2017-01-31T20:39:34Z</dcterms:created>
  <dcterms:modified xsi:type="dcterms:W3CDTF">2017-02-03T00:01:44Z</dcterms:modified>
</cp:coreProperties>
</file>