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86" r:id="rId3"/>
    <p:sldId id="273" r:id="rId4"/>
    <p:sldId id="276" r:id="rId5"/>
    <p:sldId id="277" r:id="rId6"/>
    <p:sldId id="279" r:id="rId7"/>
    <p:sldId id="280" r:id="rId8"/>
    <p:sldId id="283" r:id="rId9"/>
    <p:sldId id="285" r:id="rId10"/>
    <p:sldId id="287" r:id="rId11"/>
    <p:sldId id="292" r:id="rId12"/>
    <p:sldId id="288" r:id="rId13"/>
    <p:sldId id="289" r:id="rId14"/>
    <p:sldId id="290" r:id="rId15"/>
    <p:sldId id="29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96" d="100"/>
          <a:sy n="96" d="100"/>
        </p:scale>
        <p:origin x="-112" y="-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9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7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5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3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5645-B99B-7644-B2C6-D9987BF21A84}" type="datetimeFigureOut">
              <a:rPr lang="en-US" smtClean="0"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BA962-F51B-9448-85F0-B51648A86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4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Irish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elaborate ancient system of law</a:t>
            </a:r>
          </a:p>
          <a:p>
            <a:r>
              <a:rPr lang="en-US" dirty="0" smtClean="0"/>
              <a:t>Of which we have very imperfect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9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on the Chapter?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2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Pagan society until about the Fifth Century, converted to Christianity</a:t>
            </a:r>
          </a:p>
          <a:p>
            <a:r>
              <a:rPr lang="en-US" dirty="0"/>
              <a:t>Conquered by the </a:t>
            </a:r>
            <a:r>
              <a:rPr lang="en-US" dirty="0" smtClean="0"/>
              <a:t>English (Normans) </a:t>
            </a:r>
            <a:r>
              <a:rPr lang="en-US" dirty="0"/>
              <a:t>in the 12</a:t>
            </a:r>
            <a:r>
              <a:rPr lang="en-US" baseline="30000" dirty="0"/>
              <a:t>th</a:t>
            </a:r>
            <a:r>
              <a:rPr lang="en-US" dirty="0"/>
              <a:t> century </a:t>
            </a:r>
          </a:p>
          <a:p>
            <a:r>
              <a:rPr lang="en-US" dirty="0"/>
              <a:t>Largely absorbed the conquerors culturally</a:t>
            </a:r>
          </a:p>
          <a:p>
            <a:r>
              <a:rPr lang="en-US" dirty="0"/>
              <a:t>“Reconquered” 16</a:t>
            </a:r>
            <a:r>
              <a:rPr lang="en-US" baseline="30000" dirty="0"/>
              <a:t>th</a:t>
            </a:r>
            <a:r>
              <a:rPr lang="en-US" dirty="0"/>
              <a:t> and 17th </a:t>
            </a:r>
            <a:r>
              <a:rPr lang="en-US" dirty="0" smtClean="0"/>
              <a:t>century</a:t>
            </a:r>
          </a:p>
          <a:p>
            <a:pPr lvl="1"/>
            <a:r>
              <a:rPr lang="en-US" dirty="0" smtClean="0"/>
              <a:t>Ireland was Catholic, England had become Protestant</a:t>
            </a:r>
          </a:p>
          <a:p>
            <a:pPr lvl="1"/>
            <a:r>
              <a:rPr lang="en-US" dirty="0" smtClean="0"/>
              <a:t>Protestant settlers in Ireland from England became the dominant group</a:t>
            </a:r>
          </a:p>
          <a:p>
            <a:pPr lvl="1"/>
            <a:r>
              <a:rPr lang="en-US" dirty="0" smtClean="0"/>
              <a:t>Catholics had limited political and legal rights</a:t>
            </a:r>
          </a:p>
          <a:p>
            <a:pPr lvl="1"/>
            <a:r>
              <a:rPr lang="en-US" dirty="0" smtClean="0"/>
              <a:t>Until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  <a:p>
            <a:r>
              <a:rPr lang="en-US" dirty="0" smtClean="0"/>
              <a:t>Ireland became </a:t>
            </a:r>
            <a:r>
              <a:rPr lang="en-US" dirty="0"/>
              <a:t>independent in the 20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18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538"/>
            <a:ext cx="10515600" cy="904936"/>
          </a:xfrm>
        </p:spPr>
        <p:txBody>
          <a:bodyPr/>
          <a:lstStyle/>
          <a:p>
            <a:pPr algn="ctr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6398"/>
            <a:ext cx="10515600" cy="59716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Legal texts </a:t>
            </a:r>
            <a:r>
              <a:rPr lang="en-US" dirty="0" smtClean="0"/>
              <a:t>written in </a:t>
            </a:r>
            <a:r>
              <a:rPr lang="en-US" dirty="0" smtClean="0"/>
              <a:t>about </a:t>
            </a:r>
            <a:r>
              <a:rPr lang="en-US" dirty="0" smtClean="0"/>
              <a:t>the </a:t>
            </a:r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smtClean="0"/>
              <a:t>century</a:t>
            </a:r>
          </a:p>
          <a:p>
            <a:pPr lvl="1"/>
            <a:r>
              <a:rPr lang="en-US" dirty="0" smtClean="0"/>
              <a:t>Survive only as passages quoted </a:t>
            </a:r>
            <a:r>
              <a:rPr lang="en-US" dirty="0"/>
              <a:t>in 14</a:t>
            </a:r>
            <a:r>
              <a:rPr lang="en-US" baseline="30000" dirty="0"/>
              <a:t>th</a:t>
            </a:r>
            <a:r>
              <a:rPr lang="en-US" dirty="0"/>
              <a:t>-16</a:t>
            </a:r>
            <a:r>
              <a:rPr lang="en-US" baseline="30000" dirty="0"/>
              <a:t>th</a:t>
            </a:r>
            <a:r>
              <a:rPr lang="en-US" dirty="0"/>
              <a:t> c. material</a:t>
            </a:r>
          </a:p>
          <a:p>
            <a:pPr lvl="1"/>
            <a:r>
              <a:rPr lang="en-US" dirty="0" smtClean="0"/>
              <a:t>Fragmentary, different sources differ</a:t>
            </a:r>
            <a:endParaRPr lang="en-US" dirty="0"/>
          </a:p>
          <a:p>
            <a:pPr lvl="1"/>
            <a:r>
              <a:rPr lang="en-US" dirty="0" smtClean="0"/>
              <a:t>Later explanations of what the quoted passages meant may be wrong</a:t>
            </a:r>
            <a:endParaRPr lang="en-US" dirty="0"/>
          </a:p>
          <a:p>
            <a:r>
              <a:rPr lang="en-US" dirty="0"/>
              <a:t>Wisdom texts</a:t>
            </a:r>
          </a:p>
          <a:p>
            <a:r>
              <a:rPr lang="en-US" dirty="0" smtClean="0"/>
              <a:t>Sagas, accounts from the pagan period</a:t>
            </a:r>
          </a:p>
          <a:p>
            <a:r>
              <a:rPr lang="en-US" dirty="0" smtClean="0"/>
              <a:t>Saints lives</a:t>
            </a:r>
            <a:endParaRPr lang="en-US" dirty="0"/>
          </a:p>
          <a:p>
            <a:r>
              <a:rPr lang="en-US" dirty="0"/>
              <a:t>Observations of the society after the Norman conquest</a:t>
            </a:r>
          </a:p>
          <a:p>
            <a:r>
              <a:rPr lang="en-US" dirty="0" smtClean="0"/>
              <a:t>Different descriptions disagree, possibly due to</a:t>
            </a:r>
          </a:p>
          <a:p>
            <a:pPr lvl="1"/>
            <a:r>
              <a:rPr lang="en-US" dirty="0" smtClean="0"/>
              <a:t>Errors in transmission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places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ifferent </a:t>
            </a:r>
            <a:r>
              <a:rPr lang="en-US" dirty="0" smtClean="0"/>
              <a:t>times</a:t>
            </a:r>
          </a:p>
          <a:p>
            <a:r>
              <a:rPr lang="en-US" dirty="0" smtClean="0"/>
              <a:t>Imagine someone twelve hundred years in the future trying to make sense of surviving fragments of U.S.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5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Political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03" y="1325564"/>
            <a:ext cx="11864762" cy="5532436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Tuath</a:t>
            </a:r>
            <a:r>
              <a:rPr lang="en-US" i="1" dirty="0" smtClean="0"/>
              <a:t>, </a:t>
            </a:r>
            <a:r>
              <a:rPr lang="en-US" dirty="0" smtClean="0"/>
              <a:t>small local kingdom, perhaps </a:t>
            </a:r>
            <a:r>
              <a:rPr lang="en-US" dirty="0"/>
              <a:t>3000 </a:t>
            </a:r>
            <a:r>
              <a:rPr lang="en-US" dirty="0" smtClean="0"/>
              <a:t>people, about a hundred </a:t>
            </a:r>
            <a:r>
              <a:rPr lang="en-US" dirty="0" err="1" smtClean="0"/>
              <a:t>tuaths</a:t>
            </a:r>
            <a:r>
              <a:rPr lang="en-US" dirty="0" smtClean="0"/>
              <a:t> in Ireland</a:t>
            </a:r>
            <a:endParaRPr lang="en-US" dirty="0"/>
          </a:p>
          <a:p>
            <a:pPr lvl="1"/>
            <a:r>
              <a:rPr lang="en-US" dirty="0" smtClean="0"/>
              <a:t>Inhabitants owed </a:t>
            </a:r>
            <a:r>
              <a:rPr lang="en-US" dirty="0"/>
              <a:t>some taxes and military </a:t>
            </a:r>
            <a:r>
              <a:rPr lang="en-US" dirty="0" smtClean="0"/>
              <a:t>service to their king</a:t>
            </a:r>
            <a:endParaRPr lang="en-US" dirty="0"/>
          </a:p>
          <a:p>
            <a:pPr lvl="1"/>
            <a:r>
              <a:rPr lang="en-US" dirty="0" smtClean="0"/>
              <a:t>He was the leader </a:t>
            </a:r>
            <a:r>
              <a:rPr lang="en-US" dirty="0"/>
              <a:t>in war—raids and defense</a:t>
            </a:r>
          </a:p>
          <a:p>
            <a:pPr lvl="1"/>
            <a:r>
              <a:rPr lang="en-US" dirty="0" smtClean="0"/>
              <a:t>The king’s role </a:t>
            </a:r>
            <a:r>
              <a:rPr lang="en-US" dirty="0"/>
              <a:t>in </a:t>
            </a:r>
            <a:r>
              <a:rPr lang="en-US" dirty="0" smtClean="0"/>
              <a:t>the legal </a:t>
            </a:r>
            <a:r>
              <a:rPr lang="en-US" dirty="0"/>
              <a:t>system </a:t>
            </a:r>
            <a:r>
              <a:rPr lang="en-US" dirty="0" smtClean="0"/>
              <a:t>is unclear</a:t>
            </a:r>
            <a:endParaRPr lang="en-US" dirty="0"/>
          </a:p>
          <a:p>
            <a:r>
              <a:rPr lang="en-US" dirty="0" smtClean="0"/>
              <a:t>Over </a:t>
            </a:r>
            <a:r>
              <a:rPr lang="en-US" dirty="0"/>
              <a:t>king—had several kings in allegiance to him</a:t>
            </a:r>
          </a:p>
          <a:p>
            <a:pPr lvl="1"/>
            <a:r>
              <a:rPr lang="en-US" dirty="0"/>
              <a:t>gave them gifts</a:t>
            </a:r>
          </a:p>
          <a:p>
            <a:pPr lvl="1"/>
            <a:r>
              <a:rPr lang="en-US" dirty="0"/>
              <a:t>received service </a:t>
            </a:r>
          </a:p>
          <a:p>
            <a:r>
              <a:rPr lang="en-US" dirty="0" smtClean="0"/>
              <a:t>Provincial king, aka great king, was king of several over kings</a:t>
            </a:r>
          </a:p>
          <a:p>
            <a:r>
              <a:rPr lang="en-US" dirty="0" err="1" smtClean="0"/>
              <a:t>Mmost</a:t>
            </a:r>
            <a:r>
              <a:rPr lang="en-US" dirty="0" smtClean="0"/>
              <a:t> </a:t>
            </a:r>
            <a:r>
              <a:rPr lang="en-US" dirty="0"/>
              <a:t>individuals had rights only within their own </a:t>
            </a:r>
            <a:r>
              <a:rPr lang="en-US" i="1" dirty="0" err="1"/>
              <a:t>tuath</a:t>
            </a:r>
            <a:endParaRPr lang="en-US" dirty="0"/>
          </a:p>
          <a:p>
            <a:pPr lvl="1"/>
            <a:r>
              <a:rPr lang="en-US" dirty="0" smtClean="0"/>
              <a:t>Hermits </a:t>
            </a:r>
            <a:r>
              <a:rPr lang="en-US" dirty="0"/>
              <a:t>and poets, at least, were exceptions to that </a:t>
            </a:r>
          </a:p>
          <a:p>
            <a:pPr lvl="1"/>
            <a:r>
              <a:rPr lang="en-US" dirty="0"/>
              <a:t>A treaty could give inhabitants of one </a:t>
            </a:r>
            <a:r>
              <a:rPr lang="en-US" dirty="0" err="1"/>
              <a:t>tuath</a:t>
            </a:r>
            <a:r>
              <a:rPr lang="en-US" dirty="0"/>
              <a:t> rights against </a:t>
            </a:r>
            <a:r>
              <a:rPr lang="en-US" dirty="0" smtClean="0"/>
              <a:t>inhabitants </a:t>
            </a:r>
            <a:r>
              <a:rPr lang="en-US" dirty="0"/>
              <a:t>of another</a:t>
            </a:r>
          </a:p>
          <a:p>
            <a:pPr lvl="1"/>
            <a:r>
              <a:rPr lang="en-US" dirty="0"/>
              <a:t>Or they might be subject to a common over 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11"/>
            <a:ext cx="10515600" cy="931396"/>
          </a:xfrm>
        </p:spPr>
        <p:txBody>
          <a:bodyPr/>
          <a:lstStyle/>
          <a:p>
            <a:pPr algn="ctr"/>
            <a:r>
              <a:rPr lang="en-US" dirty="0" smtClean="0"/>
              <a:t>Kinship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9007"/>
            <a:ext cx="10515600" cy="5878993"/>
          </a:xfrm>
        </p:spPr>
        <p:txBody>
          <a:bodyPr>
            <a:noAutofit/>
          </a:bodyPr>
          <a:lstStyle/>
          <a:p>
            <a:r>
              <a:rPr lang="en-US" sz="3200" i="1" dirty="0"/>
              <a:t>fine</a:t>
            </a:r>
            <a:r>
              <a:rPr lang="en-US" sz="3200" dirty="0"/>
              <a:t> is </a:t>
            </a:r>
            <a:r>
              <a:rPr lang="en-US" sz="3200" dirty="0" err="1"/>
              <a:t>kingroup</a:t>
            </a:r>
            <a:r>
              <a:rPr lang="en-US" sz="3200" dirty="0"/>
              <a:t>, </a:t>
            </a:r>
            <a:r>
              <a:rPr lang="en-US" sz="3200" dirty="0" smtClean="0"/>
              <a:t>defined by male line kinship</a:t>
            </a:r>
            <a:endParaRPr lang="en-US" sz="3200" dirty="0"/>
          </a:p>
          <a:p>
            <a:pPr lvl="1"/>
            <a:r>
              <a:rPr lang="en-US" sz="2800" i="1" dirty="0" err="1" smtClean="0"/>
              <a:t>Derbfine</a:t>
            </a:r>
            <a:r>
              <a:rPr lang="en-US" sz="2800" i="1" dirty="0" smtClean="0"/>
              <a:t>:</a:t>
            </a:r>
            <a:r>
              <a:rPr lang="en-US" sz="2800" dirty="0" smtClean="0"/>
              <a:t> agnatic </a:t>
            </a:r>
            <a:r>
              <a:rPr lang="en-US" sz="2800" dirty="0"/>
              <a:t>group of 4 generations</a:t>
            </a:r>
          </a:p>
          <a:p>
            <a:pPr lvl="1"/>
            <a:r>
              <a:rPr lang="en-US" sz="2800" dirty="0" smtClean="0"/>
              <a:t>Male </a:t>
            </a:r>
            <a:r>
              <a:rPr lang="en-US" sz="2800" dirty="0"/>
              <a:t>line descendants of a common great grandfather</a:t>
            </a:r>
          </a:p>
          <a:p>
            <a:pPr lvl="1"/>
            <a:r>
              <a:rPr lang="en-US" sz="2800" dirty="0" smtClean="0"/>
              <a:t>Farming land mostly belonged to the </a:t>
            </a:r>
            <a:r>
              <a:rPr lang="en-US" sz="2800" i="1" dirty="0" err="1" smtClean="0"/>
              <a:t>derbfine</a:t>
            </a:r>
            <a:r>
              <a:rPr lang="en-US" sz="2800" dirty="0" smtClean="0"/>
              <a:t>, </a:t>
            </a:r>
            <a:r>
              <a:rPr lang="en-US" sz="2800" dirty="0"/>
              <a:t>allocated to members</a:t>
            </a:r>
          </a:p>
          <a:p>
            <a:pPr lvl="1"/>
            <a:r>
              <a:rPr lang="en-US" sz="2800" dirty="0" smtClean="0"/>
              <a:t>The </a:t>
            </a:r>
            <a:r>
              <a:rPr lang="en-US" sz="2800" i="1" dirty="0" err="1" smtClean="0"/>
              <a:t>derbfine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>was the group that was allied for a feud</a:t>
            </a:r>
            <a:endParaRPr lang="en-US" sz="2800" dirty="0"/>
          </a:p>
          <a:p>
            <a:pPr lvl="1"/>
            <a:r>
              <a:rPr lang="en-US" sz="2800" dirty="0" smtClean="0"/>
              <a:t>And liable </a:t>
            </a:r>
            <a:r>
              <a:rPr lang="en-US" sz="2800" dirty="0"/>
              <a:t>for damages owed by </a:t>
            </a:r>
            <a:r>
              <a:rPr lang="en-US" sz="2800" dirty="0" smtClean="0"/>
              <a:t>a member</a:t>
            </a:r>
            <a:endParaRPr lang="en-US" sz="2800" dirty="0"/>
          </a:p>
          <a:p>
            <a:pPr lvl="1"/>
            <a:r>
              <a:rPr lang="en-US" sz="2800" dirty="0" smtClean="0"/>
              <a:t>If a member was killed, payment went to kin, not limited to </a:t>
            </a:r>
            <a:r>
              <a:rPr lang="en-US" sz="2800" i="1" dirty="0" err="1"/>
              <a:t>derbfine</a:t>
            </a:r>
            <a:endParaRPr lang="en-US" sz="2800" dirty="0"/>
          </a:p>
          <a:p>
            <a:pPr lvl="1"/>
            <a:r>
              <a:rPr lang="en-US" sz="2800" dirty="0"/>
              <a:t>Like the </a:t>
            </a:r>
            <a:r>
              <a:rPr lang="en-US" sz="2800" dirty="0" err="1"/>
              <a:t>dia</a:t>
            </a:r>
            <a:r>
              <a:rPr lang="en-US" sz="2800" dirty="0"/>
              <a:t>-paying group, but purely by </a:t>
            </a:r>
            <a:r>
              <a:rPr lang="en-US" sz="2800" dirty="0" smtClean="0"/>
              <a:t>kinship </a:t>
            </a:r>
            <a:r>
              <a:rPr lang="en-US" sz="2800" dirty="0"/>
              <a:t>save for adoption.</a:t>
            </a:r>
          </a:p>
          <a:p>
            <a:r>
              <a:rPr lang="en-US" sz="3200" dirty="0" smtClean="0"/>
              <a:t>If a </a:t>
            </a:r>
            <a:r>
              <a:rPr lang="en-US" sz="3200" i="1" dirty="0" err="1" smtClean="0"/>
              <a:t>derbfine</a:t>
            </a:r>
            <a:r>
              <a:rPr lang="en-US" sz="3200" dirty="0" smtClean="0"/>
              <a:t> </a:t>
            </a:r>
            <a:r>
              <a:rPr lang="en-US" sz="3200" dirty="0"/>
              <a:t>went </a:t>
            </a:r>
            <a:r>
              <a:rPr lang="en-US" sz="3200" dirty="0" smtClean="0"/>
              <a:t>extinct, the land was allocated by a larger kin group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27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0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454"/>
            <a:ext cx="10922210" cy="5680546"/>
          </a:xfrm>
        </p:spPr>
        <p:txBody>
          <a:bodyPr>
            <a:normAutofit/>
          </a:bodyPr>
          <a:lstStyle/>
          <a:p>
            <a:r>
              <a:rPr lang="en-US" dirty="0" smtClean="0"/>
              <a:t>Multiple categories of marriage, </a:t>
            </a:r>
            <a:r>
              <a:rPr lang="en-US" dirty="0"/>
              <a:t>depending on</a:t>
            </a:r>
          </a:p>
          <a:p>
            <a:pPr lvl="1"/>
            <a:r>
              <a:rPr lang="en-US" dirty="0"/>
              <a:t>Resources each party </a:t>
            </a:r>
            <a:r>
              <a:rPr lang="en-US" dirty="0" smtClean="0"/>
              <a:t>contributed, which determined </a:t>
            </a:r>
            <a:r>
              <a:rPr lang="en-US" dirty="0"/>
              <a:t>their mutual </a:t>
            </a:r>
            <a:r>
              <a:rPr lang="en-US" dirty="0" smtClean="0"/>
              <a:t>rights</a:t>
            </a:r>
          </a:p>
          <a:p>
            <a:pPr lvl="2"/>
            <a:r>
              <a:rPr lang="en-US" dirty="0" smtClean="0"/>
              <a:t>Marriage on man’s property</a:t>
            </a:r>
          </a:p>
          <a:p>
            <a:pPr lvl="2"/>
            <a:r>
              <a:rPr lang="en-US" dirty="0" smtClean="0"/>
              <a:t>Marriage on joint property</a:t>
            </a:r>
          </a:p>
          <a:p>
            <a:pPr lvl="2"/>
            <a:r>
              <a:rPr lang="en-US" dirty="0" smtClean="0"/>
              <a:t>Marriage on woman’s property</a:t>
            </a:r>
            <a:endParaRPr lang="en-US" dirty="0"/>
          </a:p>
          <a:p>
            <a:pPr lvl="1"/>
            <a:r>
              <a:rPr lang="en-US" dirty="0"/>
              <a:t>Degree of </a:t>
            </a:r>
            <a:r>
              <a:rPr lang="en-US" dirty="0" smtClean="0"/>
              <a:t>advance consent </a:t>
            </a:r>
            <a:r>
              <a:rPr lang="en-US" dirty="0"/>
              <a:t>from the woman’s kin</a:t>
            </a:r>
          </a:p>
          <a:p>
            <a:pPr lvl="2"/>
            <a:r>
              <a:rPr lang="en-US" dirty="0"/>
              <a:t>The greater their consent, the weaker her ties to them</a:t>
            </a:r>
          </a:p>
          <a:p>
            <a:pPr lvl="2"/>
            <a:r>
              <a:rPr lang="en-US" dirty="0"/>
              <a:t>Reflected in their claim to fines for her death, obligation to pay fines for her acts</a:t>
            </a:r>
          </a:p>
          <a:p>
            <a:r>
              <a:rPr lang="en-US" dirty="0"/>
              <a:t>Husband could have both a wife and concubine/secondary wife</a:t>
            </a:r>
          </a:p>
          <a:p>
            <a:r>
              <a:rPr lang="en-US" dirty="0" smtClean="0"/>
              <a:t>A woman was under </a:t>
            </a:r>
            <a:r>
              <a:rPr lang="en-US" dirty="0"/>
              <a:t>the authority of father/husband/son (like Athens)</a:t>
            </a:r>
          </a:p>
          <a:p>
            <a:r>
              <a:rPr lang="en-US" dirty="0" smtClean="0"/>
              <a:t>Women had limited </a:t>
            </a:r>
            <a:r>
              <a:rPr lang="en-US" dirty="0"/>
              <a:t>rights in the legal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0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908"/>
            <a:ext cx="10515600" cy="7144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 </a:t>
            </a:r>
            <a:r>
              <a:rPr lang="en-US" dirty="0" err="1" smtClean="0"/>
              <a:t>Structure:</a:t>
            </a:r>
            <a:r>
              <a:rPr lang="en-US" dirty="0" err="1"/>
              <a:t>Noble</a:t>
            </a:r>
            <a:r>
              <a:rPr lang="en-US" dirty="0"/>
              <a:t>/free/</a:t>
            </a:r>
            <a:r>
              <a:rPr lang="en-US" dirty="0" err="1"/>
              <a:t>unfree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6708"/>
            <a:ext cx="10515600" cy="60112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Noble </a:t>
            </a:r>
            <a:endParaRPr lang="en-US" dirty="0"/>
          </a:p>
          <a:p>
            <a:pPr lvl="1"/>
            <a:r>
              <a:rPr lang="en-US" dirty="0" smtClean="0"/>
              <a:t>Mostly </a:t>
            </a:r>
            <a:r>
              <a:rPr lang="en-US" dirty="0"/>
              <a:t>lords, defined by number of clients</a:t>
            </a:r>
          </a:p>
          <a:p>
            <a:pPr lvl="2"/>
            <a:r>
              <a:rPr lang="en-US" dirty="0"/>
              <a:t>Could leave that category by losing clients</a:t>
            </a:r>
          </a:p>
          <a:p>
            <a:pPr lvl="2"/>
            <a:r>
              <a:rPr lang="en-US" dirty="0"/>
              <a:t>Join it, in three generations, by acquiring them</a:t>
            </a:r>
          </a:p>
          <a:p>
            <a:pPr lvl="2"/>
            <a:r>
              <a:rPr lang="en-US" dirty="0"/>
              <a:t>Two sorts of </a:t>
            </a:r>
            <a:r>
              <a:rPr lang="en-US" dirty="0" smtClean="0"/>
              <a:t>clients, </a:t>
            </a:r>
            <a:r>
              <a:rPr lang="en-US" dirty="0"/>
              <a:t>lord </a:t>
            </a:r>
            <a:r>
              <a:rPr lang="en-US" dirty="0" smtClean="0"/>
              <a:t>provides his clients with </a:t>
            </a:r>
            <a:r>
              <a:rPr lang="en-US" dirty="0"/>
              <a:t>cattle or other stuff, gets services</a:t>
            </a:r>
            <a:endParaRPr lang="en-US" dirty="0"/>
          </a:p>
          <a:p>
            <a:pPr lvl="3"/>
            <a:r>
              <a:rPr lang="en-US" dirty="0" smtClean="0"/>
              <a:t>Free </a:t>
            </a:r>
            <a:r>
              <a:rPr lang="en-US" dirty="0"/>
              <a:t>clientage, </a:t>
            </a:r>
            <a:r>
              <a:rPr lang="en-US" dirty="0" smtClean="0"/>
              <a:t>client can </a:t>
            </a:r>
            <a:r>
              <a:rPr lang="en-US" dirty="0"/>
              <a:t>pull out at any time</a:t>
            </a:r>
          </a:p>
          <a:p>
            <a:pPr lvl="3"/>
            <a:r>
              <a:rPr lang="en-US" dirty="0" err="1"/>
              <a:t>Unfree</a:t>
            </a:r>
            <a:r>
              <a:rPr lang="en-US" dirty="0"/>
              <a:t> more limited, but </a:t>
            </a:r>
            <a:r>
              <a:rPr lang="en-US" dirty="0" smtClean="0"/>
              <a:t>the </a:t>
            </a:r>
            <a:r>
              <a:rPr lang="en-US" dirty="0"/>
              <a:t>stuff </a:t>
            </a:r>
            <a:r>
              <a:rPr lang="en-US" dirty="0" smtClean="0"/>
              <a:t>becomes his after </a:t>
            </a:r>
            <a:r>
              <a:rPr lang="en-US" dirty="0"/>
              <a:t>some period of time</a:t>
            </a:r>
          </a:p>
          <a:p>
            <a:pPr lvl="1"/>
            <a:r>
              <a:rPr lang="en-US" dirty="0" err="1" smtClean="0"/>
              <a:t>Hospitaler</a:t>
            </a:r>
            <a:endParaRPr lang="en-US" dirty="0"/>
          </a:p>
          <a:p>
            <a:pPr lvl="2"/>
            <a:r>
              <a:rPr lang="en-US" dirty="0"/>
              <a:t>Limitless obligation of </a:t>
            </a:r>
            <a:r>
              <a:rPr lang="en-US" dirty="0" smtClean="0"/>
              <a:t>hospitality to all comers</a:t>
            </a:r>
            <a:endParaRPr lang="en-US" dirty="0"/>
          </a:p>
          <a:p>
            <a:pPr lvl="2"/>
            <a:r>
              <a:rPr lang="en-US" dirty="0"/>
              <a:t>Must be wealthy</a:t>
            </a:r>
            <a:r>
              <a:rPr lang="en-US" dirty="0" smtClean="0"/>
              <a:t>—at least twice </a:t>
            </a:r>
            <a:r>
              <a:rPr lang="en-US" dirty="0"/>
              <a:t>the land and property of a lord</a:t>
            </a:r>
          </a:p>
          <a:p>
            <a:pPr lvl="2"/>
            <a:r>
              <a:rPr lang="en-US" dirty="0"/>
              <a:t>Chief </a:t>
            </a:r>
            <a:r>
              <a:rPr lang="en-US" dirty="0" err="1" smtClean="0"/>
              <a:t>hospitaler</a:t>
            </a:r>
            <a:r>
              <a:rPr lang="en-US" dirty="0" smtClean="0"/>
              <a:t> was equal </a:t>
            </a:r>
            <a:r>
              <a:rPr lang="en-US" dirty="0"/>
              <a:t>in rank with a </a:t>
            </a:r>
            <a:r>
              <a:rPr lang="en-US" i="1" dirty="0" err="1"/>
              <a:t>tuath</a:t>
            </a:r>
            <a:r>
              <a:rPr lang="en-US" dirty="0"/>
              <a:t> king</a:t>
            </a:r>
          </a:p>
          <a:p>
            <a:pPr lvl="1"/>
            <a:r>
              <a:rPr lang="en-US" dirty="0"/>
              <a:t>Some professions </a:t>
            </a:r>
            <a:r>
              <a:rPr lang="en-US" dirty="0" smtClean="0"/>
              <a:t>were at </a:t>
            </a:r>
            <a:r>
              <a:rPr lang="en-US" dirty="0"/>
              <a:t>the edge of noble class, such as poets</a:t>
            </a:r>
          </a:p>
          <a:p>
            <a:pPr lvl="1"/>
            <a:r>
              <a:rPr lang="en-US" dirty="0"/>
              <a:t>Noble class had higher honor price, some other legal advantages</a:t>
            </a:r>
          </a:p>
          <a:p>
            <a:r>
              <a:rPr lang="en-US" dirty="0" smtClean="0"/>
              <a:t>Freeman </a:t>
            </a:r>
            <a:endParaRPr lang="en-US" dirty="0"/>
          </a:p>
          <a:p>
            <a:pPr lvl="1"/>
            <a:r>
              <a:rPr lang="en-US" dirty="0"/>
              <a:t>Mainly </a:t>
            </a:r>
            <a:r>
              <a:rPr lang="en-US" dirty="0" smtClean="0"/>
              <a:t>divided as big </a:t>
            </a:r>
            <a:r>
              <a:rPr lang="en-US" dirty="0"/>
              <a:t>farmer </a:t>
            </a:r>
            <a:r>
              <a:rPr lang="en-US" dirty="0" err="1"/>
              <a:t>vs</a:t>
            </a:r>
            <a:r>
              <a:rPr lang="en-US" dirty="0"/>
              <a:t> small farmer</a:t>
            </a:r>
          </a:p>
          <a:p>
            <a:pPr lvl="1"/>
            <a:r>
              <a:rPr lang="en-US" dirty="0"/>
              <a:t>Defined by size of herd and other wealth</a:t>
            </a:r>
          </a:p>
          <a:p>
            <a:r>
              <a:rPr lang="en-US" dirty="0" err="1" smtClean="0"/>
              <a:t>Unfree</a:t>
            </a:r>
            <a:endParaRPr lang="en-US" dirty="0"/>
          </a:p>
          <a:p>
            <a:pPr lvl="1"/>
            <a:r>
              <a:rPr lang="en-US" dirty="0"/>
              <a:t>Ranges from landless but free to move</a:t>
            </a:r>
          </a:p>
          <a:p>
            <a:pPr lvl="1"/>
            <a:r>
              <a:rPr lang="en-US" dirty="0"/>
              <a:t>Down to slaves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6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Honor 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Defined by status for adult male </a:t>
            </a:r>
            <a:r>
              <a:rPr lang="en-US" dirty="0" smtClean="0"/>
              <a:t>freemen</a:t>
            </a:r>
          </a:p>
          <a:p>
            <a:pPr lvl="1"/>
            <a:r>
              <a:rPr lang="en-US" dirty="0" smtClean="0"/>
              <a:t>The honor price of dependents, such as wife or child, was based on theirs</a:t>
            </a:r>
          </a:p>
          <a:p>
            <a:pPr lvl="1"/>
            <a:r>
              <a:rPr lang="en-US" dirty="0" smtClean="0"/>
              <a:t>Possibly half</a:t>
            </a:r>
            <a:endParaRPr lang="en-US" dirty="0"/>
          </a:p>
          <a:p>
            <a:r>
              <a:rPr lang="en-US" dirty="0" smtClean="0"/>
              <a:t>Your honor price determined …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you were owed for an injury</a:t>
            </a:r>
          </a:p>
          <a:p>
            <a:pPr lvl="2"/>
            <a:r>
              <a:rPr lang="en-US" dirty="0"/>
              <a:t>To yourself or …</a:t>
            </a:r>
          </a:p>
          <a:p>
            <a:pPr lvl="2"/>
            <a:r>
              <a:rPr lang="en-US" dirty="0" smtClean="0"/>
              <a:t>For killing a kinsman of yours</a:t>
            </a:r>
            <a:endParaRPr lang="en-US" dirty="0"/>
          </a:p>
          <a:p>
            <a:pPr lvl="1"/>
            <a:r>
              <a:rPr lang="en-US" dirty="0" smtClean="0"/>
              <a:t>It determined </a:t>
            </a:r>
            <a:r>
              <a:rPr lang="en-US" dirty="0"/>
              <a:t>how much you could contract for on your own</a:t>
            </a:r>
          </a:p>
          <a:p>
            <a:pPr lvl="1"/>
            <a:r>
              <a:rPr lang="en-US" dirty="0"/>
              <a:t>Determined the weight of your oath in </a:t>
            </a:r>
            <a:r>
              <a:rPr lang="en-US" dirty="0" smtClean="0"/>
              <a:t>testimony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9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Drafts are due on March 24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You may if you wish send me an outline for comments</a:t>
            </a:r>
          </a:p>
          <a:p>
            <a:r>
              <a:rPr lang="en-US" dirty="0" smtClean="0"/>
              <a:t>If you want to look at a legal system I have had a paper on before</a:t>
            </a:r>
          </a:p>
          <a:p>
            <a:pPr lvl="1"/>
            <a:r>
              <a:rPr lang="en-US" dirty="0" smtClean="0"/>
              <a:t>Let me know</a:t>
            </a:r>
          </a:p>
          <a:p>
            <a:pPr lvl="1"/>
            <a:r>
              <a:rPr lang="en-US" dirty="0" smtClean="0"/>
              <a:t>I will send you the previous paper</a:t>
            </a:r>
          </a:p>
          <a:p>
            <a:pPr lvl="1"/>
            <a:r>
              <a:rPr lang="en-US" dirty="0" smtClean="0"/>
              <a:t>Yours must consist mostly of material not in that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8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381"/>
            <a:ext cx="10515600" cy="918166"/>
          </a:xfrm>
        </p:spPr>
        <p:txBody>
          <a:bodyPr/>
          <a:lstStyle/>
          <a:p>
            <a:pPr algn="ctr"/>
            <a:r>
              <a:rPr lang="en-US" dirty="0" smtClean="0"/>
              <a:t>Private Law: Contract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2546"/>
            <a:ext cx="10515600" cy="59054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Pledges</a:t>
            </a:r>
          </a:p>
          <a:p>
            <a:pPr lvl="1"/>
            <a:r>
              <a:rPr lang="en-US" dirty="0"/>
              <a:t>Give something of value to guarantee performance</a:t>
            </a:r>
            <a:r>
              <a:rPr lang="en-US" dirty="0" smtClean="0"/>
              <a:t>—a hostage</a:t>
            </a:r>
            <a:endParaRPr lang="en-US" dirty="0"/>
          </a:p>
          <a:p>
            <a:pPr lvl="1"/>
            <a:r>
              <a:rPr lang="en-US" dirty="0"/>
              <a:t>In some </a:t>
            </a:r>
            <a:r>
              <a:rPr lang="en-US" dirty="0" smtClean="0"/>
              <a:t>cases a pledge was given  </a:t>
            </a:r>
            <a:r>
              <a:rPr lang="en-US" dirty="0"/>
              <a:t>during a legal controversy</a:t>
            </a:r>
          </a:p>
          <a:p>
            <a:pPr lvl="1"/>
            <a:r>
              <a:rPr lang="en-US" dirty="0" smtClean="0"/>
              <a:t>In some </a:t>
            </a:r>
            <a:r>
              <a:rPr lang="en-US" dirty="0"/>
              <a:t>in anticipation of a controversy</a:t>
            </a:r>
          </a:p>
          <a:p>
            <a:r>
              <a:rPr lang="en-US" dirty="0" smtClean="0"/>
              <a:t>Sureties</a:t>
            </a:r>
            <a:endParaRPr lang="en-US" dirty="0"/>
          </a:p>
          <a:p>
            <a:pPr lvl="1"/>
            <a:r>
              <a:rPr lang="en-US" i="1" dirty="0" err="1" smtClean="0"/>
              <a:t>Naidm</a:t>
            </a:r>
            <a:r>
              <a:rPr lang="en-US" dirty="0" smtClean="0"/>
              <a:t> surety </a:t>
            </a:r>
          </a:p>
          <a:p>
            <a:pPr lvl="2"/>
            <a:r>
              <a:rPr lang="en-US" dirty="0" smtClean="0"/>
              <a:t>Witnessed the contract and had the right to use force to make you perform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Possibly </a:t>
            </a:r>
            <a:r>
              <a:rPr lang="en-US" dirty="0" smtClean="0"/>
              <a:t>a powerful lord </a:t>
            </a:r>
            <a:r>
              <a:rPr lang="en-US" dirty="0"/>
              <a:t>or </a:t>
            </a:r>
            <a:r>
              <a:rPr lang="en-US" dirty="0" smtClean="0"/>
              <a:t>kinsman?</a:t>
            </a:r>
            <a:endParaRPr lang="en-US" dirty="0"/>
          </a:p>
          <a:p>
            <a:pPr lvl="1"/>
            <a:r>
              <a:rPr lang="en-US" i="1" dirty="0" err="1"/>
              <a:t>Rath</a:t>
            </a:r>
            <a:r>
              <a:rPr lang="en-US" dirty="0"/>
              <a:t> </a:t>
            </a:r>
            <a:r>
              <a:rPr lang="en-US" dirty="0" smtClean="0"/>
              <a:t>surety: Pledged to pay what you owed if you didn’t</a:t>
            </a:r>
          </a:p>
          <a:p>
            <a:pPr lvl="2"/>
            <a:r>
              <a:rPr lang="en-US" dirty="0" smtClean="0"/>
              <a:t>And then had the right to be reimbursed by you for what he paid</a:t>
            </a:r>
          </a:p>
          <a:p>
            <a:pPr lvl="2"/>
            <a:r>
              <a:rPr lang="en-US" dirty="0" smtClean="0"/>
              <a:t>Plus an additional penalty</a:t>
            </a:r>
            <a:endParaRPr lang="en-US" dirty="0"/>
          </a:p>
          <a:p>
            <a:pPr lvl="1"/>
            <a:r>
              <a:rPr lang="en-US" dirty="0"/>
              <a:t>Hostage </a:t>
            </a:r>
            <a:r>
              <a:rPr lang="en-US" dirty="0" smtClean="0"/>
              <a:t>surety: If you defaulted he surrendered himself</a:t>
            </a:r>
          </a:p>
          <a:p>
            <a:pPr lvl="2"/>
            <a:r>
              <a:rPr lang="en-US" dirty="0" smtClean="0"/>
              <a:t>Had to ransom himself back</a:t>
            </a:r>
          </a:p>
          <a:p>
            <a:pPr lvl="2"/>
            <a:r>
              <a:rPr lang="en-US" dirty="0" smtClean="0"/>
              <a:t>And could then claim reimbursement from you</a:t>
            </a:r>
            <a:endParaRPr lang="en-US" dirty="0"/>
          </a:p>
          <a:p>
            <a:pPr lvl="2"/>
            <a:r>
              <a:rPr lang="en-US" dirty="0" smtClean="0"/>
              <a:t>May have been a </a:t>
            </a:r>
            <a:r>
              <a:rPr lang="en-US" dirty="0"/>
              <a:t>standing </a:t>
            </a:r>
            <a:r>
              <a:rPr lang="en-US" dirty="0" smtClean="0"/>
              <a:t>surety for his kin or </a:t>
            </a:r>
            <a:r>
              <a:rPr lang="en-US" dirty="0" err="1" smtClean="0"/>
              <a:t>tuath</a:t>
            </a:r>
            <a:endParaRPr lang="en-US" dirty="0"/>
          </a:p>
          <a:p>
            <a:pPr lvl="1"/>
            <a:r>
              <a:rPr lang="en-US" dirty="0" smtClean="0"/>
              <a:t>There would be sureties </a:t>
            </a:r>
            <a:r>
              <a:rPr lang="en-US" dirty="0"/>
              <a:t>on both </a:t>
            </a:r>
            <a:r>
              <a:rPr lang="en-US" dirty="0" smtClean="0"/>
              <a:t>sides, at </a:t>
            </a:r>
            <a:r>
              <a:rPr lang="en-US" dirty="0"/>
              <a:t>least for substantial contracts</a:t>
            </a:r>
          </a:p>
          <a:p>
            <a:pPr lvl="1"/>
            <a:r>
              <a:rPr lang="en-US" dirty="0" smtClean="0"/>
              <a:t>Perhaps the idea was to entangle </a:t>
            </a:r>
            <a:r>
              <a:rPr lang="en-US" dirty="0"/>
              <a:t>enough </a:t>
            </a:r>
            <a:r>
              <a:rPr lang="en-US" dirty="0" smtClean="0"/>
              <a:t>neighbors in the contract</a:t>
            </a:r>
          </a:p>
          <a:p>
            <a:pPr lvl="2"/>
            <a:r>
              <a:rPr lang="en-US" dirty="0" smtClean="0"/>
              <a:t>Who would </a:t>
            </a:r>
            <a:r>
              <a:rPr lang="en-US" dirty="0"/>
              <a:t>to </a:t>
            </a:r>
            <a:r>
              <a:rPr lang="en-US" dirty="0" smtClean="0"/>
              <a:t>know the terms and help </a:t>
            </a:r>
            <a:r>
              <a:rPr lang="en-US" dirty="0"/>
              <a:t>enforce </a:t>
            </a:r>
            <a:r>
              <a:rPr lang="en-US" dirty="0" smtClean="0"/>
              <a:t>them </a:t>
            </a:r>
          </a:p>
          <a:p>
            <a:pPr lvl="2"/>
            <a:r>
              <a:rPr lang="en-US" dirty="0" smtClean="0"/>
              <a:t>A solution to the problem of making sure that “Right </a:t>
            </a:r>
            <a:r>
              <a:rPr lang="en-US" dirty="0"/>
              <a:t>makes </a:t>
            </a:r>
            <a:r>
              <a:rPr lang="en-US" dirty="0" smtClean="0"/>
              <a:t>might”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25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4098"/>
          </a:xfrm>
        </p:spPr>
        <p:txBody>
          <a:bodyPr/>
          <a:lstStyle/>
          <a:p>
            <a:pPr algn="ctr"/>
            <a:r>
              <a:rPr lang="en-US" dirty="0" smtClean="0"/>
              <a:t>Interdependence and its Effect on 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231" y="754099"/>
            <a:ext cx="11562154" cy="6103901"/>
          </a:xfrm>
        </p:spPr>
        <p:txBody>
          <a:bodyPr>
            <a:normAutofit/>
          </a:bodyPr>
          <a:lstStyle/>
          <a:p>
            <a:r>
              <a:rPr lang="en-US" dirty="0" smtClean="0"/>
              <a:t>People with mutual obligations had some ability to dissolve contracts, especially ones that might prevent the performance of those obligations</a:t>
            </a:r>
          </a:p>
          <a:p>
            <a:r>
              <a:rPr lang="en-US" dirty="0" smtClean="0"/>
              <a:t>A son would be obligated to support his aged father, so each had some ability to dissolve contracts made by the other</a:t>
            </a:r>
            <a:endParaRPr lang="en-US" dirty="0"/>
          </a:p>
          <a:p>
            <a:r>
              <a:rPr lang="en-US" dirty="0"/>
              <a:t>Husband/wife. </a:t>
            </a:r>
          </a:p>
          <a:p>
            <a:pPr lvl="1"/>
            <a:r>
              <a:rPr lang="en-US" dirty="0"/>
              <a:t>If marriage on husband’s property he had more ability to dissolve her contracts</a:t>
            </a:r>
          </a:p>
          <a:p>
            <a:pPr lvl="1"/>
            <a:r>
              <a:rPr lang="en-US" dirty="0"/>
              <a:t>If marriage on wife’s property, the reverse.</a:t>
            </a:r>
          </a:p>
          <a:p>
            <a:pPr lvl="1"/>
            <a:r>
              <a:rPr lang="en-US" dirty="0"/>
              <a:t>If marriage on joint property, either could dissolve </a:t>
            </a:r>
            <a:r>
              <a:rPr lang="en-US" dirty="0" smtClean="0"/>
              <a:t>contracts that might be disadvantageous</a:t>
            </a:r>
            <a:endParaRPr lang="en-US" dirty="0"/>
          </a:p>
          <a:p>
            <a:r>
              <a:rPr lang="en-US" dirty="0"/>
              <a:t>Kin group</a:t>
            </a:r>
          </a:p>
          <a:p>
            <a:pPr lvl="1"/>
            <a:r>
              <a:rPr lang="en-US" dirty="0"/>
              <a:t>Can forbid contracts that risk </a:t>
            </a:r>
            <a:r>
              <a:rPr lang="en-US" dirty="0" smtClean="0"/>
              <a:t>the common </a:t>
            </a:r>
            <a:r>
              <a:rPr lang="en-US" dirty="0"/>
              <a:t>land</a:t>
            </a:r>
            <a:r>
              <a:rPr lang="en-US" dirty="0" smtClean="0"/>
              <a:t>, such as </a:t>
            </a:r>
            <a:r>
              <a:rPr lang="en-US" dirty="0"/>
              <a:t>adoption or sale</a:t>
            </a:r>
          </a:p>
          <a:p>
            <a:pPr lvl="1"/>
            <a:r>
              <a:rPr lang="en-US" dirty="0"/>
              <a:t>Can refuse to back contracts that they might be responsible for</a:t>
            </a:r>
          </a:p>
          <a:p>
            <a:pPr lvl="1"/>
            <a:r>
              <a:rPr lang="en-US" dirty="0" smtClean="0"/>
              <a:t>It is not clear who got to make decisions for the kin group. Leader? Oldest male?</a:t>
            </a:r>
          </a:p>
          <a:p>
            <a:r>
              <a:rPr lang="en-US" dirty="0" smtClean="0"/>
              <a:t>Like the situation in Jewish law with land guaranteeing loans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6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1614"/>
          </a:xfrm>
        </p:spPr>
        <p:txBody>
          <a:bodyPr/>
          <a:lstStyle/>
          <a:p>
            <a:pPr algn="ctr"/>
            <a:r>
              <a:rPr lang="en-US" dirty="0" err="1" smtClean="0"/>
              <a:t>Distraint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1616"/>
            <a:ext cx="10515600" cy="5786384"/>
          </a:xfrm>
        </p:spPr>
        <p:txBody>
          <a:bodyPr>
            <a:normAutofit/>
          </a:bodyPr>
          <a:lstStyle/>
          <a:p>
            <a:r>
              <a:rPr lang="en-US" dirty="0"/>
              <a:t>Apparently a private procedure to collect what is owed</a:t>
            </a:r>
          </a:p>
          <a:p>
            <a:pPr lvl="1"/>
            <a:r>
              <a:rPr lang="en-US" dirty="0"/>
              <a:t>Both debts, damage payments</a:t>
            </a:r>
          </a:p>
          <a:p>
            <a:pPr lvl="1"/>
            <a:r>
              <a:rPr lang="en-US" dirty="0"/>
              <a:t>And land</a:t>
            </a:r>
          </a:p>
          <a:p>
            <a:r>
              <a:rPr lang="en-US" dirty="0" smtClean="0"/>
              <a:t>An elaborate </a:t>
            </a:r>
            <a:r>
              <a:rPr lang="en-US" dirty="0"/>
              <a:t>ritual, with delays </a:t>
            </a:r>
            <a:r>
              <a:rPr lang="en-US" dirty="0" smtClean="0"/>
              <a:t>to let the defendant </a:t>
            </a:r>
          </a:p>
          <a:p>
            <a:pPr lvl="1"/>
            <a:r>
              <a:rPr lang="en-US" dirty="0" smtClean="0"/>
              <a:t>Pay</a:t>
            </a:r>
            <a:r>
              <a:rPr lang="en-US" dirty="0"/>
              <a:t>, post </a:t>
            </a:r>
            <a:r>
              <a:rPr lang="en-US" dirty="0" smtClean="0"/>
              <a:t>a pledge</a:t>
            </a:r>
          </a:p>
          <a:p>
            <a:pPr lvl="1"/>
            <a:r>
              <a:rPr lang="en-US" dirty="0" smtClean="0"/>
              <a:t>Or </a:t>
            </a:r>
            <a:r>
              <a:rPr lang="en-US" dirty="0"/>
              <a:t>agree to </a:t>
            </a:r>
            <a:r>
              <a:rPr lang="en-US" dirty="0" smtClean="0"/>
              <a:t>arbitration</a:t>
            </a:r>
            <a:endParaRPr lang="en-US" dirty="0"/>
          </a:p>
          <a:p>
            <a:r>
              <a:rPr lang="en-US" dirty="0" smtClean="0"/>
              <a:t>The procedure ended by </a:t>
            </a:r>
            <a:r>
              <a:rPr lang="en-US" dirty="0"/>
              <a:t>confiscating cattle to pay the debt</a:t>
            </a:r>
          </a:p>
          <a:p>
            <a:r>
              <a:rPr lang="en-US" dirty="0" smtClean="0"/>
              <a:t>What counts as agreeing to arbitration? By whom?</a:t>
            </a:r>
            <a:endParaRPr lang="en-US" dirty="0"/>
          </a:p>
          <a:p>
            <a:r>
              <a:rPr lang="en-US" dirty="0"/>
              <a:t>Fasting against </a:t>
            </a:r>
            <a:r>
              <a:rPr lang="en-US" i="1" dirty="0" err="1"/>
              <a:t>nemeds</a:t>
            </a:r>
            <a:endParaRPr lang="en-US" dirty="0"/>
          </a:p>
          <a:p>
            <a:pPr lvl="1"/>
            <a:r>
              <a:rPr lang="en-US" dirty="0"/>
              <a:t>Apparently </a:t>
            </a:r>
            <a:r>
              <a:rPr lang="en-US" dirty="0" smtClean="0"/>
              <a:t>the </a:t>
            </a:r>
            <a:r>
              <a:rPr lang="en-US" dirty="0" err="1" smtClean="0"/>
              <a:t>nemed</a:t>
            </a:r>
            <a:r>
              <a:rPr lang="en-US" dirty="0" smtClean="0"/>
              <a:t> cannot </a:t>
            </a:r>
            <a:r>
              <a:rPr lang="en-US" dirty="0"/>
              <a:t>eat while the other is fasting</a:t>
            </a:r>
          </a:p>
          <a:p>
            <a:pPr lvl="1"/>
            <a:r>
              <a:rPr lang="en-US" dirty="0"/>
              <a:t>Until he has given a pledge or appointed a </a:t>
            </a:r>
            <a:r>
              <a:rPr lang="en-US" i="1" dirty="0" err="1"/>
              <a:t>rath</a:t>
            </a:r>
            <a:r>
              <a:rPr lang="en-US" dirty="0"/>
              <a:t> surety</a:t>
            </a:r>
          </a:p>
          <a:p>
            <a:pPr lvl="1"/>
            <a:r>
              <a:rPr lang="en-US" dirty="0"/>
              <a:t>If he does, </a:t>
            </a:r>
            <a:r>
              <a:rPr lang="en-US" dirty="0" smtClean="0"/>
              <a:t>he owes </a:t>
            </a:r>
            <a:r>
              <a:rPr lang="en-US" dirty="0"/>
              <a:t>double damages. </a:t>
            </a:r>
          </a:p>
          <a:p>
            <a:pPr lvl="1"/>
            <a:r>
              <a:rPr lang="en-US" dirty="0"/>
              <a:t>Apparently collected by </a:t>
            </a:r>
            <a:r>
              <a:rPr lang="en-US" dirty="0" err="1" smtClean="0"/>
              <a:t>distraint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22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Death, Injury and Feud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Killer owes</a:t>
            </a:r>
          </a:p>
          <a:p>
            <a:pPr lvl="1"/>
            <a:r>
              <a:rPr lang="en-US" dirty="0" err="1" smtClean="0"/>
              <a:t>Wergeld</a:t>
            </a:r>
            <a:r>
              <a:rPr lang="en-US" dirty="0" smtClean="0"/>
              <a:t> </a:t>
            </a:r>
            <a:r>
              <a:rPr lang="en-US" dirty="0"/>
              <a:t>that is a fixed amount for any freeman</a:t>
            </a:r>
          </a:p>
          <a:p>
            <a:pPr lvl="1"/>
            <a:r>
              <a:rPr lang="en-US" dirty="0" smtClean="0"/>
              <a:t>Plus a fine </a:t>
            </a:r>
            <a:r>
              <a:rPr lang="en-US" dirty="0"/>
              <a:t>to </a:t>
            </a:r>
            <a:r>
              <a:rPr lang="en-US" dirty="0" smtClean="0"/>
              <a:t>kinsmen </a:t>
            </a:r>
            <a:r>
              <a:rPr lang="en-US" dirty="0"/>
              <a:t>on </a:t>
            </a:r>
            <a:r>
              <a:rPr lang="en-US" dirty="0" smtClean="0"/>
              <a:t>both paternal and maternal side</a:t>
            </a:r>
            <a:endParaRPr lang="en-US" dirty="0"/>
          </a:p>
          <a:p>
            <a:pPr lvl="1"/>
            <a:r>
              <a:rPr lang="en-US" dirty="0" smtClean="0"/>
              <a:t>With the amount owed to each depending </a:t>
            </a:r>
          </a:p>
          <a:p>
            <a:pPr lvl="2"/>
            <a:r>
              <a:rPr lang="en-US" dirty="0" smtClean="0"/>
              <a:t>On his </a:t>
            </a:r>
            <a:r>
              <a:rPr lang="en-US" dirty="0"/>
              <a:t>honor price of the </a:t>
            </a:r>
            <a:r>
              <a:rPr lang="en-US" dirty="0" smtClean="0"/>
              <a:t>kin</a:t>
            </a:r>
          </a:p>
          <a:p>
            <a:pPr lvl="2"/>
            <a:r>
              <a:rPr lang="en-US" dirty="0" smtClean="0"/>
              <a:t>And how closely he is related to the victim</a:t>
            </a:r>
            <a:endParaRPr lang="en-US" dirty="0"/>
          </a:p>
          <a:p>
            <a:r>
              <a:rPr lang="en-US" dirty="0" smtClean="0"/>
              <a:t>Damages for Injury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Owes an amount </a:t>
            </a:r>
            <a:r>
              <a:rPr lang="en-US" dirty="0"/>
              <a:t>based </a:t>
            </a:r>
            <a:r>
              <a:rPr lang="en-US" dirty="0" smtClean="0"/>
              <a:t>on the injury and the </a:t>
            </a:r>
            <a:r>
              <a:rPr lang="en-US" dirty="0"/>
              <a:t>honor </a:t>
            </a:r>
            <a:r>
              <a:rPr lang="en-US" dirty="0" smtClean="0"/>
              <a:t>price of the victim</a:t>
            </a:r>
          </a:p>
          <a:p>
            <a:pPr lvl="1"/>
            <a:r>
              <a:rPr lang="en-US" dirty="0" smtClean="0"/>
              <a:t>Also owes </a:t>
            </a:r>
            <a:r>
              <a:rPr lang="en-US" dirty="0"/>
              <a:t>sick maintenance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Of the victim, in a style appropriate to his status</a:t>
            </a:r>
            <a:endParaRPr lang="en-US" dirty="0"/>
          </a:p>
          <a:p>
            <a:r>
              <a:rPr lang="en-US" dirty="0"/>
              <a:t>Enforced by feud. If not paid, offender can be killed or enslaved.</a:t>
            </a:r>
          </a:p>
          <a:p>
            <a:r>
              <a:rPr lang="en-US" dirty="0"/>
              <a:t>Are his kin liable? For money, apparently not for life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565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Curial Justice: Proceeding in a Royal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551" y="1825625"/>
            <a:ext cx="11284173" cy="4351338"/>
          </a:xfrm>
        </p:spPr>
        <p:txBody>
          <a:bodyPr/>
          <a:lstStyle/>
          <a:p>
            <a:r>
              <a:rPr lang="en-US" dirty="0"/>
              <a:t>Elaborately </a:t>
            </a:r>
            <a:r>
              <a:rPr lang="en-US" dirty="0" smtClean="0"/>
              <a:t>described, but we do not know what it applied to</a:t>
            </a:r>
            <a:endParaRPr lang="en-US" dirty="0"/>
          </a:p>
          <a:p>
            <a:r>
              <a:rPr lang="en-US" dirty="0"/>
              <a:t>Possibly </a:t>
            </a:r>
            <a:r>
              <a:rPr lang="en-US" dirty="0" smtClean="0"/>
              <a:t>conflicts </a:t>
            </a:r>
            <a:r>
              <a:rPr lang="en-US" dirty="0"/>
              <a:t>involving the king?</a:t>
            </a:r>
          </a:p>
          <a:p>
            <a:r>
              <a:rPr lang="en-US" dirty="0"/>
              <a:t>Or </a:t>
            </a:r>
            <a:r>
              <a:rPr lang="en-US" dirty="0" smtClean="0"/>
              <a:t>in the court of an </a:t>
            </a:r>
            <a:r>
              <a:rPr lang="en-US" dirty="0" err="1" smtClean="0"/>
              <a:t>overking</a:t>
            </a:r>
            <a:r>
              <a:rPr lang="en-US" dirty="0" smtClean="0"/>
              <a:t> </a:t>
            </a:r>
            <a:r>
              <a:rPr lang="en-US" dirty="0"/>
              <a:t>or provincial </a:t>
            </a:r>
            <a:r>
              <a:rPr lang="en-US" dirty="0" smtClean="0"/>
              <a:t>king </a:t>
            </a:r>
            <a:r>
              <a:rPr lang="en-US" dirty="0"/>
              <a:t>for conflicts between </a:t>
            </a:r>
            <a:r>
              <a:rPr lang="en-US" dirty="0" err="1" smtClean="0"/>
              <a:t>tuaths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Or for all cases at a later date than the private procedure?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43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0248"/>
          </a:xfrm>
        </p:spPr>
        <p:txBody>
          <a:bodyPr/>
          <a:lstStyle/>
          <a:p>
            <a:pPr algn="ctr"/>
            <a:r>
              <a:rPr lang="en-US" dirty="0" smtClean="0"/>
              <a:t>Curial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05" y="1058384"/>
            <a:ext cx="11469375" cy="57996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Elaborate description of five </a:t>
            </a:r>
            <a:r>
              <a:rPr lang="en-US" dirty="0" smtClean="0"/>
              <a:t>paths a case could take, </a:t>
            </a:r>
            <a:r>
              <a:rPr lang="en-US" dirty="0"/>
              <a:t>but …</a:t>
            </a:r>
          </a:p>
          <a:p>
            <a:pPr lvl="1"/>
            <a:r>
              <a:rPr lang="en-US" dirty="0" smtClean="0"/>
              <a:t>That is only described in one </a:t>
            </a:r>
            <a:r>
              <a:rPr lang="en-US" dirty="0"/>
              <a:t>source, and</a:t>
            </a:r>
          </a:p>
          <a:p>
            <a:pPr lvl="1"/>
            <a:r>
              <a:rPr lang="en-US" dirty="0" smtClean="0"/>
              <a:t>It is not clear just how they differed or why</a:t>
            </a:r>
            <a:endParaRPr lang="en-US" dirty="0"/>
          </a:p>
          <a:p>
            <a:r>
              <a:rPr lang="en-US" dirty="0"/>
              <a:t>Another source </a:t>
            </a:r>
            <a:r>
              <a:rPr lang="en-US" dirty="0" smtClean="0"/>
              <a:t>has the </a:t>
            </a:r>
            <a:r>
              <a:rPr lang="en-US" dirty="0"/>
              <a:t>king etc. present. Always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What determines the judge? </a:t>
            </a:r>
            <a:endParaRPr lang="en-US" dirty="0" smtClean="0"/>
          </a:p>
          <a:p>
            <a:pPr lvl="1"/>
            <a:r>
              <a:rPr lang="en-US" dirty="0" smtClean="0"/>
              <a:t>Possibly a </a:t>
            </a:r>
            <a:r>
              <a:rPr lang="en-US" dirty="0" err="1" smtClean="0"/>
              <a:t>tuath</a:t>
            </a:r>
            <a:r>
              <a:rPr lang="en-US" dirty="0" smtClean="0"/>
              <a:t> has an official judge.</a:t>
            </a:r>
          </a:p>
          <a:p>
            <a:pPr lvl="1"/>
            <a:r>
              <a:rPr lang="en-US" dirty="0" smtClean="0"/>
              <a:t>Possibly anyone competent can do it—the Somali system</a:t>
            </a:r>
            <a:endParaRPr lang="en-US" dirty="0"/>
          </a:p>
          <a:p>
            <a:r>
              <a:rPr lang="en-US" dirty="0"/>
              <a:t>Supernatural </a:t>
            </a:r>
            <a:r>
              <a:rPr lang="en-US" dirty="0" smtClean="0"/>
              <a:t>punishment of the judge </a:t>
            </a:r>
            <a:r>
              <a:rPr lang="en-US" dirty="0"/>
              <a:t>for unjust verdicts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Oaths: strength depends on your honor price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status could </a:t>
            </a:r>
            <a:r>
              <a:rPr lang="en-US" dirty="0" err="1"/>
              <a:t>overswear</a:t>
            </a:r>
            <a:r>
              <a:rPr lang="en-US" dirty="0"/>
              <a:t> lower.</a:t>
            </a:r>
          </a:p>
          <a:p>
            <a:pPr lvl="1"/>
            <a:r>
              <a:rPr lang="en-US" dirty="0"/>
              <a:t>A reason not to contract with high status people</a:t>
            </a:r>
          </a:p>
          <a:p>
            <a:pPr lvl="1"/>
            <a:r>
              <a:rPr lang="en-US" dirty="0"/>
              <a:t>One oath could be supported by another. Do they add up?</a:t>
            </a:r>
          </a:p>
          <a:p>
            <a:pPr lvl="1"/>
            <a:r>
              <a:rPr lang="en-US" dirty="0"/>
              <a:t>Women’s oath only for special </a:t>
            </a:r>
            <a:r>
              <a:rPr lang="en-US" dirty="0" smtClean="0"/>
              <a:t>cases where only a woman would know—</a:t>
            </a:r>
            <a:r>
              <a:rPr lang="en-US" dirty="0"/>
              <a:t>as in </a:t>
            </a:r>
            <a:r>
              <a:rPr lang="en-US" dirty="0" smtClean="0"/>
              <a:t>Islamic law.</a:t>
            </a:r>
            <a:endParaRPr lang="en-US" dirty="0"/>
          </a:p>
          <a:p>
            <a:pPr lvl="1"/>
            <a:r>
              <a:rPr lang="en-US" dirty="0" smtClean="0"/>
              <a:t>The weight of your evidence was determined by </a:t>
            </a:r>
            <a:r>
              <a:rPr lang="en-US" dirty="0"/>
              <a:t>your honor price.</a:t>
            </a:r>
          </a:p>
          <a:p>
            <a:r>
              <a:rPr lang="en-US" dirty="0" smtClean="0"/>
              <a:t>Ordeals could be used </a:t>
            </a:r>
            <a:r>
              <a:rPr lang="en-US" dirty="0"/>
              <a:t>if the judge could not tell who was in the right</a:t>
            </a:r>
          </a:p>
          <a:p>
            <a:r>
              <a:rPr lang="en-US" dirty="0" smtClean="0"/>
              <a:t>Duels had to be agreed </a:t>
            </a:r>
            <a:r>
              <a:rPr lang="en-US" dirty="0"/>
              <a:t>to by both sides, </a:t>
            </a:r>
            <a:r>
              <a:rPr lang="en-US" dirty="0" smtClean="0"/>
              <a:t>guaranteed with sureties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48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What We Are Seeing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61897" cy="4351338"/>
          </a:xfrm>
        </p:spPr>
        <p:txBody>
          <a:bodyPr/>
          <a:lstStyle/>
          <a:p>
            <a:r>
              <a:rPr lang="en-US" dirty="0"/>
              <a:t>Private law early, curial law late?</a:t>
            </a:r>
          </a:p>
          <a:p>
            <a:r>
              <a:rPr lang="en-US" dirty="0"/>
              <a:t>Both coexisting for different </a:t>
            </a:r>
            <a:r>
              <a:rPr lang="en-US" dirty="0" smtClean="0"/>
              <a:t>categories of cases?</a:t>
            </a:r>
            <a:endParaRPr lang="en-US" dirty="0"/>
          </a:p>
          <a:p>
            <a:r>
              <a:rPr lang="en-US" dirty="0" smtClean="0"/>
              <a:t>Authors of what we read who were </a:t>
            </a:r>
            <a:r>
              <a:rPr lang="en-US" dirty="0"/>
              <a:t>trying to shift from one to the </a:t>
            </a:r>
            <a:r>
              <a:rPr lang="en-US" dirty="0" smtClean="0"/>
              <a:t>other?</a:t>
            </a:r>
            <a:endParaRPr lang="en-US" dirty="0"/>
          </a:p>
          <a:p>
            <a:r>
              <a:rPr lang="en-US" dirty="0"/>
              <a:t> A feud system, with elaborate procedures to involve others and minimize violence?</a:t>
            </a:r>
          </a:p>
          <a:p>
            <a:r>
              <a:rPr lang="en-US" dirty="0"/>
              <a:t>Private enforcement of the king’s </a:t>
            </a:r>
            <a:r>
              <a:rPr lang="en-US" dirty="0" smtClean="0"/>
              <a:t>judgment</a:t>
            </a:r>
            <a:r>
              <a:rPr lang="en-US" dirty="0"/>
              <a:t>, </a:t>
            </a:r>
            <a:r>
              <a:rPr lang="en-US" dirty="0" smtClean="0"/>
              <a:t>like the enforcement of court verdicts in Iceland?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85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Elaborate and Sophisticated Legal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1041269" cy="4709899"/>
          </a:xfrm>
        </p:spPr>
        <p:txBody>
          <a:bodyPr>
            <a:normAutofit/>
          </a:bodyPr>
          <a:lstStyle/>
          <a:p>
            <a:r>
              <a:rPr lang="en-US" sz="3200" dirty="0"/>
              <a:t>Of which we have very imperfect knowledge</a:t>
            </a:r>
          </a:p>
          <a:p>
            <a:r>
              <a:rPr lang="en-US" sz="3200" dirty="0" smtClean="0"/>
              <a:t>There was a </a:t>
            </a:r>
            <a:r>
              <a:rPr lang="en-US" sz="3200" dirty="0"/>
              <a:t>private and decentralized system of law enforcement</a:t>
            </a:r>
          </a:p>
          <a:p>
            <a:r>
              <a:rPr lang="en-US" sz="3200" dirty="0"/>
              <a:t>Also a Curial system</a:t>
            </a:r>
          </a:p>
          <a:p>
            <a:r>
              <a:rPr lang="en-US" sz="3200" dirty="0"/>
              <a:t>And </a:t>
            </a:r>
            <a:r>
              <a:rPr lang="en-US" sz="3200" dirty="0" smtClean="0"/>
              <a:t>it is </a:t>
            </a:r>
            <a:r>
              <a:rPr lang="en-US" sz="3200" dirty="0"/>
              <a:t>not clear how they </a:t>
            </a:r>
            <a:r>
              <a:rPr lang="en-US" sz="3200" dirty="0" smtClean="0"/>
              <a:t>interacted</a:t>
            </a:r>
          </a:p>
          <a:p>
            <a:r>
              <a:rPr lang="en-US" sz="3200" dirty="0" smtClean="0"/>
              <a:t>If only we could excavate a trove of 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 legal texts</a:t>
            </a:r>
          </a:p>
          <a:p>
            <a:r>
              <a:rPr lang="en-US" sz="3200" dirty="0" smtClean="0"/>
              <a:t>Or had a time machine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766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Ordeals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1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748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Legal System of </a:t>
            </a:r>
            <a:r>
              <a:rPr lang="en-US" sz="4000" dirty="0" err="1" smtClean="0"/>
              <a:t>Somaliland:Northern</a:t>
            </a:r>
            <a:r>
              <a:rPr lang="en-US" sz="4000" dirty="0" smtClean="0"/>
              <a:t> Somalia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329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9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Political/Legal Structure Based in Part on Agnatic (male line) Kinship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95" y="1825625"/>
            <a:ext cx="11310631" cy="47495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Every Somali knows his agnatic ancestry many generations back</a:t>
            </a:r>
          </a:p>
          <a:p>
            <a:endParaRPr lang="en-US" sz="3200" dirty="0" smtClean="0"/>
          </a:p>
          <a:p>
            <a:r>
              <a:rPr lang="en-US" sz="3200" dirty="0" smtClean="0"/>
              <a:t>The structure of kinship gives the structure of potential alliances</a:t>
            </a:r>
          </a:p>
          <a:p>
            <a:endParaRPr lang="en-US" sz="3200" dirty="0" smtClean="0"/>
          </a:p>
          <a:p>
            <a:r>
              <a:rPr lang="en-US" sz="3200" dirty="0" smtClean="0"/>
              <a:t>“What your address is in Europe, your genealogy is in Somalia”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355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If there is a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79" y="1825625"/>
            <a:ext cx="11442918" cy="4351338"/>
          </a:xfrm>
        </p:spPr>
        <p:txBody>
          <a:bodyPr/>
          <a:lstStyle/>
          <a:p>
            <a:r>
              <a:rPr lang="en-US" dirty="0" smtClean="0"/>
              <a:t>You are probably allied with other male line descendants of the same ancestor N generations back</a:t>
            </a:r>
          </a:p>
          <a:p>
            <a:r>
              <a:rPr lang="en-US" dirty="0" smtClean="0"/>
              <a:t>Possibly against the descendants of that ancestor’s brother</a:t>
            </a:r>
          </a:p>
          <a:p>
            <a:r>
              <a:rPr lang="en-US" dirty="0" smtClean="0"/>
              <a:t>And in a later conflict with a larger opponent the two groups may fuse</a:t>
            </a:r>
          </a:p>
          <a:p>
            <a:r>
              <a:rPr lang="en-US" dirty="0" smtClean="0"/>
              <a:t>Because they are all descendants of the same ancestor N+1 generations back</a:t>
            </a:r>
          </a:p>
          <a:p>
            <a:r>
              <a:rPr lang="en-US" dirty="0"/>
              <a:t>Your coalition may include several such kin groups</a:t>
            </a:r>
          </a:p>
          <a:p>
            <a:pPr lvl="1"/>
            <a:r>
              <a:rPr lang="en-US" dirty="0"/>
              <a:t>Who have agreed to ally</a:t>
            </a:r>
          </a:p>
          <a:p>
            <a:pPr lvl="1"/>
            <a:r>
              <a:rPr lang="en-US" dirty="0"/>
              <a:t>By an explicit contract, possibly written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9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20"/>
            <a:ext cx="10515600" cy="904937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Dia</a:t>
            </a:r>
            <a:r>
              <a:rPr lang="en-US" dirty="0" smtClean="0"/>
              <a:t>-Paying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2858"/>
            <a:ext cx="10515600" cy="59451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group whose mutual obligations were </a:t>
            </a:r>
            <a:r>
              <a:rPr lang="en-US" dirty="0"/>
              <a:t>defined by </a:t>
            </a:r>
            <a:r>
              <a:rPr lang="en-US" dirty="0" smtClean="0"/>
              <a:t>contract</a:t>
            </a:r>
          </a:p>
          <a:p>
            <a:r>
              <a:rPr lang="en-US" dirty="0" smtClean="0"/>
              <a:t>Made </a:t>
            </a:r>
            <a:r>
              <a:rPr lang="en-US" dirty="0"/>
              <a:t>up of smaller subgroups</a:t>
            </a:r>
          </a:p>
          <a:p>
            <a:pPr lvl="1"/>
            <a:r>
              <a:rPr lang="en-US" dirty="0" smtClean="0"/>
              <a:t>Structured </a:t>
            </a:r>
            <a:r>
              <a:rPr lang="en-US" dirty="0"/>
              <a:t>largely by agnatic kinship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necessary </a:t>
            </a:r>
            <a:r>
              <a:rPr lang="en-US" dirty="0" smtClean="0"/>
              <a:t>uterine (female line kinship)</a:t>
            </a:r>
            <a:endParaRPr lang="en-US" dirty="0"/>
          </a:p>
          <a:p>
            <a:pPr lvl="1"/>
            <a:r>
              <a:rPr lang="en-US" dirty="0" smtClean="0"/>
              <a:t>Sometimes </a:t>
            </a:r>
            <a:r>
              <a:rPr lang="en-US" dirty="0"/>
              <a:t>just contract</a:t>
            </a:r>
          </a:p>
          <a:p>
            <a:r>
              <a:rPr lang="en-US" dirty="0" smtClean="0"/>
              <a:t>Contract specifies</a:t>
            </a:r>
          </a:p>
          <a:p>
            <a:pPr lvl="1"/>
            <a:r>
              <a:rPr lang="en-US" dirty="0" smtClean="0"/>
              <a:t>Obligations </a:t>
            </a:r>
            <a:r>
              <a:rPr lang="en-US" dirty="0"/>
              <a:t>to share in paying damage </a:t>
            </a:r>
            <a:r>
              <a:rPr lang="en-US" dirty="0" smtClean="0"/>
              <a:t>payments</a:t>
            </a:r>
          </a:p>
          <a:p>
            <a:pPr lvl="1"/>
            <a:r>
              <a:rPr lang="en-US" dirty="0" smtClean="0"/>
              <a:t>Right </a:t>
            </a:r>
            <a:r>
              <a:rPr lang="en-US" dirty="0"/>
              <a:t>to share in receiving damage </a:t>
            </a:r>
            <a:r>
              <a:rPr lang="en-US" dirty="0" smtClean="0"/>
              <a:t>payments, similarly relative to the victim</a:t>
            </a:r>
            <a:endParaRPr lang="en-US" dirty="0"/>
          </a:p>
          <a:p>
            <a:pPr lvl="1"/>
            <a:r>
              <a:rPr lang="en-US" dirty="0"/>
              <a:t>Rules for conflicts within the group</a:t>
            </a:r>
          </a:p>
          <a:p>
            <a:r>
              <a:rPr lang="en-US" dirty="0" smtClean="0"/>
              <a:t>A group could restrict a member who was costing them too much</a:t>
            </a:r>
          </a:p>
          <a:p>
            <a:pPr lvl="1"/>
            <a:r>
              <a:rPr lang="en-US" dirty="0" smtClean="0"/>
              <a:t>For instance forbid him from carrying a gun</a:t>
            </a:r>
          </a:p>
          <a:p>
            <a:pPr lvl="1"/>
            <a:r>
              <a:rPr lang="en-US" dirty="0" smtClean="0"/>
              <a:t>Or could even expel him</a:t>
            </a:r>
            <a:endParaRPr lang="en-US" dirty="0"/>
          </a:p>
          <a:p>
            <a:r>
              <a:rPr lang="en-US" dirty="0" smtClean="0"/>
              <a:t>Two </a:t>
            </a:r>
            <a:r>
              <a:rPr lang="en-US" dirty="0" err="1" smtClean="0"/>
              <a:t>Dia</a:t>
            </a:r>
            <a:r>
              <a:rPr lang="en-US" dirty="0" smtClean="0"/>
              <a:t>-paying groups could temporarily join to get more manpower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Dia</a:t>
            </a:r>
            <a:r>
              <a:rPr lang="en-US" dirty="0" smtClean="0"/>
              <a:t>-paying group could split into two or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7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07" y="153448"/>
            <a:ext cx="1149583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Size of Groups: Economies and Diseconomies of Scale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75" y="1825625"/>
            <a:ext cx="11601665" cy="4351338"/>
          </a:xfrm>
        </p:spPr>
        <p:txBody>
          <a:bodyPr/>
          <a:lstStyle/>
          <a:p>
            <a:r>
              <a:rPr lang="en-US" dirty="0" smtClean="0"/>
              <a:t>Enough households to </a:t>
            </a:r>
            <a:r>
              <a:rPr lang="en-US" dirty="0"/>
              <a:t>spread the cost of paying damages</a:t>
            </a:r>
          </a:p>
          <a:p>
            <a:r>
              <a:rPr lang="en-US" dirty="0"/>
              <a:t>Enough </a:t>
            </a:r>
            <a:r>
              <a:rPr lang="en-US" dirty="0" smtClean="0"/>
              <a:t>men to </a:t>
            </a:r>
            <a:r>
              <a:rPr lang="en-US" dirty="0"/>
              <a:t>have the </a:t>
            </a:r>
            <a:r>
              <a:rPr lang="en-US" dirty="0" smtClean="0"/>
              <a:t>fighting power to </a:t>
            </a:r>
            <a:r>
              <a:rPr lang="en-US" dirty="0"/>
              <a:t>force opponents to pay damages</a:t>
            </a:r>
          </a:p>
          <a:p>
            <a:r>
              <a:rPr lang="en-US" dirty="0"/>
              <a:t>Not enough to create internal tensions that break up the group</a:t>
            </a:r>
          </a:p>
          <a:p>
            <a:r>
              <a:rPr lang="en-US" dirty="0"/>
              <a:t>300-3000 </a:t>
            </a:r>
            <a:r>
              <a:rPr lang="en-US" dirty="0" smtClean="0"/>
              <a:t>males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2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31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Sources of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22" y="1320254"/>
            <a:ext cx="11363546" cy="5537746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Law, unwritten</a:t>
            </a:r>
          </a:p>
          <a:p>
            <a:pPr lvl="1"/>
            <a:r>
              <a:rPr lang="en-US" dirty="0" smtClean="0"/>
              <a:t>As interpreted by the judge in each case</a:t>
            </a:r>
          </a:p>
          <a:p>
            <a:pPr lvl="1"/>
            <a:r>
              <a:rPr lang="en-US" dirty="0" smtClean="0"/>
              <a:t>If others disapprove, he doesn’t get asked to judge cases again</a:t>
            </a:r>
          </a:p>
          <a:p>
            <a:r>
              <a:rPr lang="en-US" dirty="0" smtClean="0"/>
              <a:t>That includes blood feud rules</a:t>
            </a:r>
          </a:p>
          <a:p>
            <a:pPr lvl="1"/>
            <a:r>
              <a:rPr lang="en-US" dirty="0" smtClean="0"/>
              <a:t>If you kill one of our kin</a:t>
            </a:r>
          </a:p>
          <a:p>
            <a:pPr lvl="1"/>
            <a:r>
              <a:rPr lang="en-US" dirty="0" smtClean="0"/>
              <a:t>We can either kill you or accept </a:t>
            </a:r>
            <a:r>
              <a:rPr lang="en-US" dirty="0" err="1" smtClean="0"/>
              <a:t>dia</a:t>
            </a:r>
            <a:r>
              <a:rPr lang="en-US" dirty="0" smtClean="0"/>
              <a:t>—a hundred camels for a man, 50 for a woman</a:t>
            </a:r>
          </a:p>
          <a:p>
            <a:pPr lvl="1"/>
            <a:r>
              <a:rPr lang="en-US" dirty="0" smtClean="0"/>
              <a:t>If you get away, we can kill one of your kin if you are in the same clan we are</a:t>
            </a:r>
          </a:p>
          <a:p>
            <a:pPr lvl="1"/>
            <a:r>
              <a:rPr lang="en-US" dirty="0" smtClean="0"/>
              <a:t>Two if you are in a different clan</a:t>
            </a:r>
          </a:p>
          <a:p>
            <a:pPr lvl="1"/>
            <a:r>
              <a:rPr lang="en-US" dirty="0" smtClean="0"/>
              <a:t>And in that case we are less likely to accept </a:t>
            </a:r>
            <a:r>
              <a:rPr lang="en-US" dirty="0" err="1" smtClean="0"/>
              <a:t>dia</a:t>
            </a:r>
            <a:endParaRPr lang="en-US" dirty="0" smtClean="0"/>
          </a:p>
          <a:p>
            <a:r>
              <a:rPr lang="en-US" dirty="0" smtClean="0"/>
              <a:t>Islamic law for marriage and inheritance</a:t>
            </a:r>
          </a:p>
          <a:p>
            <a:r>
              <a:rPr lang="en-US" dirty="0" smtClean="0"/>
              <a:t>Contractually agreed on law for disputes within the </a:t>
            </a:r>
            <a:r>
              <a:rPr lang="en-US" dirty="0" err="1" smtClean="0"/>
              <a:t>dia</a:t>
            </a:r>
            <a:r>
              <a:rPr lang="en-US" dirty="0" smtClean="0"/>
              <a:t>-paying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0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39"/>
            <a:ext cx="10515600" cy="1050464"/>
          </a:xfrm>
        </p:spPr>
        <p:txBody>
          <a:bodyPr/>
          <a:lstStyle/>
          <a:p>
            <a:r>
              <a:rPr lang="en-US" dirty="0" smtClean="0"/>
              <a:t>Mechanisms to Make the System Stable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263" y="1508198"/>
            <a:ext cx="11442918" cy="4789189"/>
          </a:xfrm>
        </p:spPr>
        <p:txBody>
          <a:bodyPr>
            <a:noAutofit/>
          </a:bodyPr>
          <a:lstStyle/>
          <a:p>
            <a:r>
              <a:rPr lang="en-US" sz="3200" dirty="0" smtClean="0"/>
              <a:t>Obligated to help defend your kin but not to help them attack</a:t>
            </a:r>
          </a:p>
          <a:p>
            <a:pPr lvl="1"/>
            <a:r>
              <a:rPr lang="en-US" sz="2800" dirty="0" smtClean="0"/>
              <a:t>So if one group attacks another, the group defending expands</a:t>
            </a:r>
          </a:p>
          <a:p>
            <a:pPr lvl="1"/>
            <a:r>
              <a:rPr lang="en-US" sz="2800" dirty="0" smtClean="0"/>
              <a:t>The group attacking does not</a:t>
            </a:r>
          </a:p>
          <a:p>
            <a:r>
              <a:rPr lang="en-US" sz="3200" dirty="0" smtClean="0"/>
              <a:t>When things get too violent, both </a:t>
            </a:r>
            <a:r>
              <a:rPr lang="en-US" sz="3200" dirty="0" smtClean="0"/>
              <a:t>sides may </a:t>
            </a:r>
            <a:r>
              <a:rPr lang="en-US" sz="3200" dirty="0" smtClean="0"/>
              <a:t>agree to raise the </a:t>
            </a:r>
            <a:r>
              <a:rPr lang="en-US" sz="3200" dirty="0" err="1" smtClean="0"/>
              <a:t>dia</a:t>
            </a:r>
            <a:endParaRPr lang="en-US" sz="3200" dirty="0"/>
          </a:p>
          <a:p>
            <a:pPr lvl="1"/>
            <a:r>
              <a:rPr lang="en-US" sz="2800" dirty="0" smtClean="0"/>
              <a:t>Make killing more expensive and</a:t>
            </a:r>
          </a:p>
          <a:p>
            <a:pPr lvl="1"/>
            <a:r>
              <a:rPr lang="en-US" sz="2800" dirty="0" smtClean="0"/>
              <a:t>There will be less of it</a:t>
            </a:r>
          </a:p>
        </p:txBody>
      </p:sp>
    </p:spTree>
    <p:extLst>
      <p:ext uri="{BB962C8B-B14F-4D97-AF65-F5344CB8AC3E}">
        <p14:creationId xmlns:p14="http://schemas.microsoft.com/office/powerpoint/2010/main" val="277181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2109</Words>
  <Application>Microsoft Macintosh PowerPoint</Application>
  <PresentationFormat>Custom</PresentationFormat>
  <Paragraphs>249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Papers</vt:lpstr>
      <vt:lpstr>The Legal System of Somaliland:Northern Somalia</vt:lpstr>
      <vt:lpstr>Political/Legal Structure Based in Part on Agnatic (male line) Kinship</vt:lpstr>
      <vt:lpstr>If there is a conflict</vt:lpstr>
      <vt:lpstr>The Dia-Paying Group</vt:lpstr>
      <vt:lpstr>Size of Groups: Economies and Diseconomies of Scale</vt:lpstr>
      <vt:lpstr>Sources of Law</vt:lpstr>
      <vt:lpstr>Mechanisms to Make the System Stable</vt:lpstr>
      <vt:lpstr>Irish Law</vt:lpstr>
      <vt:lpstr>PowerPoint Presentation</vt:lpstr>
      <vt:lpstr>Questions on the Chapter?</vt:lpstr>
      <vt:lpstr>History</vt:lpstr>
      <vt:lpstr>Sources</vt:lpstr>
      <vt:lpstr>Political Structure</vt:lpstr>
      <vt:lpstr>Kinship Structure</vt:lpstr>
      <vt:lpstr>Marriage</vt:lpstr>
      <vt:lpstr>Class Structure:Noble/free/unfree </vt:lpstr>
      <vt:lpstr>Honor Price</vt:lpstr>
      <vt:lpstr>Private Law: Contract Enforcement</vt:lpstr>
      <vt:lpstr>Interdependence and its Effect on Contracts</vt:lpstr>
      <vt:lpstr>Distraint</vt:lpstr>
      <vt:lpstr>Death, Injury and Feud</vt:lpstr>
      <vt:lpstr>Curial Justice: Proceeding in a Royal Court</vt:lpstr>
      <vt:lpstr>Curial Procedure</vt:lpstr>
      <vt:lpstr>Is What We Are Seeing</vt:lpstr>
      <vt:lpstr>An Elaborate and Sophisticated Legal System</vt:lpstr>
      <vt:lpstr>Ordeals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Friedman</dc:creator>
  <cp:lastModifiedBy>David Friedman</cp:lastModifiedBy>
  <cp:revision>43</cp:revision>
  <dcterms:created xsi:type="dcterms:W3CDTF">2017-02-14T18:39:04Z</dcterms:created>
  <dcterms:modified xsi:type="dcterms:W3CDTF">2017-02-24T00:01:20Z</dcterms:modified>
</cp:coreProperties>
</file>