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87" r:id="rId3"/>
    <p:sldId id="290" r:id="rId4"/>
    <p:sldId id="291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96" d="100"/>
          <a:sy n="96" d="100"/>
        </p:scale>
        <p:origin x="-104" y="-6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9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9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8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9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7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5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25645-B99B-7644-B2C6-D9987BF21A8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3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aviddfriedman.blogspot.com/2013/06/wael-hallaq-0francis-galton-2.html" TargetMode="External"/><Relationship Id="rId3" Type="http://schemas.openxmlformats.org/officeDocument/2006/relationships/hyperlink" Target="http://daviddfriedman.blogspot.com/2015/04/slandering-charles-darwin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4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54098"/>
          </a:xfrm>
        </p:spPr>
        <p:txBody>
          <a:bodyPr/>
          <a:lstStyle/>
          <a:p>
            <a:pPr algn="ctr"/>
            <a:r>
              <a:rPr lang="en-US" dirty="0" smtClean="0"/>
              <a:t>Interdependence and its Effect on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151" y="1000678"/>
            <a:ext cx="11562154" cy="5667249"/>
          </a:xfrm>
        </p:spPr>
        <p:txBody>
          <a:bodyPr>
            <a:normAutofit/>
          </a:bodyPr>
          <a:lstStyle/>
          <a:p>
            <a:r>
              <a:rPr lang="en-US" dirty="0" smtClean="0"/>
              <a:t>People with mutual obligations had some ability to dissolve contracts, especially ones that might prevent the performance of those obligations</a:t>
            </a:r>
          </a:p>
          <a:p>
            <a:r>
              <a:rPr lang="en-US" dirty="0" smtClean="0"/>
              <a:t>A son would be obligated to support his aged father, so each had some ability to dissolve contracts made by the other</a:t>
            </a:r>
            <a:endParaRPr lang="en-US" dirty="0"/>
          </a:p>
          <a:p>
            <a:r>
              <a:rPr lang="en-US" dirty="0"/>
              <a:t>Husband/wife. </a:t>
            </a:r>
          </a:p>
          <a:p>
            <a:pPr lvl="1"/>
            <a:r>
              <a:rPr lang="en-US" dirty="0"/>
              <a:t>If marriage on husband’s property he had more ability to dissolve her contracts</a:t>
            </a:r>
          </a:p>
          <a:p>
            <a:pPr lvl="1"/>
            <a:r>
              <a:rPr lang="en-US" dirty="0"/>
              <a:t>If marriage on wife’s property, the reverse.</a:t>
            </a:r>
          </a:p>
          <a:p>
            <a:pPr lvl="1"/>
            <a:r>
              <a:rPr lang="en-US" dirty="0"/>
              <a:t>If marriage on joint property, either could dissolve </a:t>
            </a:r>
            <a:r>
              <a:rPr lang="en-US" dirty="0" smtClean="0"/>
              <a:t>contracts that might be disadvantageous</a:t>
            </a:r>
            <a:endParaRPr lang="en-US" dirty="0"/>
          </a:p>
          <a:p>
            <a:r>
              <a:rPr lang="en-US" dirty="0"/>
              <a:t>Kin group</a:t>
            </a:r>
          </a:p>
          <a:p>
            <a:pPr lvl="1"/>
            <a:r>
              <a:rPr lang="en-US" dirty="0"/>
              <a:t>Can forbid contracts that risk </a:t>
            </a:r>
            <a:r>
              <a:rPr lang="en-US" dirty="0" smtClean="0"/>
              <a:t>the common </a:t>
            </a:r>
            <a:r>
              <a:rPr lang="en-US" dirty="0"/>
              <a:t>land</a:t>
            </a:r>
            <a:r>
              <a:rPr lang="en-US" dirty="0" smtClean="0"/>
              <a:t>, such as </a:t>
            </a:r>
            <a:r>
              <a:rPr lang="en-US" dirty="0"/>
              <a:t>adoption or sale</a:t>
            </a:r>
          </a:p>
          <a:p>
            <a:pPr lvl="1"/>
            <a:r>
              <a:rPr lang="en-US" dirty="0"/>
              <a:t>Can refuse to back contracts that they might be responsible for</a:t>
            </a:r>
          </a:p>
          <a:p>
            <a:pPr lvl="1"/>
            <a:r>
              <a:rPr lang="en-US" dirty="0" smtClean="0"/>
              <a:t>It is not clear who got to make decisions for the kin group. Leader? Oldest male?</a:t>
            </a:r>
          </a:p>
        </p:txBody>
      </p:sp>
    </p:spTree>
    <p:extLst>
      <p:ext uri="{BB962C8B-B14F-4D97-AF65-F5344CB8AC3E}">
        <p14:creationId xmlns:p14="http://schemas.microsoft.com/office/powerpoint/2010/main" val="907864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1614"/>
          </a:xfrm>
        </p:spPr>
        <p:txBody>
          <a:bodyPr/>
          <a:lstStyle/>
          <a:p>
            <a:pPr algn="ctr"/>
            <a:r>
              <a:rPr lang="en-US" dirty="0" err="1" smtClean="0"/>
              <a:t>Distraint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1616"/>
            <a:ext cx="10515600" cy="5786384"/>
          </a:xfrm>
        </p:spPr>
        <p:txBody>
          <a:bodyPr>
            <a:normAutofit/>
          </a:bodyPr>
          <a:lstStyle/>
          <a:p>
            <a:r>
              <a:rPr lang="en-US" dirty="0"/>
              <a:t>Apparently a private procedure to collect what is </a:t>
            </a:r>
            <a:r>
              <a:rPr lang="en-US" dirty="0" smtClean="0"/>
              <a:t>owed</a:t>
            </a:r>
            <a:endParaRPr lang="en-US" dirty="0"/>
          </a:p>
          <a:p>
            <a:r>
              <a:rPr lang="en-US" dirty="0" smtClean="0"/>
              <a:t>An elaborate </a:t>
            </a:r>
            <a:r>
              <a:rPr lang="en-US" dirty="0"/>
              <a:t>ritual, with delays </a:t>
            </a:r>
            <a:r>
              <a:rPr lang="en-US" dirty="0" smtClean="0"/>
              <a:t>to let the defendant </a:t>
            </a:r>
          </a:p>
          <a:p>
            <a:pPr lvl="1"/>
            <a:r>
              <a:rPr lang="en-US" dirty="0" smtClean="0"/>
              <a:t>Pay</a:t>
            </a:r>
            <a:r>
              <a:rPr lang="en-US" dirty="0"/>
              <a:t>, post </a:t>
            </a:r>
            <a:r>
              <a:rPr lang="en-US" dirty="0" smtClean="0"/>
              <a:t>a pledge</a:t>
            </a:r>
          </a:p>
          <a:p>
            <a:pPr lvl="1"/>
            <a:r>
              <a:rPr lang="en-US" dirty="0" smtClean="0"/>
              <a:t>Or </a:t>
            </a:r>
            <a:r>
              <a:rPr lang="en-US" dirty="0"/>
              <a:t>agree to </a:t>
            </a:r>
            <a:r>
              <a:rPr lang="en-US" dirty="0" smtClean="0"/>
              <a:t>arbitration</a:t>
            </a:r>
            <a:endParaRPr lang="en-US" dirty="0"/>
          </a:p>
          <a:p>
            <a:r>
              <a:rPr lang="en-US" dirty="0" smtClean="0"/>
              <a:t>The procedure ended by </a:t>
            </a:r>
            <a:r>
              <a:rPr lang="en-US" dirty="0"/>
              <a:t>confiscating cattle to pay the debt</a:t>
            </a:r>
          </a:p>
          <a:p>
            <a:r>
              <a:rPr lang="en-US" dirty="0" smtClean="0"/>
              <a:t>What counts as agreeing to arbitration? By whom?</a:t>
            </a:r>
            <a:endParaRPr lang="en-US" dirty="0"/>
          </a:p>
          <a:p>
            <a:r>
              <a:rPr lang="en-US" dirty="0"/>
              <a:t>Fasting against </a:t>
            </a:r>
            <a:r>
              <a:rPr lang="en-US" i="1" dirty="0" err="1"/>
              <a:t>nemeds</a:t>
            </a:r>
            <a:endParaRPr lang="en-US" dirty="0"/>
          </a:p>
          <a:p>
            <a:pPr lvl="1"/>
            <a:r>
              <a:rPr lang="en-US" dirty="0"/>
              <a:t>Apparently </a:t>
            </a:r>
            <a:r>
              <a:rPr lang="en-US" dirty="0" smtClean="0"/>
              <a:t>the </a:t>
            </a:r>
            <a:r>
              <a:rPr lang="en-US" dirty="0" err="1" smtClean="0"/>
              <a:t>nemed</a:t>
            </a:r>
            <a:r>
              <a:rPr lang="en-US" dirty="0" smtClean="0"/>
              <a:t> cannot </a:t>
            </a:r>
            <a:r>
              <a:rPr lang="en-US" dirty="0"/>
              <a:t>eat while the other is fasting</a:t>
            </a:r>
          </a:p>
          <a:p>
            <a:pPr lvl="1"/>
            <a:r>
              <a:rPr lang="en-US" dirty="0"/>
              <a:t>Until he has given a pledge or appointed a </a:t>
            </a:r>
            <a:r>
              <a:rPr lang="en-US" i="1" dirty="0" err="1"/>
              <a:t>rath</a:t>
            </a:r>
            <a:r>
              <a:rPr lang="en-US" dirty="0"/>
              <a:t> surety</a:t>
            </a:r>
          </a:p>
          <a:p>
            <a:pPr lvl="1"/>
            <a:r>
              <a:rPr lang="en-US" dirty="0"/>
              <a:t>If he does, </a:t>
            </a:r>
            <a:r>
              <a:rPr lang="en-US" dirty="0" smtClean="0"/>
              <a:t>he owes </a:t>
            </a:r>
            <a:r>
              <a:rPr lang="en-US" dirty="0"/>
              <a:t>double damages. </a:t>
            </a:r>
          </a:p>
          <a:p>
            <a:pPr lvl="1"/>
            <a:r>
              <a:rPr lang="en-US" dirty="0"/>
              <a:t>Apparently collected by </a:t>
            </a:r>
            <a:r>
              <a:rPr lang="en-US" dirty="0" err="1" smtClean="0"/>
              <a:t>distraint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322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Death, Injury and Feud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Killer owes</a:t>
            </a:r>
          </a:p>
          <a:p>
            <a:pPr lvl="1"/>
            <a:r>
              <a:rPr lang="en-US" dirty="0" err="1" smtClean="0"/>
              <a:t>Wergeld</a:t>
            </a:r>
            <a:r>
              <a:rPr lang="en-US" dirty="0" smtClean="0"/>
              <a:t> </a:t>
            </a:r>
            <a:r>
              <a:rPr lang="en-US" dirty="0"/>
              <a:t>that is a fixed amount for any freeman</a:t>
            </a:r>
          </a:p>
          <a:p>
            <a:pPr lvl="1"/>
            <a:r>
              <a:rPr lang="en-US" dirty="0" smtClean="0"/>
              <a:t>Plus a fine </a:t>
            </a:r>
            <a:r>
              <a:rPr lang="en-US" dirty="0"/>
              <a:t>to </a:t>
            </a:r>
            <a:r>
              <a:rPr lang="en-US" dirty="0" smtClean="0"/>
              <a:t>kinsmen </a:t>
            </a:r>
            <a:r>
              <a:rPr lang="en-US" dirty="0"/>
              <a:t>on </a:t>
            </a:r>
            <a:r>
              <a:rPr lang="en-US" dirty="0" smtClean="0"/>
              <a:t>both paternal and maternal side</a:t>
            </a:r>
            <a:endParaRPr lang="en-US" dirty="0"/>
          </a:p>
          <a:p>
            <a:pPr lvl="1"/>
            <a:r>
              <a:rPr lang="en-US" dirty="0" smtClean="0"/>
              <a:t>With the amount owed to each depending </a:t>
            </a:r>
          </a:p>
          <a:p>
            <a:pPr lvl="2"/>
            <a:r>
              <a:rPr lang="en-US" dirty="0" smtClean="0"/>
              <a:t>On his </a:t>
            </a:r>
            <a:r>
              <a:rPr lang="en-US" dirty="0"/>
              <a:t>honor price of the </a:t>
            </a:r>
            <a:r>
              <a:rPr lang="en-US" dirty="0" smtClean="0"/>
              <a:t>kin</a:t>
            </a:r>
          </a:p>
          <a:p>
            <a:pPr lvl="2"/>
            <a:r>
              <a:rPr lang="en-US" dirty="0" smtClean="0"/>
              <a:t>And how closely he is related to the victim</a:t>
            </a:r>
            <a:endParaRPr lang="en-US" dirty="0"/>
          </a:p>
          <a:p>
            <a:r>
              <a:rPr lang="en-US" dirty="0" smtClean="0"/>
              <a:t>Damages for Injury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Owes an amount </a:t>
            </a:r>
            <a:r>
              <a:rPr lang="en-US" dirty="0"/>
              <a:t>based </a:t>
            </a:r>
            <a:r>
              <a:rPr lang="en-US" dirty="0" smtClean="0"/>
              <a:t>on the injury and the </a:t>
            </a:r>
            <a:r>
              <a:rPr lang="en-US" dirty="0"/>
              <a:t>honor </a:t>
            </a:r>
            <a:r>
              <a:rPr lang="en-US" dirty="0" smtClean="0"/>
              <a:t>price of the victim</a:t>
            </a:r>
          </a:p>
          <a:p>
            <a:pPr lvl="1"/>
            <a:r>
              <a:rPr lang="en-US" dirty="0" smtClean="0"/>
              <a:t>Also owes </a:t>
            </a:r>
            <a:r>
              <a:rPr lang="en-US" dirty="0"/>
              <a:t>sick maintenance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Of the victim, in a style appropriate to his status</a:t>
            </a:r>
            <a:endParaRPr lang="en-US" dirty="0"/>
          </a:p>
          <a:p>
            <a:r>
              <a:rPr lang="en-US" dirty="0"/>
              <a:t>Enforced by feud. If not paid, offender can be killed or enslaved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65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Curial Justice: Proceeding in a Royal Court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551" y="1825625"/>
            <a:ext cx="11284173" cy="4351338"/>
          </a:xfrm>
        </p:spPr>
        <p:txBody>
          <a:bodyPr/>
          <a:lstStyle/>
          <a:p>
            <a:r>
              <a:rPr lang="en-US" dirty="0"/>
              <a:t>Elaborately </a:t>
            </a:r>
            <a:r>
              <a:rPr lang="en-US" dirty="0" smtClean="0"/>
              <a:t>described, but we do not know what it applied to</a:t>
            </a:r>
            <a:endParaRPr lang="en-US" dirty="0"/>
          </a:p>
          <a:p>
            <a:r>
              <a:rPr lang="en-US" dirty="0"/>
              <a:t>Possibly </a:t>
            </a:r>
            <a:r>
              <a:rPr lang="en-US" dirty="0" smtClean="0"/>
              <a:t>conflicts </a:t>
            </a:r>
            <a:r>
              <a:rPr lang="en-US" dirty="0"/>
              <a:t>involving the king?</a:t>
            </a:r>
          </a:p>
          <a:p>
            <a:r>
              <a:rPr lang="en-US" dirty="0"/>
              <a:t>Or </a:t>
            </a:r>
            <a:r>
              <a:rPr lang="en-US" dirty="0" smtClean="0"/>
              <a:t>in the court of an </a:t>
            </a:r>
            <a:r>
              <a:rPr lang="en-US" dirty="0" err="1" smtClean="0"/>
              <a:t>overking</a:t>
            </a:r>
            <a:r>
              <a:rPr lang="en-US" dirty="0" smtClean="0"/>
              <a:t> </a:t>
            </a:r>
            <a:r>
              <a:rPr lang="en-US" dirty="0"/>
              <a:t>or provincial </a:t>
            </a:r>
            <a:r>
              <a:rPr lang="en-US" dirty="0" smtClean="0"/>
              <a:t>king </a:t>
            </a:r>
            <a:r>
              <a:rPr lang="en-US" dirty="0"/>
              <a:t>for conflicts between </a:t>
            </a:r>
            <a:r>
              <a:rPr lang="en-US" dirty="0" err="1" smtClean="0"/>
              <a:t>tuaths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smtClean="0"/>
              <a:t>Or for all cases at a later date than the private procedure?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743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0248"/>
          </a:xfrm>
        </p:spPr>
        <p:txBody>
          <a:bodyPr/>
          <a:lstStyle/>
          <a:p>
            <a:pPr algn="ctr"/>
            <a:r>
              <a:rPr lang="en-US" dirty="0" smtClean="0"/>
              <a:t>Curial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805" y="1058384"/>
            <a:ext cx="11469375" cy="4253355"/>
          </a:xfrm>
        </p:spPr>
        <p:txBody>
          <a:bodyPr>
            <a:normAutofit/>
          </a:bodyPr>
          <a:lstStyle/>
          <a:p>
            <a:r>
              <a:rPr lang="en-US" smtClean="0"/>
              <a:t>Oaths</a:t>
            </a:r>
            <a:r>
              <a:rPr lang="en-US" dirty="0"/>
              <a:t>: strength depends on your honor price</a:t>
            </a:r>
          </a:p>
          <a:p>
            <a:pPr lvl="1"/>
            <a:r>
              <a:rPr lang="en-US" dirty="0" smtClean="0"/>
              <a:t>Higher </a:t>
            </a:r>
            <a:r>
              <a:rPr lang="en-US" dirty="0"/>
              <a:t>status could </a:t>
            </a:r>
            <a:r>
              <a:rPr lang="en-US" dirty="0" err="1"/>
              <a:t>overswear</a:t>
            </a:r>
            <a:r>
              <a:rPr lang="en-US" dirty="0"/>
              <a:t> lower.</a:t>
            </a:r>
          </a:p>
          <a:p>
            <a:pPr lvl="1"/>
            <a:r>
              <a:rPr lang="en-US" dirty="0"/>
              <a:t>A reason not to contract with high status people</a:t>
            </a:r>
          </a:p>
          <a:p>
            <a:pPr lvl="1"/>
            <a:r>
              <a:rPr lang="en-US" dirty="0"/>
              <a:t>One oath could be supported by another. Do they add up?</a:t>
            </a:r>
          </a:p>
          <a:p>
            <a:pPr lvl="1"/>
            <a:r>
              <a:rPr lang="en-US" dirty="0"/>
              <a:t>Women’s oath only for special </a:t>
            </a:r>
            <a:r>
              <a:rPr lang="en-US" dirty="0" smtClean="0"/>
              <a:t>cases where only a woman would know—</a:t>
            </a:r>
            <a:r>
              <a:rPr lang="en-US" dirty="0"/>
              <a:t>as in </a:t>
            </a:r>
            <a:r>
              <a:rPr lang="en-US" dirty="0" smtClean="0"/>
              <a:t>Islamic law.</a:t>
            </a:r>
            <a:endParaRPr lang="en-US" dirty="0"/>
          </a:p>
          <a:p>
            <a:pPr lvl="1"/>
            <a:r>
              <a:rPr lang="en-US" dirty="0" smtClean="0"/>
              <a:t>The weight of your evidence was determined by </a:t>
            </a:r>
            <a:r>
              <a:rPr lang="en-US" dirty="0"/>
              <a:t>your honor price.</a:t>
            </a:r>
          </a:p>
          <a:p>
            <a:r>
              <a:rPr lang="en-US" dirty="0" smtClean="0"/>
              <a:t>Ordeals could be used </a:t>
            </a:r>
            <a:r>
              <a:rPr lang="en-US" dirty="0"/>
              <a:t>if the judge could not tell who was in the right</a:t>
            </a:r>
          </a:p>
          <a:p>
            <a:r>
              <a:rPr lang="en-US" dirty="0" smtClean="0"/>
              <a:t>Duels had to be agreed </a:t>
            </a:r>
            <a:r>
              <a:rPr lang="en-US" dirty="0"/>
              <a:t>to by both sides, </a:t>
            </a:r>
            <a:r>
              <a:rPr lang="en-US" dirty="0" smtClean="0"/>
              <a:t>guaranteed with sureties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048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Is What We Are Seeing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1897" cy="4351338"/>
          </a:xfrm>
        </p:spPr>
        <p:txBody>
          <a:bodyPr/>
          <a:lstStyle/>
          <a:p>
            <a:r>
              <a:rPr lang="en-US" dirty="0"/>
              <a:t>Private law early, curial law late?</a:t>
            </a:r>
          </a:p>
          <a:p>
            <a:r>
              <a:rPr lang="en-US" dirty="0"/>
              <a:t>Both coexisting for different </a:t>
            </a:r>
            <a:r>
              <a:rPr lang="en-US" dirty="0" smtClean="0"/>
              <a:t>categories of cases?</a:t>
            </a:r>
            <a:endParaRPr lang="en-US" dirty="0"/>
          </a:p>
          <a:p>
            <a:r>
              <a:rPr lang="en-US" dirty="0" smtClean="0"/>
              <a:t>Authors of what we read who were </a:t>
            </a:r>
            <a:r>
              <a:rPr lang="en-US" dirty="0"/>
              <a:t>trying to shift from one to the </a:t>
            </a:r>
            <a:r>
              <a:rPr lang="en-US" dirty="0" smtClean="0"/>
              <a:t>other?</a:t>
            </a:r>
            <a:endParaRPr lang="en-US" dirty="0"/>
          </a:p>
          <a:p>
            <a:r>
              <a:rPr lang="en-US" dirty="0"/>
              <a:t> A feud system, with elaborate procedures to involve others and minimize violence?</a:t>
            </a:r>
          </a:p>
          <a:p>
            <a:r>
              <a:rPr lang="en-US" dirty="0"/>
              <a:t>Private enforcement of the king’s </a:t>
            </a:r>
            <a:r>
              <a:rPr lang="en-US" dirty="0" smtClean="0"/>
              <a:t>judgment</a:t>
            </a:r>
            <a:r>
              <a:rPr lang="en-US" dirty="0"/>
              <a:t>, </a:t>
            </a:r>
            <a:r>
              <a:rPr lang="en-US" dirty="0" smtClean="0"/>
              <a:t>like the enforcement of court verdicts in Iceland?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85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Elaborate and Sophisticated Legal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41269" cy="3712147"/>
          </a:xfrm>
        </p:spPr>
        <p:txBody>
          <a:bodyPr>
            <a:normAutofit/>
          </a:bodyPr>
          <a:lstStyle/>
          <a:p>
            <a:r>
              <a:rPr lang="en-US" sz="3200" dirty="0"/>
              <a:t>Of which we have very imperfect knowledge</a:t>
            </a:r>
          </a:p>
          <a:p>
            <a:r>
              <a:rPr lang="en-US" sz="3200" dirty="0" smtClean="0"/>
              <a:t>There was a </a:t>
            </a:r>
            <a:r>
              <a:rPr lang="en-US" sz="3200" dirty="0"/>
              <a:t>private and decentralized system of law enforcement</a:t>
            </a:r>
          </a:p>
          <a:p>
            <a:r>
              <a:rPr lang="en-US" sz="3200" dirty="0"/>
              <a:t>Also a Curial system</a:t>
            </a:r>
          </a:p>
          <a:p>
            <a:r>
              <a:rPr lang="en-US" sz="3200" dirty="0"/>
              <a:t>And </a:t>
            </a:r>
            <a:r>
              <a:rPr lang="en-US" sz="3200" dirty="0" smtClean="0"/>
              <a:t>it is </a:t>
            </a:r>
            <a:r>
              <a:rPr lang="en-US" sz="3200" dirty="0"/>
              <a:t>not clear how they </a:t>
            </a:r>
            <a:r>
              <a:rPr lang="en-US" sz="3200" dirty="0" smtClean="0"/>
              <a:t>interacted</a:t>
            </a:r>
          </a:p>
        </p:txBody>
      </p:sp>
    </p:spTree>
    <p:extLst>
      <p:ext uri="{BB962C8B-B14F-4D97-AF65-F5344CB8AC3E}">
        <p14:creationId xmlns:p14="http://schemas.microsoft.com/office/powerpoint/2010/main" val="447660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Plains Indians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4978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Questions on </a:t>
            </a:r>
            <a:r>
              <a:rPr lang="en-US" smtClean="0"/>
              <a:t>the chapter?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3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458" y="-297951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9622"/>
            <a:ext cx="10515600" cy="61783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plains Indian lifestyle</a:t>
            </a:r>
          </a:p>
          <a:p>
            <a:pPr lvl="1"/>
            <a:r>
              <a:rPr lang="en-US" dirty="0" smtClean="0"/>
              <a:t>Riding horses, hunting buffalo, living in tipis</a:t>
            </a:r>
          </a:p>
          <a:p>
            <a:pPr lvl="1"/>
            <a:r>
              <a:rPr lang="en-US" dirty="0" smtClean="0"/>
              <a:t>A new invention  in the 18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Due to the Spanish bringing horses to the New World</a:t>
            </a:r>
          </a:p>
          <a:p>
            <a:r>
              <a:rPr lang="en-US" dirty="0" smtClean="0"/>
              <a:t>The three tribes we will look at</a:t>
            </a:r>
          </a:p>
          <a:p>
            <a:pPr lvl="1"/>
            <a:r>
              <a:rPr lang="en-US" dirty="0" smtClean="0"/>
              <a:t>Comanche: Entirely stateless, militarily successful</a:t>
            </a:r>
          </a:p>
          <a:p>
            <a:pPr lvl="1"/>
            <a:r>
              <a:rPr lang="en-US" dirty="0" smtClean="0"/>
              <a:t>Kiowa: Somewhat more structure</a:t>
            </a:r>
          </a:p>
          <a:p>
            <a:pPr lvl="1"/>
            <a:r>
              <a:rPr lang="en-US" dirty="0" smtClean="0"/>
              <a:t>Cheyenne: A </a:t>
            </a:r>
            <a:r>
              <a:rPr lang="en-US" dirty="0" err="1" smtClean="0"/>
              <a:t>protostate</a:t>
            </a:r>
            <a:r>
              <a:rPr lang="en-US" dirty="0" smtClean="0"/>
              <a:t>, but only in the summer</a:t>
            </a:r>
          </a:p>
          <a:p>
            <a:r>
              <a:rPr lang="en-US" dirty="0" smtClean="0"/>
              <a:t>An interesting example of parallel social evolution</a:t>
            </a:r>
          </a:p>
          <a:p>
            <a:pPr lvl="1"/>
            <a:r>
              <a:rPr lang="en-US" dirty="0" smtClean="0"/>
              <a:t>The three tribes had separate origins</a:t>
            </a:r>
          </a:p>
          <a:p>
            <a:pPr lvl="1"/>
            <a:r>
              <a:rPr lang="en-US" dirty="0" smtClean="0"/>
              <a:t>Ended up with very similar lifestyles</a:t>
            </a:r>
          </a:p>
          <a:p>
            <a:pPr lvl="1"/>
            <a:r>
              <a:rPr lang="en-US" dirty="0" smtClean="0"/>
              <a:t>Due to taking advantage of a common technological opportunity, provided by</a:t>
            </a:r>
          </a:p>
          <a:p>
            <a:pPr lvl="2"/>
            <a:r>
              <a:rPr lang="en-US" dirty="0" smtClean="0"/>
              <a:t>Horse, buffalo</a:t>
            </a:r>
          </a:p>
          <a:p>
            <a:pPr lvl="2"/>
            <a:r>
              <a:rPr lang="en-US" dirty="0" smtClean="0"/>
              <a:t>And rifles</a:t>
            </a:r>
          </a:p>
          <a:p>
            <a:pPr lvl="1"/>
            <a:r>
              <a:rPr lang="en-US" dirty="0" smtClean="0"/>
              <a:t>In their own terms</a:t>
            </a:r>
            <a:r>
              <a:rPr lang="en-US" smtClean="0"/>
              <a:t>, these </a:t>
            </a:r>
            <a:r>
              <a:rPr lang="en-US" dirty="0" smtClean="0"/>
              <a:t>societies are wealthy</a:t>
            </a:r>
          </a:p>
          <a:p>
            <a:pPr lvl="2"/>
            <a:r>
              <a:rPr lang="en-US" dirty="0" smtClean="0"/>
              <a:t>Occasionally at risk of starving to death in the winter, but</a:t>
            </a:r>
          </a:p>
          <a:p>
            <a:pPr lvl="2"/>
            <a:r>
              <a:rPr lang="en-US" dirty="0" smtClean="0"/>
              <a:t>Enough horses so that men frequently give them away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68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55497"/>
          </a:xfrm>
        </p:spPr>
        <p:txBody>
          <a:bodyPr/>
          <a:lstStyle/>
          <a:p>
            <a:pPr algn="ctr"/>
            <a:r>
              <a:rPr lang="en-US" dirty="0" smtClean="0"/>
              <a:t>Comanche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658"/>
            <a:ext cx="10515600" cy="6046341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their terms, wealthy—lots of horses</a:t>
            </a:r>
          </a:p>
          <a:p>
            <a:r>
              <a:rPr lang="en-US" dirty="0"/>
              <a:t>War chief as </a:t>
            </a:r>
            <a:r>
              <a:rPr lang="en-US" dirty="0" smtClean="0"/>
              <a:t>entrepreneur</a:t>
            </a:r>
          </a:p>
          <a:p>
            <a:pPr lvl="1"/>
            <a:r>
              <a:rPr lang="en-US" dirty="0" smtClean="0"/>
              <a:t>A war chief is any warrior who proposes a raid</a:t>
            </a:r>
          </a:p>
          <a:p>
            <a:pPr lvl="1"/>
            <a:r>
              <a:rPr lang="en-US" dirty="0" smtClean="0"/>
              <a:t>And gets other warriors to join in it</a:t>
            </a:r>
            <a:endParaRPr lang="en-US" dirty="0"/>
          </a:p>
          <a:p>
            <a:r>
              <a:rPr lang="en-US" dirty="0"/>
              <a:t>Peace chief as whoever the band follows</a:t>
            </a:r>
          </a:p>
          <a:p>
            <a:r>
              <a:rPr lang="en-US" dirty="0"/>
              <a:t>No </a:t>
            </a:r>
            <a:r>
              <a:rPr lang="en-US" dirty="0" smtClean="0"/>
              <a:t>government, executive, legislative, or judicial</a:t>
            </a:r>
            <a:endParaRPr lang="en-US" dirty="0"/>
          </a:p>
          <a:p>
            <a:r>
              <a:rPr lang="en-US" dirty="0" smtClean="0"/>
              <a:t>Spectacularly </a:t>
            </a:r>
            <a:r>
              <a:rPr lang="en-US" dirty="0"/>
              <a:t>successful at warfare</a:t>
            </a:r>
          </a:p>
          <a:p>
            <a:pPr lvl="1"/>
            <a:r>
              <a:rPr lang="en-US" dirty="0"/>
              <a:t>Against other Indians, Mexicans, Americans</a:t>
            </a:r>
          </a:p>
          <a:p>
            <a:pPr lvl="1"/>
            <a:r>
              <a:rPr lang="en-US" dirty="0"/>
              <a:t>Blocked expansion across Texas for decades</a:t>
            </a:r>
          </a:p>
          <a:p>
            <a:pPr lvl="1"/>
            <a:r>
              <a:rPr lang="en-US" dirty="0"/>
              <a:t>Eventually defeated by overwhelmingly stronger opponent</a:t>
            </a:r>
          </a:p>
          <a:p>
            <a:r>
              <a:rPr lang="en-US" dirty="0" smtClean="0"/>
              <a:t>War without a government to pay for it.</a:t>
            </a:r>
          </a:p>
          <a:p>
            <a:pPr lvl="1"/>
            <a:r>
              <a:rPr lang="en-US" dirty="0" smtClean="0"/>
              <a:t>How did they do it?</a:t>
            </a:r>
          </a:p>
          <a:p>
            <a:pPr lvl="1"/>
            <a:r>
              <a:rPr lang="en-US" dirty="0" smtClean="0"/>
              <a:t>Warfare was </a:t>
            </a:r>
            <a:r>
              <a:rPr lang="en-US" dirty="0"/>
              <a:t>a private good for loot and </a:t>
            </a:r>
            <a:r>
              <a:rPr lang="en-US" dirty="0" smtClean="0"/>
              <a:t>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37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Irish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elaborate ancient system of law</a:t>
            </a:r>
          </a:p>
          <a:p>
            <a:r>
              <a:rPr lang="en-US" dirty="0" smtClean="0"/>
              <a:t>Of which we have very imperfect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94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0324"/>
          </a:xfrm>
        </p:spPr>
        <p:txBody>
          <a:bodyPr/>
          <a:lstStyle/>
          <a:p>
            <a:pPr algn="ctr"/>
            <a:r>
              <a:rPr lang="en-US" dirty="0" smtClean="0"/>
              <a:t>Dealing with Internal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2616"/>
            <a:ext cx="10515600" cy="6005383"/>
          </a:xfrm>
        </p:spPr>
        <p:txBody>
          <a:bodyPr>
            <a:normAutofit/>
          </a:bodyPr>
          <a:lstStyle/>
          <a:p>
            <a:r>
              <a:rPr lang="en-US" dirty="0"/>
              <a:t>Wife stealing for status</a:t>
            </a:r>
          </a:p>
          <a:p>
            <a:pPr lvl="1"/>
            <a:r>
              <a:rPr lang="en-US" dirty="0"/>
              <a:t>Done openly, husband </a:t>
            </a:r>
            <a:r>
              <a:rPr lang="en-US" dirty="0" smtClean="0"/>
              <a:t>demands </a:t>
            </a:r>
            <a:r>
              <a:rPr lang="en-US" dirty="0"/>
              <a:t>compensation with threat of killing</a:t>
            </a:r>
          </a:p>
          <a:p>
            <a:pPr lvl="1"/>
            <a:r>
              <a:rPr lang="en-US" dirty="0" smtClean="0"/>
              <a:t>A bluff </a:t>
            </a:r>
            <a:r>
              <a:rPr lang="en-US" dirty="0"/>
              <a:t>both </a:t>
            </a:r>
            <a:r>
              <a:rPr lang="en-US" dirty="0" smtClean="0"/>
              <a:t>ways, since killing will result </a:t>
            </a:r>
            <a:r>
              <a:rPr lang="en-US" dirty="0"/>
              <a:t>in revenge killing by kin</a:t>
            </a:r>
          </a:p>
          <a:p>
            <a:pPr lvl="1"/>
            <a:r>
              <a:rPr lang="en-US" dirty="0" smtClean="0"/>
              <a:t>A game of chicken. </a:t>
            </a:r>
          </a:p>
          <a:p>
            <a:pPr lvl="1"/>
            <a:r>
              <a:rPr lang="en-US" dirty="0"/>
              <a:t>The game known, in economics and game theory, </a:t>
            </a:r>
            <a:r>
              <a:rPr lang="en-US" dirty="0" smtClean="0"/>
              <a:t>as Bilateral Monopoly</a:t>
            </a:r>
            <a:endParaRPr lang="en-US" dirty="0"/>
          </a:p>
          <a:p>
            <a:pPr lvl="2"/>
            <a:r>
              <a:rPr lang="en-US" dirty="0" smtClean="0"/>
              <a:t>One buyer, one seller</a:t>
            </a:r>
            <a:endParaRPr lang="en-US" dirty="0"/>
          </a:p>
          <a:p>
            <a:pPr lvl="2"/>
            <a:r>
              <a:rPr lang="en-US" dirty="0" smtClean="0"/>
              <a:t>Bargaining over the price</a:t>
            </a:r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 smtClean="0"/>
              <a:t>the husband can’t deal with the wife stealer himself</a:t>
            </a:r>
            <a:endParaRPr lang="en-US" dirty="0"/>
          </a:p>
          <a:p>
            <a:pPr lvl="2"/>
            <a:r>
              <a:rPr lang="en-US" dirty="0" smtClean="0"/>
              <a:t>He can call </a:t>
            </a:r>
            <a:r>
              <a:rPr lang="en-US" dirty="0"/>
              <a:t>in his </a:t>
            </a:r>
            <a:r>
              <a:rPr lang="en-US" dirty="0" smtClean="0"/>
              <a:t>brothers; </a:t>
            </a:r>
            <a:r>
              <a:rPr lang="en-US" dirty="0"/>
              <a:t>they get the damage payment </a:t>
            </a:r>
          </a:p>
          <a:p>
            <a:pPr lvl="2"/>
            <a:r>
              <a:rPr lang="en-US" dirty="0" smtClean="0"/>
              <a:t>Or he can get </a:t>
            </a:r>
            <a:r>
              <a:rPr lang="en-US" dirty="0"/>
              <a:t>a champion, </a:t>
            </a:r>
            <a:r>
              <a:rPr lang="en-US" dirty="0" smtClean="0"/>
              <a:t>champion gets </a:t>
            </a:r>
            <a:r>
              <a:rPr lang="en-US" dirty="0"/>
              <a:t>status, husband gets the </a:t>
            </a:r>
            <a:r>
              <a:rPr lang="en-US" dirty="0" smtClean="0"/>
              <a:t>payment</a:t>
            </a:r>
          </a:p>
          <a:p>
            <a:pPr lvl="2"/>
            <a:r>
              <a:rPr lang="en-US" dirty="0" smtClean="0"/>
              <a:t>Similar to the Icelandic pattern</a:t>
            </a:r>
            <a:endParaRPr lang="en-US" dirty="0"/>
          </a:p>
          <a:p>
            <a:r>
              <a:rPr lang="en-US" dirty="0"/>
              <a:t>Charge of adultery against a wife</a:t>
            </a:r>
          </a:p>
          <a:p>
            <a:pPr lvl="1"/>
            <a:r>
              <a:rPr lang="en-US" dirty="0"/>
              <a:t>Husband can torture or kill the wife</a:t>
            </a:r>
          </a:p>
          <a:p>
            <a:pPr lvl="1"/>
            <a:r>
              <a:rPr lang="en-US" dirty="0"/>
              <a:t>Wife can swear by earth and sky that she is innocent</a:t>
            </a:r>
          </a:p>
          <a:p>
            <a:pPr lvl="1"/>
            <a:r>
              <a:rPr lang="en-US" dirty="0"/>
              <a:t>Husband accepts oath, expects earth and sky to </a:t>
            </a:r>
            <a:r>
              <a:rPr lang="en-US" dirty="0" smtClean="0"/>
              <a:t>kill the wife </a:t>
            </a:r>
            <a:r>
              <a:rPr lang="en-US" dirty="0"/>
              <a:t>if </a:t>
            </a:r>
            <a:r>
              <a:rPr lang="en-US" dirty="0" smtClean="0"/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219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Settling </a:t>
            </a:r>
            <a:r>
              <a:rPr lang="en-US" smtClean="0"/>
              <a:t>other Disputes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1535"/>
            <a:ext cx="10515600" cy="5313406"/>
          </a:xfrm>
        </p:spPr>
        <p:txBody>
          <a:bodyPr>
            <a:normAutofit/>
          </a:bodyPr>
          <a:lstStyle/>
          <a:p>
            <a:r>
              <a:rPr lang="en-US" dirty="0"/>
              <a:t>Who in a war party got credit for what: Again the oath</a:t>
            </a:r>
          </a:p>
          <a:p>
            <a:r>
              <a:rPr lang="en-US" dirty="0"/>
              <a:t>Theft? Beneath the notice of a warrior</a:t>
            </a:r>
          </a:p>
          <a:p>
            <a:r>
              <a:rPr lang="en-US" dirty="0"/>
              <a:t>Murder? </a:t>
            </a:r>
          </a:p>
          <a:p>
            <a:pPr lvl="1"/>
            <a:r>
              <a:rPr lang="en-US" dirty="0"/>
              <a:t>Killer was killed by kin of victim, which ended it</a:t>
            </a:r>
          </a:p>
          <a:p>
            <a:pPr lvl="1"/>
            <a:r>
              <a:rPr lang="en-US" dirty="0"/>
              <a:t>Killing by sorcery a special case</a:t>
            </a:r>
          </a:p>
          <a:p>
            <a:pPr lvl="2"/>
            <a:r>
              <a:rPr lang="en-US" dirty="0"/>
              <a:t>Try to get another medicine man to cure</a:t>
            </a:r>
          </a:p>
          <a:p>
            <a:pPr lvl="2"/>
            <a:r>
              <a:rPr lang="en-US" dirty="0"/>
              <a:t>Or get the suspect to stop, but …</a:t>
            </a:r>
          </a:p>
          <a:p>
            <a:pPr lvl="2"/>
            <a:r>
              <a:rPr lang="en-US" dirty="0"/>
              <a:t>No obligation to kill him if he didn’t</a:t>
            </a:r>
          </a:p>
          <a:p>
            <a:pPr lvl="2"/>
            <a:r>
              <a:rPr lang="en-US" dirty="0"/>
              <a:t>He swears innocence by sun and earth</a:t>
            </a:r>
          </a:p>
          <a:p>
            <a:pPr lvl="1"/>
            <a:r>
              <a:rPr lang="en-US" dirty="0"/>
              <a:t>Multiple killing by sorcery might result in group retaliation</a:t>
            </a:r>
          </a:p>
          <a:p>
            <a:pPr lvl="2"/>
            <a:r>
              <a:rPr lang="en-US" dirty="0"/>
              <a:t>Killing him or</a:t>
            </a:r>
          </a:p>
          <a:p>
            <a:pPr lvl="2"/>
            <a:r>
              <a:rPr lang="en-US" dirty="0"/>
              <a:t>Tricking him into violating his taboo and </a:t>
            </a:r>
            <a:r>
              <a:rPr lang="en-US" dirty="0" smtClean="0"/>
              <a:t>dying</a:t>
            </a:r>
          </a:p>
          <a:p>
            <a:r>
              <a:rPr lang="en-US" dirty="0" smtClean="0"/>
              <a:t>Interesting ways in which religious belief supports the legal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420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Kiowa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2"/>
            <a:ext cx="10515600" cy="5329029"/>
          </a:xfrm>
        </p:spPr>
        <p:txBody>
          <a:bodyPr/>
          <a:lstStyle/>
          <a:p>
            <a:r>
              <a:rPr lang="en-US" dirty="0"/>
              <a:t>Class system</a:t>
            </a:r>
          </a:p>
          <a:p>
            <a:pPr lvl="1"/>
            <a:r>
              <a:rPr lang="en-US" dirty="0" err="1"/>
              <a:t>Onde</a:t>
            </a:r>
            <a:r>
              <a:rPr lang="en-US" dirty="0"/>
              <a:t>—high status warriors</a:t>
            </a:r>
          </a:p>
          <a:p>
            <a:pPr lvl="1"/>
            <a:r>
              <a:rPr lang="en-US" dirty="0" err="1"/>
              <a:t>Ondegupta</a:t>
            </a:r>
            <a:r>
              <a:rPr lang="en-US" dirty="0"/>
              <a:t>—would-be </a:t>
            </a:r>
            <a:r>
              <a:rPr lang="en-US" dirty="0" err="1"/>
              <a:t>Onde</a:t>
            </a:r>
            <a:r>
              <a:rPr lang="en-US" dirty="0"/>
              <a:t>. Source of conflict trying for status.</a:t>
            </a:r>
          </a:p>
          <a:p>
            <a:pPr lvl="1"/>
            <a:r>
              <a:rPr lang="en-US" dirty="0"/>
              <a:t>Commoners</a:t>
            </a:r>
          </a:p>
          <a:p>
            <a:pPr lvl="1"/>
            <a:r>
              <a:rPr lang="en-US" dirty="0" err="1"/>
              <a:t>Dapom</a:t>
            </a:r>
            <a:r>
              <a:rPr lang="en-US" dirty="0"/>
              <a:t>. Tolerated low status.</a:t>
            </a:r>
          </a:p>
          <a:p>
            <a:r>
              <a:rPr lang="en-US" dirty="0"/>
              <a:t>Political structure</a:t>
            </a:r>
          </a:p>
          <a:p>
            <a:pPr lvl="1"/>
            <a:r>
              <a:rPr lang="en-US" dirty="0"/>
              <a:t>War chiefs like Comanche</a:t>
            </a:r>
          </a:p>
          <a:p>
            <a:pPr lvl="1"/>
            <a:r>
              <a:rPr lang="en-US" dirty="0"/>
              <a:t>Headmen who made decisions for the band</a:t>
            </a:r>
          </a:p>
          <a:p>
            <a:pPr lvl="1"/>
            <a:r>
              <a:rPr lang="en-US" dirty="0"/>
              <a:t>Ten keepers of medicine bundles, magic </a:t>
            </a:r>
            <a:r>
              <a:rPr lang="en-US" dirty="0" smtClean="0"/>
              <a:t>items.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087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18695"/>
          </a:xfrm>
        </p:spPr>
        <p:txBody>
          <a:bodyPr/>
          <a:lstStyle/>
          <a:p>
            <a:pPr algn="ctr"/>
            <a:r>
              <a:rPr lang="en-US" dirty="0" smtClean="0"/>
              <a:t>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1304"/>
            <a:ext cx="10515600" cy="5746695"/>
          </a:xfrm>
        </p:spPr>
        <p:txBody>
          <a:bodyPr/>
          <a:lstStyle/>
          <a:p>
            <a:r>
              <a:rPr lang="en-US" dirty="0"/>
              <a:t>Conflict and status: </a:t>
            </a:r>
            <a:r>
              <a:rPr lang="en-US" dirty="0" err="1"/>
              <a:t>Ondegupta</a:t>
            </a:r>
            <a:r>
              <a:rPr lang="en-US" dirty="0"/>
              <a:t> who claims he was wronged</a:t>
            </a:r>
          </a:p>
          <a:p>
            <a:pPr lvl="1"/>
            <a:r>
              <a:rPr lang="en-US" dirty="0"/>
              <a:t>Threatens </a:t>
            </a:r>
            <a:r>
              <a:rPr lang="en-US" dirty="0" smtClean="0"/>
              <a:t>violence but lets </a:t>
            </a:r>
            <a:r>
              <a:rPr lang="en-US" dirty="0"/>
              <a:t>himself be restrained</a:t>
            </a:r>
          </a:p>
          <a:p>
            <a:pPr lvl="1"/>
            <a:r>
              <a:rPr lang="en-US" dirty="0"/>
              <a:t>Until a medicine bundle bearer shows up to suggest peaceful settlement</a:t>
            </a:r>
          </a:p>
          <a:p>
            <a:pPr lvl="1"/>
            <a:r>
              <a:rPr lang="en-US" dirty="0"/>
              <a:t>If necessary a second, third, fourth</a:t>
            </a:r>
          </a:p>
          <a:p>
            <a:pPr lvl="1"/>
            <a:r>
              <a:rPr lang="en-US" dirty="0"/>
              <a:t>Refusal of the </a:t>
            </a:r>
            <a:r>
              <a:rPr lang="en-US" dirty="0" smtClean="0"/>
              <a:t>fourth believed to result </a:t>
            </a:r>
            <a:r>
              <a:rPr lang="en-US" dirty="0"/>
              <a:t>in death by supernatural </a:t>
            </a:r>
            <a:r>
              <a:rPr lang="en-US" dirty="0" smtClean="0"/>
              <a:t>agency</a:t>
            </a:r>
          </a:p>
          <a:p>
            <a:r>
              <a:rPr lang="en-US" dirty="0" smtClean="0"/>
              <a:t>If </a:t>
            </a:r>
            <a:r>
              <a:rPr lang="en-US" dirty="0"/>
              <a:t>someone does get killed</a:t>
            </a:r>
          </a:p>
          <a:p>
            <a:pPr lvl="1"/>
            <a:r>
              <a:rPr lang="en-US" dirty="0"/>
              <a:t>Possibly retaliation by kin of the victim</a:t>
            </a:r>
          </a:p>
          <a:p>
            <a:pPr lvl="1"/>
            <a:r>
              <a:rPr lang="en-US" dirty="0"/>
              <a:t>Possibly compensation</a:t>
            </a:r>
          </a:p>
          <a:p>
            <a:pPr lvl="1"/>
            <a:r>
              <a:rPr lang="en-US" dirty="0"/>
              <a:t>Killer becomes unlucky, as in </a:t>
            </a:r>
            <a:r>
              <a:rPr lang="en-US" dirty="0" smtClean="0"/>
              <a:t>Athens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So again a game of chicken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/>
              <a:t>Like </a:t>
            </a:r>
            <a:r>
              <a:rPr lang="en-US" sz="2400" dirty="0"/>
              <a:t>the </a:t>
            </a:r>
            <a:r>
              <a:rPr lang="en-US" sz="2400" dirty="0" smtClean="0"/>
              <a:t>Comanche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/>
              <a:t>But </a:t>
            </a:r>
            <a:r>
              <a:rPr lang="en-US" sz="2400" dirty="0"/>
              <a:t>with a mediator mechanism to force </a:t>
            </a:r>
            <a:r>
              <a:rPr lang="en-US" sz="2400" dirty="0" smtClean="0"/>
              <a:t>settlement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8389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12857"/>
          </a:xfrm>
        </p:spPr>
        <p:txBody>
          <a:bodyPr/>
          <a:lstStyle/>
          <a:p>
            <a:pPr algn="ctr"/>
            <a:r>
              <a:rPr lang="en-US" dirty="0" smtClean="0"/>
              <a:t>Cheyenne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5155"/>
            <a:ext cx="10515600" cy="5812845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smtClean="0"/>
              <a:t>The Cheyenne Way</a:t>
            </a:r>
            <a:r>
              <a:rPr lang="en-US" dirty="0" smtClean="0"/>
              <a:t>. On reserve in the library</a:t>
            </a:r>
          </a:p>
          <a:p>
            <a:pPr lvl="1"/>
            <a:r>
              <a:rPr lang="en-US" dirty="0" smtClean="0"/>
              <a:t>A detailed and approving account of the legal system</a:t>
            </a:r>
          </a:p>
          <a:p>
            <a:pPr lvl="1"/>
            <a:r>
              <a:rPr lang="en-US" dirty="0" smtClean="0"/>
              <a:t>By an anthropologist (</a:t>
            </a:r>
            <a:r>
              <a:rPr lang="en-US" dirty="0" err="1" smtClean="0"/>
              <a:t>Hoebel</a:t>
            </a:r>
            <a:r>
              <a:rPr lang="en-US" dirty="0" smtClean="0"/>
              <a:t>) and a prominent legal scholar (Karl Llewellyn)</a:t>
            </a:r>
          </a:p>
          <a:p>
            <a:r>
              <a:rPr lang="en-US" dirty="0"/>
              <a:t>Summer, ~4000 together </a:t>
            </a:r>
            <a:r>
              <a:rPr lang="en-US" dirty="0" smtClean="0"/>
              <a:t>(the whole tribe)</a:t>
            </a:r>
            <a:endParaRPr lang="en-US" dirty="0"/>
          </a:p>
          <a:p>
            <a:r>
              <a:rPr lang="en-US" dirty="0"/>
              <a:t>Winter split up into ten bands</a:t>
            </a:r>
          </a:p>
          <a:p>
            <a:r>
              <a:rPr lang="en-US" dirty="0"/>
              <a:t>Summer a sort of government</a:t>
            </a:r>
          </a:p>
          <a:p>
            <a:pPr lvl="1"/>
            <a:r>
              <a:rPr lang="en-US" dirty="0"/>
              <a:t>Council of 44, ten year terms, each chief chooses his successor.</a:t>
            </a:r>
          </a:p>
          <a:p>
            <a:pPr lvl="1"/>
            <a:r>
              <a:rPr lang="en-US" dirty="0"/>
              <a:t>4 from each band, plus</a:t>
            </a:r>
          </a:p>
          <a:p>
            <a:pPr lvl="1"/>
            <a:r>
              <a:rPr lang="en-US" dirty="0"/>
              <a:t>4 priest chiefs+1 keeper of the sweet-medicine. </a:t>
            </a:r>
          </a:p>
          <a:p>
            <a:r>
              <a:rPr lang="en-US" dirty="0"/>
              <a:t>Soldier </a:t>
            </a:r>
            <a:r>
              <a:rPr lang="en-US" dirty="0" smtClean="0"/>
              <a:t>societies (military fraternities)</a:t>
            </a:r>
            <a:endParaRPr lang="en-US" dirty="0"/>
          </a:p>
          <a:p>
            <a:pPr lvl="1"/>
            <a:r>
              <a:rPr lang="en-US" dirty="0"/>
              <a:t>Dog soldiers </a:t>
            </a:r>
            <a:r>
              <a:rPr lang="en-US" dirty="0" smtClean="0"/>
              <a:t>are their </a:t>
            </a:r>
            <a:r>
              <a:rPr lang="en-US" dirty="0"/>
              <a:t>own </a:t>
            </a:r>
            <a:r>
              <a:rPr lang="en-US" dirty="0" smtClean="0"/>
              <a:t>band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ther </a:t>
            </a:r>
            <a:r>
              <a:rPr lang="en-US" dirty="0"/>
              <a:t>nine </a:t>
            </a:r>
            <a:r>
              <a:rPr lang="en-US" dirty="0" smtClean="0"/>
              <a:t>societies are dispersed </a:t>
            </a:r>
            <a:r>
              <a:rPr lang="en-US" dirty="0"/>
              <a:t>in winter</a:t>
            </a:r>
          </a:p>
          <a:p>
            <a:pPr lvl="1"/>
            <a:r>
              <a:rPr lang="en-US" dirty="0" smtClean="0"/>
              <a:t>Each has two </a:t>
            </a:r>
            <a:r>
              <a:rPr lang="en-US" dirty="0"/>
              <a:t>war chiefs, two “servants”—junior chiefs, but …</a:t>
            </a:r>
          </a:p>
          <a:p>
            <a:pPr lvl="1"/>
            <a:r>
              <a:rPr lang="en-US" dirty="0"/>
              <a:t>War party could be formed by anyone.</a:t>
            </a:r>
          </a:p>
          <a:p>
            <a:r>
              <a:rPr lang="en-US" dirty="0"/>
              <a:t>Decisions by the council, consensus, interaction with soldier </a:t>
            </a:r>
            <a:r>
              <a:rPr lang="en-US" dirty="0" smtClean="0"/>
              <a:t>societies</a:t>
            </a:r>
          </a:p>
          <a:p>
            <a:pPr lvl="1"/>
            <a:r>
              <a:rPr lang="en-US" dirty="0" smtClean="0"/>
              <a:t>Deciding war or peace with other tribes</a:t>
            </a:r>
          </a:p>
          <a:p>
            <a:pPr lvl="1"/>
            <a:r>
              <a:rPr lang="en-US" dirty="0" smtClean="0"/>
              <a:t>Organizing the buffalo hunt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52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21"/>
            <a:ext cx="10515600" cy="1050464"/>
          </a:xfrm>
        </p:spPr>
        <p:txBody>
          <a:bodyPr/>
          <a:lstStyle/>
          <a:p>
            <a:pPr algn="ctr"/>
            <a:r>
              <a:rPr lang="en-US" dirty="0" smtClean="0"/>
              <a:t>The Buffalo Hunt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58384"/>
            <a:ext cx="11067727" cy="5799615"/>
          </a:xfrm>
        </p:spPr>
        <p:txBody>
          <a:bodyPr/>
          <a:lstStyle/>
          <a:p>
            <a:r>
              <a:rPr lang="en-US" dirty="0"/>
              <a:t>Controlled by the council</a:t>
            </a:r>
          </a:p>
          <a:p>
            <a:r>
              <a:rPr lang="en-US" dirty="0"/>
              <a:t>Nobody allowed to attack the herd until everyone did</a:t>
            </a:r>
          </a:p>
          <a:p>
            <a:r>
              <a:rPr lang="en-US" dirty="0"/>
              <a:t>Story: two young men </a:t>
            </a:r>
            <a:r>
              <a:rPr lang="en-US" dirty="0" smtClean="0"/>
              <a:t>caught attacking before the word was given</a:t>
            </a:r>
            <a:endParaRPr lang="en-US" dirty="0"/>
          </a:p>
          <a:p>
            <a:pPr lvl="1"/>
            <a:r>
              <a:rPr lang="en-US" dirty="0"/>
              <a:t>Enforcers shot their horses, smashed their guns</a:t>
            </a:r>
          </a:p>
          <a:p>
            <a:pPr lvl="1"/>
            <a:r>
              <a:rPr lang="en-US" dirty="0"/>
              <a:t>Boys’ father came up and told them they were in the wrong</a:t>
            </a:r>
          </a:p>
          <a:p>
            <a:pPr lvl="1"/>
            <a:r>
              <a:rPr lang="en-US" dirty="0"/>
              <a:t>Once it was clear the boys recognized the authority they violated</a:t>
            </a:r>
          </a:p>
          <a:p>
            <a:pPr lvl="1"/>
            <a:r>
              <a:rPr lang="en-US" dirty="0"/>
              <a:t>Members of the enforcer group gave them two horses, a gun.</a:t>
            </a:r>
          </a:p>
          <a:p>
            <a:r>
              <a:rPr lang="en-US" dirty="0" smtClean="0"/>
              <a:t>What is the purpose of the rules on the buffalo hunt?</a:t>
            </a:r>
          </a:p>
          <a:p>
            <a:pPr lvl="1"/>
            <a:r>
              <a:rPr lang="en-US" dirty="0" smtClean="0"/>
              <a:t>To do a more efficient job of hunting buffalo? Or …</a:t>
            </a:r>
          </a:p>
          <a:p>
            <a:pPr lvl="1"/>
            <a:r>
              <a:rPr lang="en-US" dirty="0" smtClean="0"/>
              <a:t>To establish the authority of the rules</a:t>
            </a:r>
          </a:p>
          <a:p>
            <a:pPr lvl="1"/>
            <a:r>
              <a:rPr lang="en-US" dirty="0" smtClean="0"/>
              <a:t>Which was done once the offenders conceded that they were in the wrong</a:t>
            </a:r>
          </a:p>
          <a:p>
            <a:r>
              <a:rPr lang="en-US" dirty="0" smtClean="0"/>
              <a:t>But why destroy their property </a:t>
            </a:r>
            <a:r>
              <a:rPr lang="en-US" dirty="0"/>
              <a:t>instead of </a:t>
            </a:r>
            <a:r>
              <a:rPr lang="en-US" dirty="0" smtClean="0"/>
              <a:t>confiscating it? Wasteful.</a:t>
            </a:r>
          </a:p>
        </p:txBody>
      </p:sp>
    </p:spTree>
    <p:extLst>
      <p:ext uri="{BB962C8B-B14F-4D97-AF65-F5344CB8AC3E}">
        <p14:creationId xmlns:p14="http://schemas.microsoft.com/office/powerpoint/2010/main" val="3418650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80"/>
            <a:ext cx="10515600" cy="865247"/>
          </a:xfrm>
        </p:spPr>
        <p:txBody>
          <a:bodyPr/>
          <a:lstStyle/>
          <a:p>
            <a:pPr algn="ctr"/>
            <a:r>
              <a:rPr lang="en-US" dirty="0" smtClean="0"/>
              <a:t>The Efficiency of Inefficient Punishment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10" y="899627"/>
            <a:ext cx="11072512" cy="5958373"/>
          </a:xfrm>
        </p:spPr>
        <p:txBody>
          <a:bodyPr/>
          <a:lstStyle/>
          <a:p>
            <a:r>
              <a:rPr lang="en-US" dirty="0" smtClean="0"/>
              <a:t>The soldier society in charge of the buffalo hunt is</a:t>
            </a:r>
          </a:p>
          <a:p>
            <a:pPr lvl="1"/>
            <a:r>
              <a:rPr lang="en-US" dirty="0" smtClean="0"/>
              <a:t>Convicting violators without a trial</a:t>
            </a:r>
          </a:p>
          <a:p>
            <a:pPr lvl="1"/>
            <a:r>
              <a:rPr lang="en-US" dirty="0" smtClean="0"/>
              <a:t>Setting the punishment itself</a:t>
            </a:r>
          </a:p>
          <a:p>
            <a:r>
              <a:rPr lang="en-US" dirty="0" smtClean="0"/>
              <a:t>If punishment is profitable, if they confiscate horses and guns</a:t>
            </a:r>
          </a:p>
          <a:p>
            <a:pPr lvl="1"/>
            <a:r>
              <a:rPr lang="en-US" dirty="0" smtClean="0"/>
              <a:t>They have an incentive to over punish, punish the innocent</a:t>
            </a:r>
          </a:p>
          <a:p>
            <a:pPr lvl="1"/>
            <a:r>
              <a:rPr lang="en-US" dirty="0" smtClean="0"/>
              <a:t>And even if they don’t, others may believe they do, not trust them</a:t>
            </a:r>
          </a:p>
          <a:p>
            <a:r>
              <a:rPr lang="en-US" dirty="0" smtClean="0"/>
              <a:t>The issue is not limited to the Cheyenne</a:t>
            </a:r>
          </a:p>
          <a:p>
            <a:pPr lvl="1"/>
            <a:r>
              <a:rPr lang="en-US" dirty="0" smtClean="0"/>
              <a:t>Suppose when we executed someone the organs forfeited for transplant</a:t>
            </a:r>
          </a:p>
          <a:p>
            <a:pPr lvl="1"/>
            <a:r>
              <a:rPr lang="en-US" dirty="0" smtClean="0"/>
              <a:t>Clearly a large  gain in efficiency, but …</a:t>
            </a:r>
          </a:p>
          <a:p>
            <a:pPr lvl="1"/>
            <a:r>
              <a:rPr lang="en-US" dirty="0" smtClean="0"/>
              <a:t>Also an incentive to expand the range of capital crimes</a:t>
            </a:r>
          </a:p>
          <a:p>
            <a:pPr lvl="1"/>
            <a:r>
              <a:rPr lang="en-US" dirty="0" smtClean="0"/>
              <a:t>A point explored in some science fiction stories by David </a:t>
            </a:r>
            <a:r>
              <a:rPr lang="en-US" dirty="0" err="1" smtClean="0"/>
              <a:t>Brin</a:t>
            </a:r>
            <a:endParaRPr lang="en-US" dirty="0" smtClean="0"/>
          </a:p>
          <a:p>
            <a:r>
              <a:rPr lang="en-US" dirty="0" smtClean="0"/>
              <a:t>Arguably this problem currently exists in the U.S. legal system with</a:t>
            </a:r>
          </a:p>
          <a:p>
            <a:pPr lvl="1"/>
            <a:r>
              <a:rPr lang="en-US" dirty="0" smtClean="0"/>
              <a:t>Civil forfeiture</a:t>
            </a:r>
          </a:p>
          <a:p>
            <a:pPr lvl="1"/>
            <a:r>
              <a:rPr lang="en-US" dirty="0" smtClean="0"/>
              <a:t>Punitive damages, class 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27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61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Dealing with 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7762"/>
            <a:ext cx="11958842" cy="57202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Problem:</a:t>
            </a:r>
          </a:p>
          <a:p>
            <a:pPr lvl="1"/>
            <a:r>
              <a:rPr lang="en-US" dirty="0" smtClean="0"/>
              <a:t>A society with a lot of casual violence</a:t>
            </a:r>
          </a:p>
          <a:p>
            <a:pPr lvl="1"/>
            <a:r>
              <a:rPr lang="en-US" dirty="0" smtClean="0"/>
              <a:t>And very little equivalent of a court system or legislature to deal with it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Ordinary violence is between the parties, but ..</a:t>
            </a:r>
          </a:p>
          <a:p>
            <a:pPr lvl="1"/>
            <a:r>
              <a:rPr lang="en-US" dirty="0" smtClean="0"/>
              <a:t>Killing, for whatever reasons, leads to at least temporary exile</a:t>
            </a:r>
            <a:endParaRPr lang="en-US" dirty="0"/>
          </a:p>
          <a:p>
            <a:r>
              <a:rPr lang="en-US" dirty="0" smtClean="0"/>
              <a:t>It does not depend on who is at fault because</a:t>
            </a:r>
          </a:p>
          <a:p>
            <a:pPr lvl="1"/>
            <a:r>
              <a:rPr lang="en-US" dirty="0" smtClean="0"/>
              <a:t>It is viewed as hygiene, not punishment.</a:t>
            </a:r>
            <a:endParaRPr lang="en-US" dirty="0"/>
          </a:p>
          <a:p>
            <a:pPr lvl="1"/>
            <a:r>
              <a:rPr lang="en-US" dirty="0" smtClean="0"/>
              <a:t>Killing a fellow Cheyenne pollutes the killer</a:t>
            </a:r>
          </a:p>
          <a:p>
            <a:pPr lvl="1"/>
            <a:r>
              <a:rPr lang="en-US" dirty="0" smtClean="0"/>
              <a:t>And the pollution is contagious, </a:t>
            </a:r>
            <a:r>
              <a:rPr lang="en-US" dirty="0"/>
              <a:t>like Romani </a:t>
            </a:r>
            <a:r>
              <a:rPr lang="en-US" dirty="0" err="1" smtClean="0"/>
              <a:t>marimé</a:t>
            </a:r>
            <a:endParaRPr lang="en-US" dirty="0"/>
          </a:p>
          <a:p>
            <a:r>
              <a:rPr lang="en-US" dirty="0" smtClean="0"/>
              <a:t>After some years, the killer may be let back in, with permission of the kin of his victim</a:t>
            </a:r>
          </a:p>
          <a:p>
            <a:pPr lvl="1"/>
            <a:r>
              <a:rPr lang="en-US" dirty="0" smtClean="0"/>
              <a:t>But the pollution, while weaker, still remains</a:t>
            </a:r>
          </a:p>
          <a:p>
            <a:pPr lvl="1"/>
            <a:r>
              <a:rPr lang="en-US" dirty="0" smtClean="0"/>
              <a:t>And nobody will ever share his pipe, eat from his bowl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27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6086"/>
          </a:xfrm>
        </p:spPr>
        <p:txBody>
          <a:bodyPr/>
          <a:lstStyle/>
          <a:p>
            <a:pPr algn="ctr"/>
            <a:r>
              <a:rPr lang="en-US" dirty="0" smtClean="0"/>
              <a:t>Sources and Disagreements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093" y="952547"/>
            <a:ext cx="11218029" cy="590545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 have just given is according </a:t>
            </a:r>
            <a:r>
              <a:rPr lang="en-US" dirty="0"/>
              <a:t>to Llewellyn and </a:t>
            </a:r>
            <a:r>
              <a:rPr lang="en-US" dirty="0" err="1" smtClean="0"/>
              <a:t>Hoebel</a:t>
            </a:r>
            <a:endParaRPr lang="en-US" dirty="0" smtClean="0"/>
          </a:p>
          <a:p>
            <a:r>
              <a:rPr lang="en-US" dirty="0" smtClean="0"/>
              <a:t>According </a:t>
            </a:r>
            <a:r>
              <a:rPr lang="en-US" dirty="0"/>
              <a:t>to </a:t>
            </a:r>
            <a:r>
              <a:rPr lang="en-US" dirty="0" smtClean="0"/>
              <a:t>Grinnell</a:t>
            </a:r>
          </a:p>
          <a:p>
            <a:pPr lvl="1"/>
            <a:r>
              <a:rPr lang="en-US" dirty="0" smtClean="0"/>
              <a:t>A killing results in a feud with the victim’s kinsmen</a:t>
            </a:r>
          </a:p>
          <a:p>
            <a:pPr lvl="1"/>
            <a:r>
              <a:rPr lang="en-US" dirty="0" smtClean="0"/>
              <a:t>They may kill the killer in revenge</a:t>
            </a:r>
          </a:p>
          <a:p>
            <a:pPr lvl="1"/>
            <a:r>
              <a:rPr lang="en-US" dirty="0" smtClean="0"/>
              <a:t>They may agree to a settlement</a:t>
            </a:r>
          </a:p>
          <a:p>
            <a:pPr lvl="1"/>
            <a:r>
              <a:rPr lang="en-US" dirty="0" smtClean="0"/>
              <a:t>After which the killer is still shunned, effectively exiled, for some years.</a:t>
            </a:r>
          </a:p>
          <a:p>
            <a:r>
              <a:rPr lang="en-US" dirty="0" smtClean="0"/>
              <a:t>Llewellyn and </a:t>
            </a:r>
            <a:r>
              <a:rPr lang="en-US" dirty="0" err="1" smtClean="0"/>
              <a:t>Hoebel</a:t>
            </a:r>
            <a:r>
              <a:rPr lang="en-US" dirty="0" smtClean="0"/>
              <a:t> base their account on interviews</a:t>
            </a:r>
          </a:p>
          <a:p>
            <a:pPr lvl="1"/>
            <a:r>
              <a:rPr lang="en-US" dirty="0" smtClean="0"/>
              <a:t>Conducted on reservation in the summers of 1933 and 1934</a:t>
            </a:r>
          </a:p>
          <a:p>
            <a:pPr lvl="1"/>
            <a:r>
              <a:rPr lang="en-US" dirty="0" smtClean="0"/>
              <a:t>About fifty years after the Cheyenne went on reservation</a:t>
            </a:r>
          </a:p>
          <a:p>
            <a:pPr lvl="1"/>
            <a:r>
              <a:rPr lang="en-US" dirty="0" smtClean="0"/>
              <a:t>Want </a:t>
            </a:r>
            <a:r>
              <a:rPr lang="en-US" dirty="0"/>
              <a:t>to argue the virtues of the </a:t>
            </a:r>
            <a:r>
              <a:rPr lang="en-US" dirty="0" smtClean="0"/>
              <a:t>Cheyenne legal </a:t>
            </a:r>
            <a:r>
              <a:rPr lang="en-US" dirty="0"/>
              <a:t>system</a:t>
            </a:r>
            <a:endParaRPr lang="en-US" dirty="0" smtClean="0"/>
          </a:p>
          <a:p>
            <a:r>
              <a:rPr lang="en-US" dirty="0" smtClean="0"/>
              <a:t>Grinnell visited with the Cheyenne from 1890 on</a:t>
            </a:r>
          </a:p>
          <a:p>
            <a:pPr lvl="1"/>
            <a:r>
              <a:rPr lang="en-US" dirty="0" smtClean="0"/>
              <a:t>He views the Cheyenne as friends he respects, wants them to look good</a:t>
            </a:r>
          </a:p>
          <a:p>
            <a:pPr lvl="1"/>
            <a:r>
              <a:rPr lang="en-US" dirty="0" smtClean="0"/>
              <a:t>So may leave out unattractive elements of their culture, such as</a:t>
            </a:r>
          </a:p>
          <a:p>
            <a:pPr lvl="1"/>
            <a:r>
              <a:rPr lang="en-US" dirty="0" smtClean="0"/>
              <a:t>“Putting a woman on the prairie,” mass rape as a (rare) punishment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297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12857"/>
          </a:xfrm>
        </p:spPr>
        <p:txBody>
          <a:bodyPr/>
          <a:lstStyle/>
          <a:p>
            <a:pPr algn="ctr"/>
            <a:r>
              <a:rPr lang="en-US" dirty="0" smtClean="0"/>
              <a:t>Sources on the Comanche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19" y="912857"/>
            <a:ext cx="11115681" cy="582111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Wallace </a:t>
            </a:r>
            <a:r>
              <a:rPr lang="en-US" dirty="0"/>
              <a:t>and </a:t>
            </a:r>
            <a:r>
              <a:rPr lang="en-US" dirty="0" err="1"/>
              <a:t>Hoebel</a:t>
            </a:r>
            <a:r>
              <a:rPr lang="en-US" dirty="0"/>
              <a:t> interviewed </a:t>
            </a:r>
            <a:r>
              <a:rPr lang="en-US" dirty="0" smtClean="0"/>
              <a:t>Comanche on reservation from </a:t>
            </a:r>
            <a:r>
              <a:rPr lang="en-US" dirty="0"/>
              <a:t>1933 to </a:t>
            </a:r>
            <a:r>
              <a:rPr lang="en-US" dirty="0" smtClean="0"/>
              <a:t>1945, </a:t>
            </a:r>
            <a:endParaRPr lang="en-US" dirty="0"/>
          </a:p>
          <a:p>
            <a:r>
              <a:rPr lang="en-US" dirty="0" smtClean="0"/>
              <a:t>Nelson </a:t>
            </a:r>
            <a:r>
              <a:rPr lang="en-US" dirty="0"/>
              <a:t>Lee was captured by Comanche in </a:t>
            </a:r>
            <a:r>
              <a:rPr lang="en-US" dirty="0" smtClean="0"/>
              <a:t>1855, wrote an account</a:t>
            </a:r>
            <a:endParaRPr lang="en-US" dirty="0"/>
          </a:p>
          <a:p>
            <a:pPr lvl="1"/>
            <a:r>
              <a:rPr lang="en-US" dirty="0" smtClean="0"/>
              <a:t>Two other captives were tortured to death in his sight, a third he thinks elsewhere</a:t>
            </a:r>
          </a:p>
          <a:p>
            <a:pPr lvl="1"/>
            <a:r>
              <a:rPr lang="en-US" dirty="0" smtClean="0"/>
              <a:t>He survived because his captors were impressed by his alarm watch</a:t>
            </a:r>
          </a:p>
          <a:p>
            <a:pPr lvl="1"/>
            <a:r>
              <a:rPr lang="en-US" dirty="0" smtClean="0"/>
              <a:t>Kept him as a slave along with it</a:t>
            </a:r>
          </a:p>
          <a:p>
            <a:pPr lvl="1"/>
            <a:r>
              <a:rPr lang="en-US" dirty="0" smtClean="0"/>
              <a:t>He eventually escaped</a:t>
            </a:r>
            <a:endParaRPr lang="en-US" dirty="0"/>
          </a:p>
          <a:p>
            <a:r>
              <a:rPr lang="en-US" dirty="0" smtClean="0"/>
              <a:t>According to him and at least one other early source</a:t>
            </a:r>
          </a:p>
          <a:p>
            <a:pPr lvl="1"/>
            <a:r>
              <a:rPr lang="en-US" dirty="0"/>
              <a:t>Male captives were routinely tortured to death</a:t>
            </a:r>
          </a:p>
          <a:p>
            <a:pPr lvl="1"/>
            <a:r>
              <a:rPr lang="en-US" dirty="0"/>
              <a:t>Female captives were gang </a:t>
            </a:r>
            <a:r>
              <a:rPr lang="en-US" dirty="0" smtClean="0"/>
              <a:t>raped</a:t>
            </a:r>
          </a:p>
          <a:p>
            <a:pPr lvl="1"/>
            <a:r>
              <a:rPr lang="en-US" dirty="0" smtClean="0"/>
              <a:t>All of which Wallace and </a:t>
            </a:r>
            <a:r>
              <a:rPr lang="en-US" dirty="0" err="1" smtClean="0"/>
              <a:t>Hoebel</a:t>
            </a:r>
            <a:r>
              <a:rPr lang="en-US" dirty="0" smtClean="0"/>
              <a:t> ignore or minimize. Why?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Comanche we are interested in were an arrogant and powerful </a:t>
            </a:r>
            <a:r>
              <a:rPr lang="en-US" dirty="0" smtClean="0"/>
              <a:t>people</a:t>
            </a:r>
          </a:p>
          <a:p>
            <a:pPr lvl="1"/>
            <a:r>
              <a:rPr lang="en-US" dirty="0" smtClean="0"/>
              <a:t>The Comanche Wallace and </a:t>
            </a:r>
            <a:r>
              <a:rPr lang="en-US" dirty="0" err="1" smtClean="0"/>
              <a:t>Hoebel</a:t>
            </a:r>
            <a:r>
              <a:rPr lang="en-US" dirty="0" smtClean="0"/>
              <a:t> interviewed were the surviving remnants</a:t>
            </a:r>
          </a:p>
          <a:p>
            <a:pPr lvl="1"/>
            <a:r>
              <a:rPr lang="en-US" dirty="0"/>
              <a:t>Sixty-five years or more after the end of their independence</a:t>
            </a:r>
            <a:endParaRPr lang="en-US" dirty="0" smtClean="0"/>
          </a:p>
          <a:p>
            <a:pPr lvl="1"/>
            <a:r>
              <a:rPr lang="en-US" dirty="0" smtClean="0"/>
              <a:t>Objects of sympathy, not fear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05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538"/>
            <a:ext cx="10515600" cy="904936"/>
          </a:xfrm>
        </p:spPr>
        <p:txBody>
          <a:bodyPr/>
          <a:lstStyle/>
          <a:p>
            <a:pPr algn="ctr"/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6398"/>
            <a:ext cx="10515600" cy="59716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Legal texts </a:t>
            </a:r>
            <a:r>
              <a:rPr lang="en-US" dirty="0" smtClean="0"/>
              <a:t>written in about the </a:t>
            </a:r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century</a:t>
            </a:r>
          </a:p>
          <a:p>
            <a:pPr lvl="1"/>
            <a:r>
              <a:rPr lang="en-US" dirty="0" smtClean="0"/>
              <a:t>Survive only as passages quoted </a:t>
            </a:r>
            <a:r>
              <a:rPr lang="en-US" dirty="0"/>
              <a:t>in 14</a:t>
            </a:r>
            <a:r>
              <a:rPr lang="en-US" baseline="30000" dirty="0"/>
              <a:t>th</a:t>
            </a:r>
            <a:r>
              <a:rPr lang="en-US" dirty="0"/>
              <a:t>-16</a:t>
            </a:r>
            <a:r>
              <a:rPr lang="en-US" baseline="30000" dirty="0"/>
              <a:t>th</a:t>
            </a:r>
            <a:r>
              <a:rPr lang="en-US" dirty="0"/>
              <a:t> c. material</a:t>
            </a:r>
          </a:p>
          <a:p>
            <a:pPr lvl="1"/>
            <a:r>
              <a:rPr lang="en-US" dirty="0" smtClean="0"/>
              <a:t>Fragmentary, different sources differ</a:t>
            </a:r>
            <a:endParaRPr lang="en-US" dirty="0"/>
          </a:p>
          <a:p>
            <a:pPr lvl="1"/>
            <a:r>
              <a:rPr lang="en-US" dirty="0" smtClean="0"/>
              <a:t>Later explanations of what the quoted passages meant may be wrong</a:t>
            </a:r>
            <a:endParaRPr lang="en-US" dirty="0"/>
          </a:p>
          <a:p>
            <a:r>
              <a:rPr lang="en-US" dirty="0"/>
              <a:t>Wisdom texts</a:t>
            </a:r>
          </a:p>
          <a:p>
            <a:r>
              <a:rPr lang="en-US" dirty="0" smtClean="0"/>
              <a:t>Sagas, accounts from the pagan period</a:t>
            </a:r>
          </a:p>
          <a:p>
            <a:r>
              <a:rPr lang="en-US" dirty="0" smtClean="0"/>
              <a:t>Saints lives</a:t>
            </a:r>
            <a:endParaRPr lang="en-US" dirty="0"/>
          </a:p>
          <a:p>
            <a:r>
              <a:rPr lang="en-US" dirty="0"/>
              <a:t>Observations of the society after the Norman conquest</a:t>
            </a:r>
          </a:p>
          <a:p>
            <a:r>
              <a:rPr lang="en-US" dirty="0" smtClean="0"/>
              <a:t>Different descriptions disagree, possibly due to</a:t>
            </a:r>
          </a:p>
          <a:p>
            <a:pPr lvl="1"/>
            <a:r>
              <a:rPr lang="en-US" dirty="0" smtClean="0"/>
              <a:t>Errors in transmission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ifferent places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ifferent times</a:t>
            </a:r>
          </a:p>
          <a:p>
            <a:r>
              <a:rPr lang="en-US" dirty="0" smtClean="0"/>
              <a:t>Imagine someone twelve hundred years in the future trying to make sense of surviving fragments of U.S.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653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5466"/>
          </a:xfrm>
        </p:spPr>
        <p:txBody>
          <a:bodyPr/>
          <a:lstStyle/>
          <a:p>
            <a:pPr algn="ctr"/>
            <a:r>
              <a:rPr lang="en-US" dirty="0" smtClean="0"/>
              <a:t>The Problem of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5466"/>
            <a:ext cx="10515600" cy="5852534"/>
          </a:xfrm>
        </p:spPr>
        <p:txBody>
          <a:bodyPr/>
          <a:lstStyle/>
          <a:p>
            <a:r>
              <a:rPr lang="en-US" dirty="0" smtClean="0"/>
              <a:t>I have discussed the problem of sources for several legal systems</a:t>
            </a:r>
          </a:p>
          <a:p>
            <a:r>
              <a:rPr lang="en-US" dirty="0" smtClean="0"/>
              <a:t>You will want to pay attention to these issues in your papers</a:t>
            </a:r>
          </a:p>
          <a:p>
            <a:r>
              <a:rPr lang="en-US" dirty="0" smtClean="0"/>
              <a:t>Questions to ask about whatever sources you are using</a:t>
            </a:r>
          </a:p>
          <a:p>
            <a:pPr lvl="1"/>
            <a:r>
              <a:rPr lang="en-US" dirty="0" smtClean="0"/>
              <a:t>How reliable is the information they have</a:t>
            </a:r>
          </a:p>
          <a:p>
            <a:pPr lvl="2"/>
            <a:r>
              <a:rPr lang="en-US" dirty="0" smtClean="0"/>
              <a:t>Contrast Llewellyn and </a:t>
            </a:r>
            <a:r>
              <a:rPr lang="en-US" dirty="0" err="1" smtClean="0"/>
              <a:t>Hoebel</a:t>
            </a:r>
            <a:r>
              <a:rPr lang="en-US" dirty="0" smtClean="0"/>
              <a:t>, interviewing Cheyenne who spent most of their life on reservation</a:t>
            </a:r>
          </a:p>
          <a:p>
            <a:pPr lvl="2"/>
            <a:r>
              <a:rPr lang="en-US" dirty="0" smtClean="0"/>
              <a:t>With Grinnell, talking with Cheyenne a few years after they went on reservation</a:t>
            </a:r>
          </a:p>
          <a:p>
            <a:pPr lvl="2"/>
            <a:r>
              <a:rPr lang="en-US" dirty="0" smtClean="0"/>
              <a:t>Or Wallace and </a:t>
            </a:r>
            <a:r>
              <a:rPr lang="en-US" dirty="0" err="1" smtClean="0"/>
              <a:t>Hoebel</a:t>
            </a:r>
            <a:r>
              <a:rPr lang="en-US" dirty="0" smtClean="0"/>
              <a:t> with Lee, who observed the Comanche at first hand</a:t>
            </a:r>
          </a:p>
          <a:p>
            <a:pPr lvl="1"/>
            <a:r>
              <a:rPr lang="en-US" dirty="0" smtClean="0"/>
              <a:t>What are their biases? What do they want readers to believe</a:t>
            </a:r>
          </a:p>
          <a:p>
            <a:pPr lvl="2"/>
            <a:r>
              <a:rPr lang="en-US" dirty="0" smtClean="0"/>
              <a:t>Llewellyn wants readers to think the Cheyenne had a brilliantly designed legal system</a:t>
            </a:r>
          </a:p>
          <a:p>
            <a:pPr lvl="2"/>
            <a:r>
              <a:rPr lang="en-US" dirty="0" smtClean="0"/>
              <a:t>Grinnell wants readers to think well of the Cheyenne</a:t>
            </a:r>
          </a:p>
          <a:p>
            <a:pPr lvl="2"/>
            <a:r>
              <a:rPr lang="en-US" dirty="0" smtClean="0"/>
              <a:t>Lee wants readers to buy the book of his exciting adventures</a:t>
            </a:r>
          </a:p>
          <a:p>
            <a:pPr lvl="3"/>
            <a:r>
              <a:rPr lang="en-US" dirty="0" smtClean="0"/>
              <a:t>Also wants the army to do something about the Comanche</a:t>
            </a:r>
          </a:p>
          <a:p>
            <a:pPr lvl="3"/>
            <a:r>
              <a:rPr lang="en-US" dirty="0" smtClean="0"/>
              <a:t>And the government to ransom back captives, such as he was</a:t>
            </a:r>
          </a:p>
          <a:p>
            <a:pPr lvl="2"/>
            <a:r>
              <a:rPr lang="en-US" dirty="0" smtClean="0"/>
              <a:t>What do your sources want you to believe?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5143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6707"/>
          </a:xfrm>
        </p:spPr>
        <p:txBody>
          <a:bodyPr/>
          <a:lstStyle/>
          <a:p>
            <a:pPr algn="ctr"/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381" y="965776"/>
            <a:ext cx="10811419" cy="5892224"/>
          </a:xfrm>
        </p:spPr>
        <p:txBody>
          <a:bodyPr>
            <a:normAutofit/>
          </a:bodyPr>
          <a:lstStyle/>
          <a:p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Hallaq</a:t>
            </a:r>
            <a:r>
              <a:rPr lang="en-US" dirty="0" smtClean="0"/>
              <a:t>, one of my major sources for Islamic law</a:t>
            </a:r>
          </a:p>
          <a:p>
            <a:pPr lvl="1"/>
            <a:r>
              <a:rPr lang="en-US" dirty="0" smtClean="0"/>
              <a:t>Wants to praise traditional Islamic legal institutions</a:t>
            </a:r>
          </a:p>
          <a:p>
            <a:pPr lvl="2"/>
            <a:r>
              <a:rPr lang="en-US" dirty="0" smtClean="0"/>
              <a:t>In contrast to both modern western institutions</a:t>
            </a:r>
          </a:p>
          <a:p>
            <a:pPr lvl="2"/>
            <a:r>
              <a:rPr lang="en-US" dirty="0" smtClean="0"/>
              <a:t>And those of modern Muslim countries</a:t>
            </a:r>
          </a:p>
          <a:p>
            <a:pPr lvl="2"/>
            <a:r>
              <a:rPr lang="en-US" dirty="0" smtClean="0"/>
              <a:t>So may be uncritical of evidence on how well the traditional system worked</a:t>
            </a:r>
          </a:p>
          <a:p>
            <a:pPr lvl="1"/>
            <a:r>
              <a:rPr lang="en-US" dirty="0" smtClean="0"/>
              <a:t>Wants to blame the west for what he thinks went wrong</a:t>
            </a:r>
          </a:p>
          <a:p>
            <a:pPr lvl="2"/>
            <a:r>
              <a:rPr lang="en-US" dirty="0" smtClean="0"/>
              <a:t>And so emphasizes the cases of colonized Islamic societies</a:t>
            </a:r>
          </a:p>
          <a:p>
            <a:pPr lvl="2"/>
            <a:r>
              <a:rPr lang="en-US" dirty="0" smtClean="0"/>
              <a:t>And minimizes similar changes in the Ottoman Empire, which was not colonized</a:t>
            </a:r>
          </a:p>
          <a:p>
            <a:r>
              <a:rPr lang="en-US" dirty="0" smtClean="0"/>
              <a:t>Anne Sutherland, my best source for the Romani</a:t>
            </a:r>
          </a:p>
          <a:p>
            <a:pPr lvl="1"/>
            <a:r>
              <a:rPr lang="en-US" dirty="0" smtClean="0"/>
              <a:t>Likes and admires the Romani she interacted with</a:t>
            </a:r>
          </a:p>
          <a:p>
            <a:pPr lvl="1"/>
            <a:r>
              <a:rPr lang="en-US" dirty="0" smtClean="0"/>
              <a:t>Does not want to believe that their culture has failed</a:t>
            </a:r>
          </a:p>
          <a:p>
            <a:pPr lvl="1"/>
            <a:r>
              <a:rPr lang="en-US" dirty="0" smtClean="0"/>
              <a:t>And so minimizes, in her second book, the implications of the facts she reports.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928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80558"/>
          </a:xfrm>
        </p:spPr>
        <p:txBody>
          <a:bodyPr/>
          <a:lstStyle/>
          <a:p>
            <a:pPr algn="ctr"/>
            <a:r>
              <a:rPr lang="en-US" dirty="0" smtClean="0"/>
              <a:t>Figuring out Who to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22" y="780558"/>
            <a:ext cx="10930478" cy="587403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research for your paper (and much else)</a:t>
            </a:r>
          </a:p>
          <a:p>
            <a:pPr lvl="1"/>
            <a:r>
              <a:rPr lang="en-US" dirty="0" smtClean="0"/>
              <a:t>You are frequently depending on sources for information you cannot easily check</a:t>
            </a:r>
          </a:p>
          <a:p>
            <a:pPr lvl="1"/>
            <a:r>
              <a:rPr lang="en-US" dirty="0" smtClean="0"/>
              <a:t>One useful approach is to find something you can check</a:t>
            </a:r>
          </a:p>
          <a:p>
            <a:pPr lvl="1"/>
            <a:r>
              <a:rPr lang="en-US" dirty="0" smtClean="0"/>
              <a:t>And use it to judge the source’s reliability. For example …</a:t>
            </a:r>
          </a:p>
          <a:p>
            <a:r>
              <a:rPr lang="en-US" dirty="0" err="1" smtClean="0"/>
              <a:t>Hallaq</a:t>
            </a:r>
            <a:r>
              <a:rPr lang="en-US" dirty="0" smtClean="0"/>
              <a:t> claims that Darwin and Galton believed </a:t>
            </a:r>
          </a:p>
          <a:p>
            <a:pPr lvl="1"/>
            <a:r>
              <a:rPr lang="en-US" dirty="0" smtClean="0"/>
              <a:t>Inheritance was carried by blood and only the male line mattered </a:t>
            </a:r>
          </a:p>
          <a:p>
            <a:pPr lvl="1"/>
            <a:r>
              <a:rPr lang="en-US" dirty="0" smtClean="0"/>
              <a:t>Galton did research to check both of those claims and concluded they were false</a:t>
            </a:r>
            <a:endParaRPr lang="en-US" dirty="0"/>
          </a:p>
          <a:p>
            <a:pPr lvl="1"/>
            <a:r>
              <a:rPr lang="en-US" dirty="0"/>
              <a:t>Which is evidence that I should not entirely trust </a:t>
            </a:r>
            <a:r>
              <a:rPr lang="en-US" dirty="0" err="1" smtClean="0"/>
              <a:t>Hallaq</a:t>
            </a:r>
            <a:endParaRPr lang="en-US" dirty="0"/>
          </a:p>
          <a:p>
            <a:pPr lvl="1"/>
            <a:r>
              <a:rPr lang="en-US" dirty="0"/>
              <a:t>For details see my </a:t>
            </a:r>
            <a:r>
              <a:rPr lang="en-US" dirty="0">
                <a:hlinkClick r:id="rId2"/>
              </a:rPr>
              <a:t>blog 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different </a:t>
            </a:r>
            <a:r>
              <a:rPr lang="en-US" dirty="0" smtClean="0"/>
              <a:t>source, writing about the Romani, gives a purported quote from Darwin</a:t>
            </a:r>
          </a:p>
          <a:p>
            <a:pPr lvl="1"/>
            <a:r>
              <a:rPr lang="en-US" dirty="0" smtClean="0"/>
              <a:t>To show he had racist views about the Romani</a:t>
            </a:r>
          </a:p>
          <a:p>
            <a:pPr lvl="1"/>
            <a:r>
              <a:rPr lang="en-US" dirty="0" smtClean="0"/>
              <a:t>Half the quote is real, half is someone’s invention</a:t>
            </a:r>
          </a:p>
          <a:p>
            <a:pPr lvl="1"/>
            <a:r>
              <a:rPr lang="en-US" dirty="0" smtClean="0"/>
              <a:t>And the real quote shows no prejudice at all</a:t>
            </a:r>
          </a:p>
          <a:p>
            <a:pPr lvl="1"/>
            <a:r>
              <a:rPr lang="en-US" dirty="0" smtClean="0"/>
              <a:t>For details see </a:t>
            </a:r>
            <a:r>
              <a:rPr lang="en-US" dirty="0">
                <a:hlinkClick r:id="rId3"/>
              </a:rPr>
              <a:t>this post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And you can, because I have just webbed the </a:t>
            </a:r>
            <a:r>
              <a:rPr lang="en-US" dirty="0" err="1" smtClean="0"/>
              <a:t>powerpoints</a:t>
            </a:r>
            <a:r>
              <a:rPr lang="en-US" dirty="0" smtClean="0"/>
              <a:t>, </a:t>
            </a:r>
            <a:r>
              <a:rPr lang="en-US" smtClean="0"/>
              <a:t>including this one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93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Political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03" y="1325564"/>
            <a:ext cx="11864762" cy="5532436"/>
          </a:xfrm>
        </p:spPr>
        <p:txBody>
          <a:bodyPr>
            <a:normAutofit/>
          </a:bodyPr>
          <a:lstStyle/>
          <a:p>
            <a:r>
              <a:rPr lang="en-US" i="1" dirty="0" err="1" smtClean="0"/>
              <a:t>Tuath</a:t>
            </a:r>
            <a:r>
              <a:rPr lang="en-US" i="1" dirty="0" smtClean="0"/>
              <a:t>, </a:t>
            </a:r>
            <a:r>
              <a:rPr lang="en-US" dirty="0" smtClean="0"/>
              <a:t>small local kingdom, perhaps </a:t>
            </a:r>
            <a:r>
              <a:rPr lang="en-US" dirty="0"/>
              <a:t>3000 </a:t>
            </a:r>
            <a:r>
              <a:rPr lang="en-US" dirty="0" smtClean="0"/>
              <a:t>people, about a hundred </a:t>
            </a:r>
            <a:r>
              <a:rPr lang="en-US" dirty="0" err="1" smtClean="0"/>
              <a:t>tuaths</a:t>
            </a:r>
            <a:r>
              <a:rPr lang="en-US" dirty="0" smtClean="0"/>
              <a:t> in Ireland</a:t>
            </a:r>
            <a:endParaRPr lang="en-US" dirty="0"/>
          </a:p>
          <a:p>
            <a:pPr lvl="1"/>
            <a:r>
              <a:rPr lang="en-US" dirty="0" smtClean="0"/>
              <a:t>Inhabitants owed </a:t>
            </a:r>
            <a:r>
              <a:rPr lang="en-US" dirty="0"/>
              <a:t>some taxes and military </a:t>
            </a:r>
            <a:r>
              <a:rPr lang="en-US" dirty="0" smtClean="0"/>
              <a:t>service to their king</a:t>
            </a:r>
            <a:endParaRPr lang="en-US" dirty="0"/>
          </a:p>
          <a:p>
            <a:pPr lvl="1"/>
            <a:r>
              <a:rPr lang="en-US" dirty="0" smtClean="0"/>
              <a:t>The king’s role </a:t>
            </a:r>
            <a:r>
              <a:rPr lang="en-US" dirty="0"/>
              <a:t>in </a:t>
            </a:r>
            <a:r>
              <a:rPr lang="en-US" dirty="0" smtClean="0"/>
              <a:t>the legal </a:t>
            </a:r>
            <a:r>
              <a:rPr lang="en-US" dirty="0"/>
              <a:t>system </a:t>
            </a:r>
            <a:r>
              <a:rPr lang="en-US" dirty="0" smtClean="0"/>
              <a:t>is unclear</a:t>
            </a:r>
            <a:endParaRPr lang="en-US" dirty="0"/>
          </a:p>
          <a:p>
            <a:r>
              <a:rPr lang="en-US" dirty="0" smtClean="0"/>
              <a:t>Over </a:t>
            </a:r>
            <a:r>
              <a:rPr lang="en-US" dirty="0"/>
              <a:t>king—had several kings in allegiance to him</a:t>
            </a:r>
          </a:p>
          <a:p>
            <a:r>
              <a:rPr lang="en-US" dirty="0" smtClean="0"/>
              <a:t>Provincial king, aka great king, was king of several over kings</a:t>
            </a:r>
          </a:p>
          <a:p>
            <a:r>
              <a:rPr lang="en-US" dirty="0" smtClean="0"/>
              <a:t>Most </a:t>
            </a:r>
            <a:r>
              <a:rPr lang="en-US" dirty="0"/>
              <a:t>individuals had rights only within their own </a:t>
            </a:r>
            <a:r>
              <a:rPr lang="en-US" i="1" dirty="0" err="1" smtClean="0"/>
              <a:t>tuath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72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611"/>
            <a:ext cx="10515600" cy="931396"/>
          </a:xfrm>
        </p:spPr>
        <p:txBody>
          <a:bodyPr/>
          <a:lstStyle/>
          <a:p>
            <a:pPr algn="ctr"/>
            <a:r>
              <a:rPr lang="en-US" dirty="0" smtClean="0"/>
              <a:t>Kinship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9007"/>
            <a:ext cx="10515600" cy="5878993"/>
          </a:xfrm>
        </p:spPr>
        <p:txBody>
          <a:bodyPr>
            <a:noAutofit/>
          </a:bodyPr>
          <a:lstStyle/>
          <a:p>
            <a:r>
              <a:rPr lang="en-US" sz="3200" i="1" dirty="0"/>
              <a:t>fine</a:t>
            </a:r>
            <a:r>
              <a:rPr lang="en-US" sz="3200" dirty="0"/>
              <a:t> is </a:t>
            </a:r>
            <a:r>
              <a:rPr lang="en-US" sz="3200" dirty="0" err="1"/>
              <a:t>kingroup</a:t>
            </a:r>
            <a:r>
              <a:rPr lang="en-US" sz="3200" dirty="0"/>
              <a:t>, </a:t>
            </a:r>
            <a:r>
              <a:rPr lang="en-US" sz="3200" dirty="0" smtClean="0"/>
              <a:t>defined by male line kinship</a:t>
            </a:r>
            <a:endParaRPr lang="en-US" sz="3200" dirty="0"/>
          </a:p>
          <a:p>
            <a:pPr lvl="1"/>
            <a:r>
              <a:rPr lang="en-US" sz="2800" i="1" dirty="0" err="1" smtClean="0"/>
              <a:t>Derbfine</a:t>
            </a:r>
            <a:r>
              <a:rPr lang="en-US" sz="2800" i="1" dirty="0" smtClean="0"/>
              <a:t>:</a:t>
            </a:r>
            <a:r>
              <a:rPr lang="en-US" sz="2800" dirty="0" smtClean="0"/>
              <a:t> agnatic </a:t>
            </a:r>
            <a:r>
              <a:rPr lang="en-US" sz="2800" dirty="0"/>
              <a:t>group of 4 generations</a:t>
            </a:r>
          </a:p>
          <a:p>
            <a:pPr lvl="1"/>
            <a:r>
              <a:rPr lang="en-US" sz="2800" dirty="0" smtClean="0"/>
              <a:t>Male </a:t>
            </a:r>
            <a:r>
              <a:rPr lang="en-US" sz="2800" dirty="0"/>
              <a:t>line descendants of a common great grandfather</a:t>
            </a:r>
          </a:p>
          <a:p>
            <a:pPr lvl="1"/>
            <a:r>
              <a:rPr lang="en-US" sz="2800" dirty="0" smtClean="0"/>
              <a:t>Farming land mostly belonged to the </a:t>
            </a:r>
            <a:r>
              <a:rPr lang="en-US" sz="2800" i="1" dirty="0" err="1" smtClean="0"/>
              <a:t>derbfine</a:t>
            </a:r>
            <a:r>
              <a:rPr lang="en-US" sz="2800" dirty="0" smtClean="0"/>
              <a:t>, </a:t>
            </a:r>
            <a:r>
              <a:rPr lang="en-US" sz="2800" dirty="0"/>
              <a:t>allocated to members</a:t>
            </a:r>
          </a:p>
          <a:p>
            <a:pPr lvl="1"/>
            <a:r>
              <a:rPr lang="en-US" sz="2800" dirty="0" smtClean="0"/>
              <a:t>The </a:t>
            </a:r>
            <a:r>
              <a:rPr lang="en-US" sz="2800" i="1" dirty="0" err="1" smtClean="0"/>
              <a:t>derbfine</a:t>
            </a:r>
            <a:r>
              <a:rPr lang="en-US" sz="2800" i="1" dirty="0" smtClean="0"/>
              <a:t> </a:t>
            </a:r>
            <a:r>
              <a:rPr lang="en-US" sz="2800" dirty="0"/>
              <a:t> </a:t>
            </a:r>
            <a:r>
              <a:rPr lang="en-US" sz="2800" dirty="0" smtClean="0"/>
              <a:t>was the group that was allied for a feud</a:t>
            </a:r>
            <a:endParaRPr lang="en-US" sz="2800" dirty="0"/>
          </a:p>
          <a:p>
            <a:pPr lvl="1"/>
            <a:r>
              <a:rPr lang="en-US" sz="2800" dirty="0" smtClean="0"/>
              <a:t>And liable </a:t>
            </a:r>
            <a:r>
              <a:rPr lang="en-US" sz="2800" dirty="0"/>
              <a:t>for damages owed by </a:t>
            </a:r>
            <a:r>
              <a:rPr lang="en-US" sz="2800" dirty="0" smtClean="0"/>
              <a:t>a member</a:t>
            </a:r>
            <a:endParaRPr lang="en-US" sz="2800" dirty="0"/>
          </a:p>
          <a:p>
            <a:pPr lvl="1"/>
            <a:r>
              <a:rPr lang="en-US" sz="2800" dirty="0" smtClean="0"/>
              <a:t>If a member was killed, payment went to kin, not limited to </a:t>
            </a:r>
            <a:r>
              <a:rPr lang="en-US" sz="2800" i="1" dirty="0" err="1"/>
              <a:t>derbfine</a:t>
            </a:r>
            <a:endParaRPr lang="en-US" sz="2800" dirty="0"/>
          </a:p>
          <a:p>
            <a:pPr lvl="1"/>
            <a:r>
              <a:rPr lang="en-US" sz="2800" dirty="0"/>
              <a:t>Like the </a:t>
            </a:r>
            <a:r>
              <a:rPr lang="en-US" sz="2800" dirty="0" err="1"/>
              <a:t>dia</a:t>
            </a:r>
            <a:r>
              <a:rPr lang="en-US" sz="2800" dirty="0"/>
              <a:t>-paying group, but purely by </a:t>
            </a:r>
            <a:r>
              <a:rPr lang="en-US" sz="2800" dirty="0" smtClean="0"/>
              <a:t>kinship </a:t>
            </a:r>
            <a:r>
              <a:rPr lang="en-US" sz="2800" dirty="0"/>
              <a:t>save for adoption.</a:t>
            </a:r>
          </a:p>
          <a:p>
            <a:r>
              <a:rPr lang="en-US" sz="3200" dirty="0" smtClean="0"/>
              <a:t>If a </a:t>
            </a:r>
            <a:r>
              <a:rPr lang="en-US" sz="3200" i="1" dirty="0" err="1" smtClean="0"/>
              <a:t>derbfine</a:t>
            </a:r>
            <a:r>
              <a:rPr lang="en-US" sz="3200" dirty="0" smtClean="0"/>
              <a:t> </a:t>
            </a:r>
            <a:r>
              <a:rPr lang="en-US" sz="3200" dirty="0"/>
              <a:t>went </a:t>
            </a:r>
            <a:r>
              <a:rPr lang="en-US" sz="3200" dirty="0" smtClean="0"/>
              <a:t>extinct, the land was allocated by a larger kin group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2276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0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7454"/>
            <a:ext cx="10922210" cy="5680546"/>
          </a:xfrm>
        </p:spPr>
        <p:txBody>
          <a:bodyPr>
            <a:normAutofit/>
          </a:bodyPr>
          <a:lstStyle/>
          <a:p>
            <a:r>
              <a:rPr lang="en-US" dirty="0" smtClean="0"/>
              <a:t>Multiple categories of marriage, </a:t>
            </a:r>
            <a:r>
              <a:rPr lang="en-US" dirty="0"/>
              <a:t>depending on</a:t>
            </a:r>
          </a:p>
          <a:p>
            <a:pPr lvl="1"/>
            <a:r>
              <a:rPr lang="en-US" dirty="0"/>
              <a:t>Resources each party </a:t>
            </a:r>
            <a:r>
              <a:rPr lang="en-US" dirty="0" smtClean="0"/>
              <a:t>contributed, which determined </a:t>
            </a:r>
            <a:r>
              <a:rPr lang="en-US" dirty="0"/>
              <a:t>their mutual </a:t>
            </a:r>
            <a:r>
              <a:rPr lang="en-US" dirty="0" smtClean="0"/>
              <a:t>rights</a:t>
            </a:r>
          </a:p>
          <a:p>
            <a:pPr lvl="1"/>
            <a:r>
              <a:rPr lang="en-US" dirty="0" smtClean="0"/>
              <a:t>Degree </a:t>
            </a:r>
            <a:r>
              <a:rPr lang="en-US" dirty="0"/>
              <a:t>of </a:t>
            </a:r>
            <a:r>
              <a:rPr lang="en-US" dirty="0" smtClean="0"/>
              <a:t>advance consent </a:t>
            </a:r>
            <a:r>
              <a:rPr lang="en-US" dirty="0"/>
              <a:t>from the woman’s kin</a:t>
            </a:r>
          </a:p>
          <a:p>
            <a:r>
              <a:rPr lang="en-US" dirty="0" smtClean="0"/>
              <a:t>Husband </a:t>
            </a:r>
            <a:r>
              <a:rPr lang="en-US" dirty="0"/>
              <a:t>could have both a wife and concubine/secondary wife</a:t>
            </a:r>
          </a:p>
          <a:p>
            <a:r>
              <a:rPr lang="en-US" dirty="0" smtClean="0"/>
              <a:t>A woman was under </a:t>
            </a:r>
            <a:r>
              <a:rPr lang="en-US" dirty="0"/>
              <a:t>the authority of father/husband/son (like Athens)</a:t>
            </a:r>
          </a:p>
          <a:p>
            <a:r>
              <a:rPr lang="en-US" dirty="0" smtClean="0"/>
              <a:t>Women had limited </a:t>
            </a:r>
            <a:r>
              <a:rPr lang="en-US" dirty="0"/>
              <a:t>rights in the legal </a:t>
            </a:r>
            <a:r>
              <a:rPr lang="en-US" dirty="0" smtClean="0"/>
              <a:t>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00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4908"/>
            <a:ext cx="10515600" cy="71440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Class </a:t>
            </a:r>
            <a:r>
              <a:rPr lang="en-US" dirty="0" err="1" smtClean="0"/>
              <a:t>Structure:</a:t>
            </a:r>
            <a:r>
              <a:rPr lang="en-US" dirty="0" err="1"/>
              <a:t>Noble</a:t>
            </a:r>
            <a:r>
              <a:rPr lang="en-US" dirty="0"/>
              <a:t>/free/</a:t>
            </a:r>
            <a:r>
              <a:rPr lang="en-US" dirty="0" err="1"/>
              <a:t>unfree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6708"/>
            <a:ext cx="10515600" cy="6011292"/>
          </a:xfrm>
        </p:spPr>
        <p:txBody>
          <a:bodyPr>
            <a:normAutofit/>
          </a:bodyPr>
          <a:lstStyle/>
          <a:p>
            <a:r>
              <a:rPr lang="en-US" dirty="0" smtClean="0"/>
              <a:t>Noble </a:t>
            </a:r>
            <a:endParaRPr lang="en-US" dirty="0"/>
          </a:p>
          <a:p>
            <a:pPr lvl="1"/>
            <a:r>
              <a:rPr lang="en-US" dirty="0" smtClean="0"/>
              <a:t>Mostly </a:t>
            </a:r>
            <a:r>
              <a:rPr lang="en-US" dirty="0"/>
              <a:t>lords, defined by number of clients</a:t>
            </a:r>
          </a:p>
          <a:p>
            <a:pPr lvl="1"/>
            <a:r>
              <a:rPr lang="en-US" dirty="0" err="1" smtClean="0"/>
              <a:t>Hospitaler</a:t>
            </a:r>
            <a:endParaRPr lang="en-US" dirty="0"/>
          </a:p>
          <a:p>
            <a:pPr lvl="1"/>
            <a:r>
              <a:rPr lang="en-US" dirty="0" smtClean="0"/>
              <a:t>Some </a:t>
            </a:r>
            <a:r>
              <a:rPr lang="en-US" dirty="0"/>
              <a:t>professions </a:t>
            </a:r>
            <a:r>
              <a:rPr lang="en-US" dirty="0" smtClean="0"/>
              <a:t>were at </a:t>
            </a:r>
            <a:r>
              <a:rPr lang="en-US" dirty="0"/>
              <a:t>the edge of noble class, such as poets</a:t>
            </a:r>
          </a:p>
          <a:p>
            <a:pPr lvl="1"/>
            <a:r>
              <a:rPr lang="en-US" dirty="0"/>
              <a:t>Noble class had higher honor price, some other legal advantages</a:t>
            </a:r>
          </a:p>
          <a:p>
            <a:r>
              <a:rPr lang="en-US" dirty="0" smtClean="0"/>
              <a:t>Freeman </a:t>
            </a:r>
            <a:endParaRPr lang="en-US" dirty="0"/>
          </a:p>
          <a:p>
            <a:pPr lvl="1"/>
            <a:r>
              <a:rPr lang="en-US" dirty="0"/>
              <a:t>Mainly </a:t>
            </a:r>
            <a:r>
              <a:rPr lang="en-US" dirty="0" smtClean="0"/>
              <a:t>divided as big </a:t>
            </a:r>
            <a:r>
              <a:rPr lang="en-US" dirty="0"/>
              <a:t>farmer </a:t>
            </a:r>
            <a:r>
              <a:rPr lang="en-US" dirty="0" err="1"/>
              <a:t>vs</a:t>
            </a:r>
            <a:r>
              <a:rPr lang="en-US" dirty="0"/>
              <a:t> small farmer</a:t>
            </a:r>
          </a:p>
          <a:p>
            <a:pPr lvl="1"/>
            <a:r>
              <a:rPr lang="en-US" dirty="0"/>
              <a:t>Defined by size of herd and other wealth</a:t>
            </a:r>
          </a:p>
          <a:p>
            <a:r>
              <a:rPr lang="en-US" dirty="0" err="1" smtClean="0"/>
              <a:t>Unfree</a:t>
            </a:r>
            <a:endParaRPr lang="en-US" dirty="0"/>
          </a:p>
          <a:p>
            <a:pPr lvl="1"/>
            <a:r>
              <a:rPr lang="en-US" dirty="0"/>
              <a:t>Ranges from landless but free to move</a:t>
            </a:r>
          </a:p>
          <a:p>
            <a:pPr lvl="1"/>
            <a:r>
              <a:rPr lang="en-US" dirty="0"/>
              <a:t>Down to slaves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61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Honor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Defined by status for adult male </a:t>
            </a:r>
            <a:r>
              <a:rPr lang="en-US" dirty="0" smtClean="0"/>
              <a:t>freemen</a:t>
            </a:r>
          </a:p>
          <a:p>
            <a:r>
              <a:rPr lang="en-US" dirty="0" smtClean="0"/>
              <a:t>Your honor price determined …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much you were owed for an injury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much you could contract for on your own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weight of your oath in </a:t>
            </a:r>
            <a:r>
              <a:rPr lang="en-US" dirty="0" smtClean="0"/>
              <a:t>testimony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490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81"/>
            <a:ext cx="10515600" cy="918166"/>
          </a:xfrm>
        </p:spPr>
        <p:txBody>
          <a:bodyPr/>
          <a:lstStyle/>
          <a:p>
            <a:pPr algn="ctr"/>
            <a:r>
              <a:rPr lang="en-US" dirty="0" smtClean="0"/>
              <a:t>Private Law: Contract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2546"/>
            <a:ext cx="10515600" cy="5905454"/>
          </a:xfrm>
        </p:spPr>
        <p:txBody>
          <a:bodyPr>
            <a:normAutofit/>
          </a:bodyPr>
          <a:lstStyle/>
          <a:p>
            <a:r>
              <a:rPr lang="en-US" dirty="0" smtClean="0"/>
              <a:t>Pledges: Give </a:t>
            </a:r>
            <a:r>
              <a:rPr lang="en-US" dirty="0"/>
              <a:t>something of value to guarantee performance</a:t>
            </a:r>
            <a:r>
              <a:rPr lang="en-US" dirty="0" smtClean="0"/>
              <a:t>—a hostage</a:t>
            </a:r>
            <a:endParaRPr lang="en-US" dirty="0"/>
          </a:p>
          <a:p>
            <a:r>
              <a:rPr lang="en-US" dirty="0" smtClean="0"/>
              <a:t>Sureties</a:t>
            </a:r>
            <a:endParaRPr lang="en-US" dirty="0"/>
          </a:p>
          <a:p>
            <a:pPr lvl="1"/>
            <a:r>
              <a:rPr lang="en-US" i="1" dirty="0" err="1" smtClean="0"/>
              <a:t>Naidm</a:t>
            </a:r>
            <a:r>
              <a:rPr lang="en-US" dirty="0" smtClean="0"/>
              <a:t> surety: Witnessed the contract and had the right to use force to make you perform</a:t>
            </a:r>
          </a:p>
          <a:p>
            <a:pPr lvl="1"/>
            <a:r>
              <a:rPr lang="en-US" i="1" dirty="0" err="1" smtClean="0"/>
              <a:t>Rath</a:t>
            </a:r>
            <a:r>
              <a:rPr lang="en-US" dirty="0" smtClean="0"/>
              <a:t> surety: Pledged to pay what you owed if you didn’t</a:t>
            </a:r>
          </a:p>
          <a:p>
            <a:pPr lvl="1"/>
            <a:r>
              <a:rPr lang="en-US" dirty="0" smtClean="0"/>
              <a:t>Hostage surety: If you defaulted he surrendered himself</a:t>
            </a:r>
          </a:p>
          <a:p>
            <a:pPr lvl="2"/>
            <a:r>
              <a:rPr lang="en-US" dirty="0" smtClean="0"/>
              <a:t>Had to ransom himself back</a:t>
            </a:r>
          </a:p>
          <a:p>
            <a:pPr lvl="2"/>
            <a:r>
              <a:rPr lang="en-US" dirty="0" smtClean="0"/>
              <a:t>And could then claim reimbursement from you</a:t>
            </a:r>
            <a:endParaRPr lang="en-US" dirty="0"/>
          </a:p>
          <a:p>
            <a:pPr lvl="2"/>
            <a:r>
              <a:rPr lang="en-US" dirty="0" smtClean="0"/>
              <a:t>May have been a </a:t>
            </a:r>
            <a:r>
              <a:rPr lang="en-US" dirty="0"/>
              <a:t>standing </a:t>
            </a:r>
            <a:r>
              <a:rPr lang="en-US" dirty="0" smtClean="0"/>
              <a:t>surety for his kin or </a:t>
            </a:r>
            <a:r>
              <a:rPr lang="en-US" dirty="0" err="1" smtClean="0"/>
              <a:t>tuath</a:t>
            </a:r>
            <a:endParaRPr lang="en-US" dirty="0"/>
          </a:p>
          <a:p>
            <a:pPr lvl="1"/>
            <a:r>
              <a:rPr lang="en-US" dirty="0" smtClean="0"/>
              <a:t>There would be sureties </a:t>
            </a:r>
            <a:r>
              <a:rPr lang="en-US" dirty="0"/>
              <a:t>on both </a:t>
            </a:r>
            <a:r>
              <a:rPr lang="en-US" dirty="0" smtClean="0"/>
              <a:t>sides, at </a:t>
            </a:r>
            <a:r>
              <a:rPr lang="en-US" dirty="0"/>
              <a:t>least for substantial contracts</a:t>
            </a:r>
          </a:p>
          <a:p>
            <a:pPr lvl="1"/>
            <a:r>
              <a:rPr lang="en-US" dirty="0" smtClean="0"/>
              <a:t>Perhaps the idea was to entangle </a:t>
            </a:r>
            <a:r>
              <a:rPr lang="en-US" dirty="0"/>
              <a:t>enough </a:t>
            </a:r>
            <a:r>
              <a:rPr lang="en-US" dirty="0" smtClean="0"/>
              <a:t>neighbors in the contract</a:t>
            </a:r>
          </a:p>
          <a:p>
            <a:pPr lvl="2"/>
            <a:r>
              <a:rPr lang="en-US" dirty="0" smtClean="0"/>
              <a:t>Who would </a:t>
            </a:r>
            <a:r>
              <a:rPr lang="en-US" dirty="0"/>
              <a:t>to </a:t>
            </a:r>
            <a:r>
              <a:rPr lang="en-US" dirty="0" smtClean="0"/>
              <a:t>know the terms and help </a:t>
            </a:r>
            <a:r>
              <a:rPr lang="en-US" dirty="0"/>
              <a:t>enforce </a:t>
            </a:r>
            <a:r>
              <a:rPr lang="en-US" dirty="0" smtClean="0"/>
              <a:t>them </a:t>
            </a:r>
          </a:p>
          <a:p>
            <a:pPr lvl="2"/>
            <a:r>
              <a:rPr lang="en-US" dirty="0" smtClean="0"/>
              <a:t>A solution to the problem of making sure that “Right </a:t>
            </a:r>
            <a:r>
              <a:rPr lang="en-US" dirty="0"/>
              <a:t>makes </a:t>
            </a:r>
            <a:r>
              <a:rPr lang="en-US" dirty="0" smtClean="0"/>
              <a:t>might”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825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3017</Words>
  <Application>Microsoft Macintosh PowerPoint</Application>
  <PresentationFormat>Custom</PresentationFormat>
  <Paragraphs>353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Irish Law</vt:lpstr>
      <vt:lpstr>Sources</vt:lpstr>
      <vt:lpstr>Political Structure</vt:lpstr>
      <vt:lpstr>Kinship Structure</vt:lpstr>
      <vt:lpstr>Marriage</vt:lpstr>
      <vt:lpstr>Class Structure:Noble/free/unfree </vt:lpstr>
      <vt:lpstr>Honor Price</vt:lpstr>
      <vt:lpstr>Private Law: Contract Enforcement</vt:lpstr>
      <vt:lpstr>Interdependence and its Effect on Contracts</vt:lpstr>
      <vt:lpstr>Distraint</vt:lpstr>
      <vt:lpstr>Death, Injury and Feud</vt:lpstr>
      <vt:lpstr>Curial Justice: Proceeding in a Royal Court</vt:lpstr>
      <vt:lpstr>Curial Procedure</vt:lpstr>
      <vt:lpstr>Is What We Are Seeing</vt:lpstr>
      <vt:lpstr>An Elaborate and Sophisticated Legal System</vt:lpstr>
      <vt:lpstr>Plains Indians</vt:lpstr>
      <vt:lpstr>Background</vt:lpstr>
      <vt:lpstr>Comanche</vt:lpstr>
      <vt:lpstr>Dealing with Internal Conflict</vt:lpstr>
      <vt:lpstr>Settling other Disputes</vt:lpstr>
      <vt:lpstr>Kiowa</vt:lpstr>
      <vt:lpstr>Conflict</vt:lpstr>
      <vt:lpstr>Cheyenne</vt:lpstr>
      <vt:lpstr>The Buffalo Hunt</vt:lpstr>
      <vt:lpstr>The Efficiency of Inefficient Punishment</vt:lpstr>
      <vt:lpstr>Dealing with Violence</vt:lpstr>
      <vt:lpstr>Sources and Disagreements</vt:lpstr>
      <vt:lpstr>Sources on the Comanche</vt:lpstr>
      <vt:lpstr>The Problem of Sources</vt:lpstr>
      <vt:lpstr>More Examples</vt:lpstr>
      <vt:lpstr>Figuring out Who to Trust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Friedman</dc:creator>
  <cp:lastModifiedBy>David Friedman</cp:lastModifiedBy>
  <cp:revision>60</cp:revision>
  <dcterms:created xsi:type="dcterms:W3CDTF">2017-02-14T18:39:04Z</dcterms:created>
  <dcterms:modified xsi:type="dcterms:W3CDTF">2017-02-28T22:57:11Z</dcterms:modified>
</cp:coreProperties>
</file>