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5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6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1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9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3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4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8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7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9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C893F-BE79-544C-A91F-0BF03147DC9A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28B8A-CFCF-2246-AA5E-80DB9582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9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avidskarbek.com/book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2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55"/>
            <a:ext cx="8229600" cy="931862"/>
          </a:xfrm>
        </p:spPr>
        <p:txBody>
          <a:bodyPr/>
          <a:lstStyle/>
          <a:p>
            <a:r>
              <a:rPr lang="en-US" dirty="0" smtClean="0"/>
              <a:t>Gangs as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67" y="1600200"/>
            <a:ext cx="8868833" cy="4993217"/>
          </a:xfrm>
        </p:spPr>
        <p:txBody>
          <a:bodyPr>
            <a:normAutofit/>
          </a:bodyPr>
          <a:lstStyle/>
          <a:p>
            <a:r>
              <a:rPr lang="en-US" dirty="0"/>
              <a:t>If you beat me up, my buddies will beat you up. </a:t>
            </a:r>
            <a:endParaRPr lang="en-US" dirty="0" smtClean="0"/>
          </a:p>
          <a:p>
            <a:r>
              <a:rPr lang="en-US" dirty="0" smtClean="0"/>
              <a:t>Fight for scarce </a:t>
            </a:r>
            <a:r>
              <a:rPr lang="en-US" dirty="0"/>
              <a:t>resources, </a:t>
            </a:r>
            <a:r>
              <a:rPr lang="en-US" dirty="0" smtClean="0"/>
              <a:t>then gang </a:t>
            </a:r>
            <a:r>
              <a:rPr lang="en-US" dirty="0"/>
              <a:t>“</a:t>
            </a:r>
            <a:r>
              <a:rPr lang="en-US" dirty="0" smtClean="0"/>
              <a:t>owns” </a:t>
            </a:r>
            <a:r>
              <a:rPr lang="en-US" dirty="0"/>
              <a:t>them.</a:t>
            </a:r>
          </a:p>
          <a:p>
            <a:r>
              <a:rPr lang="en-US" dirty="0"/>
              <a:t>Gang has a reputation to keep up, so enforces rules on its members</a:t>
            </a:r>
          </a:p>
          <a:p>
            <a:pPr lvl="1"/>
            <a:r>
              <a:rPr lang="en-US" dirty="0"/>
              <a:t>Group responsibility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Enforces contracts, good behavior</a:t>
            </a:r>
            <a:endParaRPr lang="en-US" dirty="0"/>
          </a:p>
          <a:p>
            <a:r>
              <a:rPr lang="en-US" dirty="0" smtClean="0"/>
              <a:t>Evidence</a:t>
            </a:r>
            <a:r>
              <a:rPr lang="en-US" dirty="0"/>
              <a:t>: Killing in California prisons declined </a:t>
            </a:r>
            <a:r>
              <a:rPr lang="en-US" dirty="0" smtClean="0"/>
              <a:t>sharply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0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>
            <a:norm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3600" dirty="0" smtClean="0"/>
              <a:t>Smith </a:t>
            </a:r>
            <a:r>
              <a:rPr lang="en-US" sz="3600" dirty="0" err="1" smtClean="0"/>
              <a:t>vs</a:t>
            </a:r>
            <a:r>
              <a:rPr lang="en-US" sz="3600" dirty="0" smtClean="0"/>
              <a:t> Hume on established religion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1081617"/>
            <a:ext cx="8720667" cy="5257800"/>
          </a:xfrm>
        </p:spPr>
        <p:txBody>
          <a:bodyPr/>
          <a:lstStyle/>
          <a:p>
            <a:r>
              <a:rPr lang="en-US" dirty="0" smtClean="0"/>
              <a:t>Hume: Established religion good </a:t>
            </a:r>
          </a:p>
          <a:p>
            <a:pPr lvl="1"/>
            <a:r>
              <a:rPr lang="en-US" dirty="0" smtClean="0"/>
              <a:t>Because it bribes the indolence of the clergy</a:t>
            </a:r>
          </a:p>
          <a:p>
            <a:pPr lvl="1"/>
            <a:r>
              <a:rPr lang="en-US" dirty="0" smtClean="0"/>
              <a:t>No need to whip up religious passion</a:t>
            </a:r>
          </a:p>
          <a:p>
            <a:pPr lvl="1"/>
            <a:r>
              <a:rPr lang="en-US" dirty="0" smtClean="0"/>
              <a:t>Just to impress the nobleman who controls your see</a:t>
            </a:r>
          </a:p>
          <a:p>
            <a:pPr lvl="1"/>
            <a:r>
              <a:rPr lang="en-US" dirty="0" smtClean="0"/>
              <a:t>With boring sermons that show how loyal and educated you are</a:t>
            </a:r>
          </a:p>
          <a:p>
            <a:pPr lvl="1"/>
            <a:r>
              <a:rPr lang="en-US" dirty="0" smtClean="0"/>
              <a:t>[Hume was widely believed to be an atheist]</a:t>
            </a:r>
          </a:p>
          <a:p>
            <a:r>
              <a:rPr lang="en-US" dirty="0" smtClean="0"/>
              <a:t>Smith: Competitive religions good</a:t>
            </a:r>
          </a:p>
          <a:p>
            <a:pPr lvl="1"/>
            <a:r>
              <a:rPr lang="en-US" dirty="0" smtClean="0"/>
              <a:t>Because each little sect makes its members behave</a:t>
            </a:r>
          </a:p>
          <a:p>
            <a:pPr lvl="1"/>
            <a:r>
              <a:rPr lang="en-US" dirty="0" smtClean="0"/>
              <a:t>To keep up the reputation of the other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2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for the Gang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1" y="1600200"/>
            <a:ext cx="891116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How the gang is controlled</a:t>
            </a:r>
          </a:p>
          <a:p>
            <a:pPr lvl="1"/>
            <a:r>
              <a:rPr lang="en-US" dirty="0" smtClean="0"/>
              <a:t>Core of made members, </a:t>
            </a:r>
            <a:r>
              <a:rPr lang="en-US" dirty="0"/>
              <a:t>sometimes elected leader</a:t>
            </a:r>
          </a:p>
          <a:p>
            <a:pPr lvl="1"/>
            <a:r>
              <a:rPr lang="en-US" dirty="0"/>
              <a:t>Sometimes written constitution: Like pirates</a:t>
            </a:r>
          </a:p>
          <a:p>
            <a:r>
              <a:rPr lang="en-US" dirty="0"/>
              <a:t>How do you know who is in which gang? </a:t>
            </a:r>
            <a:endParaRPr lang="en-US" dirty="0" smtClean="0"/>
          </a:p>
          <a:p>
            <a:pPr lvl="1"/>
            <a:r>
              <a:rPr lang="en-US" dirty="0" smtClean="0"/>
              <a:t>Divide </a:t>
            </a:r>
            <a:r>
              <a:rPr lang="en-US" dirty="0"/>
              <a:t>on ethnic grounds</a:t>
            </a:r>
          </a:p>
          <a:p>
            <a:pPr lvl="1"/>
            <a:r>
              <a:rPr lang="en-US" dirty="0"/>
              <a:t>Possibly label by tattoos.</a:t>
            </a:r>
          </a:p>
          <a:p>
            <a:pPr lvl="1"/>
            <a:r>
              <a:rPr lang="en-US" dirty="0"/>
              <a:t>So more racial division than under the old </a:t>
            </a:r>
            <a:r>
              <a:rPr lang="en-US" dirty="0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Responsibility Elsewhere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‘</a:t>
            </a:r>
            <a:r>
              <a:rPr lang="en-US" i="1" dirty="0" err="1"/>
              <a:t>Akila</a:t>
            </a:r>
            <a:r>
              <a:rPr lang="en-US" dirty="0"/>
              <a:t> in Islamic law</a:t>
            </a:r>
          </a:p>
          <a:p>
            <a:r>
              <a:rPr lang="en-US" dirty="0" smtClean="0"/>
              <a:t>Kin in a lot of traditional systems</a:t>
            </a:r>
          </a:p>
          <a:p>
            <a:r>
              <a:rPr lang="en-US" dirty="0" smtClean="0"/>
              <a:t>In blood feud</a:t>
            </a:r>
          </a:p>
          <a:p>
            <a:pPr lvl="1"/>
            <a:r>
              <a:rPr lang="en-US" dirty="0" smtClean="0"/>
              <a:t>all members of the kin group may be legitimate targets</a:t>
            </a:r>
          </a:p>
          <a:p>
            <a:pPr lvl="1"/>
            <a:r>
              <a:rPr lang="en-US" dirty="0" smtClean="0"/>
              <a:t>Which gives them an incentive to control members</a:t>
            </a:r>
          </a:p>
          <a:p>
            <a:r>
              <a:rPr lang="en-US" dirty="0" err="1" smtClean="0"/>
              <a:t>Dia</a:t>
            </a:r>
            <a:r>
              <a:rPr lang="en-US" dirty="0"/>
              <a:t>-paying group in Somali </a:t>
            </a:r>
            <a:r>
              <a:rPr lang="en-US" dirty="0" smtClean="0"/>
              <a:t>law</a:t>
            </a:r>
          </a:p>
          <a:p>
            <a:pPr lvl="1"/>
            <a:r>
              <a:rPr lang="en-US" dirty="0" smtClean="0"/>
              <a:t>Cause trouble, cost to your group</a:t>
            </a:r>
          </a:p>
          <a:p>
            <a:pPr lvl="1"/>
            <a:r>
              <a:rPr lang="en-US" dirty="0" smtClean="0"/>
              <a:t>They may forbid you to carry a rifle</a:t>
            </a:r>
          </a:p>
          <a:p>
            <a:pPr lvl="1"/>
            <a:r>
              <a:rPr lang="en-US" dirty="0" smtClean="0"/>
              <a:t>Or even expel you</a:t>
            </a:r>
            <a:endParaRPr lang="en-US" dirty="0"/>
          </a:p>
          <a:p>
            <a:r>
              <a:rPr lang="en-US" dirty="0"/>
              <a:t>Other examples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372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Stuff in </a:t>
            </a:r>
            <a:r>
              <a:rPr lang="en-US" dirty="0" err="1" smtClean="0"/>
              <a:t>Skarbek</a:t>
            </a:r>
            <a:r>
              <a:rPr lang="en-US" dirty="0" smtClean="0"/>
              <a:t>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600200"/>
            <a:ext cx="9017000" cy="4525963"/>
          </a:xfrm>
        </p:spPr>
        <p:txBody>
          <a:bodyPr/>
          <a:lstStyle/>
          <a:p>
            <a:r>
              <a:rPr lang="en-US" dirty="0"/>
              <a:t>Prison gangs as an </a:t>
            </a:r>
            <a:r>
              <a:rPr lang="en-US" dirty="0" err="1"/>
              <a:t>overgovernment</a:t>
            </a:r>
            <a:r>
              <a:rPr lang="en-US" dirty="0"/>
              <a:t> for street gangs</a:t>
            </a:r>
          </a:p>
          <a:p>
            <a:r>
              <a:rPr lang="en-US" dirty="0"/>
              <a:t>Because eventually you are going to be in prison</a:t>
            </a:r>
          </a:p>
          <a:p>
            <a:r>
              <a:rPr lang="en-US" dirty="0"/>
              <a:t>And it would be better if the people in charge don’t have a grudge against </a:t>
            </a:r>
            <a:r>
              <a:rPr lang="en-US" dirty="0" smtClean="0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59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Embedded and </a:t>
            </a:r>
            <a:r>
              <a:rPr lang="en-US" dirty="0" err="1" smtClean="0"/>
              <a:t>Polylegal</a:t>
            </a:r>
            <a:r>
              <a:rPr lang="en-US" dirty="0" smtClean="0"/>
              <a:t>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804"/>
            <a:ext cx="8229600" cy="5927195"/>
          </a:xfrm>
        </p:spPr>
        <p:txBody>
          <a:bodyPr/>
          <a:lstStyle/>
          <a:p>
            <a:r>
              <a:rPr lang="en-US" dirty="0" smtClean="0"/>
              <a:t>Embedded: A legal system inside another and more powerful legal system</a:t>
            </a:r>
          </a:p>
          <a:p>
            <a:pPr lvl="1"/>
            <a:r>
              <a:rPr lang="en-US" dirty="0" smtClean="0"/>
              <a:t>Jewish communities in the diaspora</a:t>
            </a:r>
          </a:p>
          <a:p>
            <a:pPr lvl="1"/>
            <a:r>
              <a:rPr lang="en-US" dirty="0" smtClean="0"/>
              <a:t>Romani</a:t>
            </a:r>
          </a:p>
          <a:p>
            <a:pPr lvl="1"/>
            <a:r>
              <a:rPr lang="en-US" dirty="0" smtClean="0"/>
              <a:t>Amish</a:t>
            </a:r>
          </a:p>
          <a:p>
            <a:pPr lvl="1"/>
            <a:r>
              <a:rPr lang="en-US" dirty="0" smtClean="0"/>
              <a:t>Prison gangs</a:t>
            </a:r>
          </a:p>
          <a:p>
            <a:r>
              <a:rPr lang="en-US" dirty="0" err="1" smtClean="0"/>
              <a:t>Polylegal</a:t>
            </a:r>
            <a:r>
              <a:rPr lang="en-US" dirty="0" smtClean="0"/>
              <a:t>: One polity with multiple legal systems</a:t>
            </a:r>
          </a:p>
          <a:p>
            <a:pPr lvl="1"/>
            <a:r>
              <a:rPr lang="en-US" dirty="0" smtClean="0"/>
              <a:t>Four schools of Sunni </a:t>
            </a:r>
            <a:r>
              <a:rPr lang="en-US" dirty="0" err="1" smtClean="0"/>
              <a:t>law+Shia+Christian+Jewish</a:t>
            </a:r>
            <a:endParaRPr lang="en-US" dirty="0" smtClean="0"/>
          </a:p>
          <a:p>
            <a:pPr lvl="1"/>
            <a:r>
              <a:rPr lang="en-US" dirty="0" smtClean="0"/>
              <a:t>Ottoman Millet (embedded or </a:t>
            </a:r>
            <a:r>
              <a:rPr lang="en-US" dirty="0" err="1" smtClean="0"/>
              <a:t>polylegal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Welsh under English law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for Embedded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they enforce their rules?</a:t>
            </a:r>
          </a:p>
          <a:p>
            <a:r>
              <a:rPr lang="en-US" dirty="0" smtClean="0"/>
              <a:t>How do they avoid having rules enforced on them?</a:t>
            </a:r>
          </a:p>
          <a:p>
            <a:r>
              <a:rPr lang="en-US" dirty="0" smtClean="0"/>
              <a:t>How do they retain their population?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27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</a:t>
            </a:r>
            <a:r>
              <a:rPr lang="en-US" dirty="0" smtClean="0"/>
              <a:t>for </a:t>
            </a:r>
            <a:r>
              <a:rPr lang="en-US" dirty="0" err="1" smtClean="0"/>
              <a:t>Polylegal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system is a conflict under?</a:t>
            </a:r>
          </a:p>
          <a:p>
            <a:pPr lvl="1"/>
            <a:r>
              <a:rPr lang="en-US" dirty="0" smtClean="0"/>
              <a:t>If a </a:t>
            </a:r>
            <a:r>
              <a:rPr lang="en-US" dirty="0" err="1" smtClean="0"/>
              <a:t>Shafi’i</a:t>
            </a:r>
            <a:r>
              <a:rPr lang="en-US" dirty="0" smtClean="0"/>
              <a:t> sues a Maliki, in what court?</a:t>
            </a:r>
          </a:p>
          <a:p>
            <a:pPr lvl="1"/>
            <a:r>
              <a:rPr lang="en-US" dirty="0" smtClean="0"/>
              <a:t>If a Christian assaults a Jew</a:t>
            </a:r>
          </a:p>
          <a:p>
            <a:pPr lvl="1"/>
            <a:r>
              <a:rPr lang="en-US" dirty="0" smtClean="0"/>
              <a:t>If a Welshman is the heir to an Englishman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967" y="0"/>
            <a:ext cx="7772400" cy="1470025"/>
          </a:xfrm>
        </p:spPr>
        <p:txBody>
          <a:bodyPr/>
          <a:lstStyle/>
          <a:p>
            <a:r>
              <a:rPr lang="en-US" dirty="0" smtClean="0"/>
              <a:t>Review: Pirates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916" y="1896533"/>
            <a:ext cx="8794751" cy="3733800"/>
          </a:xfrm>
        </p:spPr>
        <p:txBody>
          <a:bodyPr/>
          <a:lstStyle/>
          <a:p>
            <a:pPr lvl="1" algn="l"/>
            <a:r>
              <a:rPr lang="en-US" dirty="0">
                <a:solidFill>
                  <a:srgbClr val="000000"/>
                </a:solidFill>
              </a:rPr>
              <a:t>Caribbean and Indian Ocean Pirates, 18</a:t>
            </a:r>
            <a:r>
              <a:rPr lang="en-US" baseline="30000" dirty="0">
                <a:solidFill>
                  <a:srgbClr val="000000"/>
                </a:solidFill>
              </a:rPr>
              <a:t>th</a:t>
            </a:r>
            <a:r>
              <a:rPr lang="en-US" dirty="0">
                <a:solidFill>
                  <a:srgbClr val="000000"/>
                </a:solidFill>
              </a:rPr>
              <a:t> c.</a:t>
            </a:r>
          </a:p>
          <a:p>
            <a:pPr lvl="2" algn="l"/>
            <a:r>
              <a:rPr lang="en-US" dirty="0">
                <a:solidFill>
                  <a:srgbClr val="000000"/>
                </a:solidFill>
              </a:rPr>
              <a:t>Democratic rule over each ship</a:t>
            </a:r>
          </a:p>
          <a:p>
            <a:pPr lvl="2" algn="l"/>
            <a:r>
              <a:rPr lang="en-US" dirty="0">
                <a:solidFill>
                  <a:srgbClr val="000000"/>
                </a:solidFill>
              </a:rPr>
              <a:t>Relatively egalitarian sharing of loot</a:t>
            </a:r>
          </a:p>
          <a:p>
            <a:pPr lvl="2" algn="l"/>
            <a:r>
              <a:rPr lang="en-US" dirty="0">
                <a:solidFill>
                  <a:srgbClr val="000000"/>
                </a:solidFill>
              </a:rPr>
              <a:t>Why did that work for them but not for merchants, navies?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55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Conjectural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33" y="1600200"/>
            <a:ext cx="9133417" cy="4525963"/>
          </a:xfrm>
        </p:spPr>
        <p:txBody>
          <a:bodyPr>
            <a:normAutofit fontScale="77500" lnSpcReduction="20000"/>
          </a:bodyPr>
          <a:lstStyle/>
          <a:p>
            <a:pPr indent="0"/>
            <a:r>
              <a:rPr lang="en-US" dirty="0"/>
              <a:t>The main asset of a pirate ship was the crew</a:t>
            </a:r>
          </a:p>
          <a:p>
            <a:pPr lvl="1" indent="0"/>
            <a:r>
              <a:rPr lang="en-US" dirty="0" smtClean="0"/>
              <a:t>Pirates </a:t>
            </a:r>
            <a:r>
              <a:rPr lang="en-US" dirty="0"/>
              <a:t>didn’t need to buy ships–they were capturing more than they could use</a:t>
            </a:r>
          </a:p>
          <a:p>
            <a:pPr lvl="1" indent="0"/>
            <a:r>
              <a:rPr lang="en-US" dirty="0"/>
              <a:t>And who else would buy stolen property?</a:t>
            </a:r>
          </a:p>
          <a:p>
            <a:pPr lvl="1" indent="0"/>
            <a:r>
              <a:rPr lang="en-US" dirty="0" smtClean="0"/>
              <a:t>So captured ships were worth nothing</a:t>
            </a:r>
          </a:p>
          <a:p>
            <a:pPr lvl="1" indent="0"/>
            <a:r>
              <a:rPr lang="en-US" dirty="0" smtClean="0"/>
              <a:t>And </a:t>
            </a:r>
            <a:r>
              <a:rPr lang="en-US" dirty="0"/>
              <a:t>if someone had bought a warship, how would he keep control over it?</a:t>
            </a:r>
          </a:p>
          <a:p>
            <a:pPr indent="0"/>
            <a:r>
              <a:rPr lang="en-US" dirty="0"/>
              <a:t>For a merchant ship, the ship and cargo belonged to the owners</a:t>
            </a:r>
          </a:p>
          <a:p>
            <a:pPr lvl="1" indent="0"/>
            <a:r>
              <a:rPr lang="en-US" dirty="0"/>
              <a:t>If the crew controlled, they would act in their interest, not the </a:t>
            </a:r>
            <a:r>
              <a:rPr lang="en-US" dirty="0" smtClean="0"/>
              <a:t>owners’</a:t>
            </a:r>
            <a:endParaRPr lang="en-US" dirty="0"/>
          </a:p>
          <a:p>
            <a:pPr lvl="1" indent="0"/>
            <a:r>
              <a:rPr lang="en-US" dirty="0"/>
              <a:t>If the crew got most of the revenue, what would pay for ship and cargo?</a:t>
            </a:r>
          </a:p>
          <a:p>
            <a:pPr lvl="1" indent="0"/>
            <a:r>
              <a:rPr lang="en-US" dirty="0"/>
              <a:t>And the property rights of the owners could be </a:t>
            </a:r>
            <a:r>
              <a:rPr lang="en-US" dirty="0" smtClean="0"/>
              <a:t>enforced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79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17" y="274638"/>
            <a:ext cx="8932333" cy="1143000"/>
          </a:xfrm>
        </p:spPr>
        <p:txBody>
          <a:bodyPr>
            <a:norm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3200" dirty="0"/>
              <a:t>Evidence: The Barbary Pirates and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/>
              <a:t>Knights of St. </a:t>
            </a:r>
            <a:r>
              <a:rPr lang="en-US" sz="3200" dirty="0" smtClean="0"/>
              <a:t>John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same business as the Caribbean pirates, but …</a:t>
            </a:r>
          </a:p>
          <a:p>
            <a:r>
              <a:rPr lang="en-US" dirty="0"/>
              <a:t>Sponsored by a government, loosely speaking</a:t>
            </a:r>
          </a:p>
          <a:p>
            <a:r>
              <a:rPr lang="en-US" dirty="0"/>
              <a:t>So could resell captured ships, could enforce the rights of an investor</a:t>
            </a:r>
          </a:p>
          <a:p>
            <a:r>
              <a:rPr lang="en-US" dirty="0" smtClean="0"/>
              <a:t>Had </a:t>
            </a:r>
            <a:r>
              <a:rPr lang="en-US" dirty="0"/>
              <a:t>investors, undemocratic rules, and unequal sharing of loot</a:t>
            </a:r>
          </a:p>
          <a:p>
            <a:r>
              <a:rPr lang="en-US" dirty="0"/>
              <a:t>And accepted advance payment to agree not to attack a </a:t>
            </a:r>
            <a:r>
              <a:rPr lang="en-US" dirty="0" smtClean="0"/>
              <a:t>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11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Interesting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Fake forced recruitment</a:t>
            </a:r>
          </a:p>
          <a:p>
            <a:r>
              <a:rPr lang="en-US" dirty="0" smtClean="0"/>
              <a:t>Workers’ comp to make pirates braver</a:t>
            </a:r>
          </a:p>
          <a:p>
            <a:r>
              <a:rPr lang="en-US" dirty="0" smtClean="0"/>
              <a:t>Commitment strategy to reduce costs</a:t>
            </a:r>
          </a:p>
          <a:p>
            <a:pPr lvl="1"/>
            <a:r>
              <a:rPr lang="en-US" dirty="0" smtClean="0"/>
              <a:t>Surrender without fighting, we treat you well</a:t>
            </a:r>
          </a:p>
          <a:p>
            <a:pPr lvl="1"/>
            <a:r>
              <a:rPr lang="en-US" smtClean="0"/>
              <a:t>Fight and we don’t</a:t>
            </a:r>
          </a:p>
          <a:p>
            <a:r>
              <a:rPr lang="en-US" dirty="0" smtClean="0"/>
              <a:t>Pirate flag to protect against legal free riders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0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 Gangs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about the chapter?</a:t>
            </a:r>
          </a:p>
          <a:p>
            <a:r>
              <a:rPr lang="en-US" dirty="0" smtClean="0"/>
              <a:t>For much more information, </a:t>
            </a:r>
            <a:r>
              <a:rPr lang="en-US" dirty="0" err="1" smtClean="0"/>
              <a:t>Skarbek</a:t>
            </a:r>
            <a:r>
              <a:rPr lang="en-US" dirty="0" smtClean="0"/>
              <a:t> has written a book on the subject</a:t>
            </a:r>
          </a:p>
          <a:p>
            <a:r>
              <a:rPr lang="en-US" i="1" dirty="0" smtClean="0">
                <a:hlinkClick r:id="rId2"/>
              </a:rPr>
              <a:t>The Social Order of the Underworld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7341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System has to 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  <a:p>
            <a:r>
              <a:rPr lang="en-US" dirty="0"/>
              <a:t>Allocation of scarce resources: Basketball courts and the like</a:t>
            </a:r>
          </a:p>
          <a:p>
            <a:r>
              <a:rPr lang="en-US" dirty="0"/>
              <a:t>Enforcement of (mostly illegal) </a:t>
            </a:r>
            <a:r>
              <a:rPr lang="en-US" dirty="0" smtClean="0"/>
              <a:t>contracts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824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Old Solution: The Prisoner’s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7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Informal norms of behavior</a:t>
            </a:r>
          </a:p>
          <a:p>
            <a:pPr lvl="1"/>
            <a:r>
              <a:rPr lang="en-US" dirty="0"/>
              <a:t>Enforced by reputation</a:t>
            </a:r>
          </a:p>
          <a:p>
            <a:pPr lvl="1"/>
            <a:r>
              <a:rPr lang="en-US" dirty="0"/>
              <a:t>If you played by the rules, other prisoners might protect you</a:t>
            </a:r>
          </a:p>
          <a:p>
            <a:pPr lvl="1"/>
            <a:r>
              <a:rPr lang="en-US" dirty="0"/>
              <a:t>If you didn’t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Broke </a:t>
            </a:r>
            <a:r>
              <a:rPr lang="en-US" dirty="0"/>
              <a:t>down because the number of prisoners sharply increased</a:t>
            </a:r>
          </a:p>
          <a:p>
            <a:pPr lvl="1"/>
            <a:r>
              <a:rPr lang="en-US" dirty="0"/>
              <a:t>Informal norms depend on a small enough population</a:t>
            </a:r>
          </a:p>
          <a:p>
            <a:pPr lvl="1"/>
            <a:r>
              <a:rPr lang="en-US" dirty="0"/>
              <a:t>And uniform enough population</a:t>
            </a:r>
          </a:p>
          <a:p>
            <a:pPr lvl="1"/>
            <a:r>
              <a:rPr lang="en-US" dirty="0"/>
              <a:t>So that reputation 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79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Experience with Norms?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Student Code?</a:t>
            </a:r>
          </a:p>
          <a:p>
            <a:pPr lvl="1"/>
            <a:r>
              <a:rPr lang="en-US" dirty="0" smtClean="0"/>
              <a:t>What behavior loses you respect and support with fellow students?</a:t>
            </a:r>
          </a:p>
          <a:p>
            <a:pPr lvl="1"/>
            <a:r>
              <a:rPr lang="en-US" dirty="0" smtClean="0"/>
              <a:t>Plagiarizing from a fellow student?</a:t>
            </a:r>
          </a:p>
          <a:p>
            <a:pPr lvl="1"/>
            <a:r>
              <a:rPr lang="en-US" dirty="0" smtClean="0"/>
              <a:t>From published work?</a:t>
            </a:r>
          </a:p>
          <a:p>
            <a:pPr lvl="1"/>
            <a:r>
              <a:rPr lang="en-US" dirty="0" smtClean="0"/>
              <a:t>Cheating on an exam?</a:t>
            </a:r>
          </a:p>
          <a:p>
            <a:r>
              <a:rPr lang="en-US" dirty="0" smtClean="0"/>
              <a:t>Other systems of norms you are a part of?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76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808</Words>
  <Application>Microsoft Macintosh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Review: Pirates</vt:lpstr>
      <vt:lpstr>Conjectural Explanation</vt:lpstr>
      <vt:lpstr>Evidence: The Barbary Pirates and  the Knights of St. John</vt:lpstr>
      <vt:lpstr>Other Interesting Stuff</vt:lpstr>
      <vt:lpstr>Prison Gangs</vt:lpstr>
      <vt:lpstr>Problems the System has to Solve</vt:lpstr>
      <vt:lpstr>The Old Solution: The Prisoner’s Code</vt:lpstr>
      <vt:lpstr>Your Experience with Norms?</vt:lpstr>
      <vt:lpstr>Gangs as a Solution</vt:lpstr>
      <vt:lpstr>Smith vs Hume on established religion</vt:lpstr>
      <vt:lpstr>Problems for the Gang Solution</vt:lpstr>
      <vt:lpstr>Group Responsibility Elsewhere</vt:lpstr>
      <vt:lpstr>Other Stuff in Skarbek Book</vt:lpstr>
      <vt:lpstr>Embedded and Polylegal Next</vt:lpstr>
      <vt:lpstr>Problems for Embedded Systems</vt:lpstr>
      <vt:lpstr>Problem for Polylegal Systems</vt:lpstr>
    </vt:vector>
  </TitlesOfParts>
  <Company>Santa Clara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Review: Pirates</dc:title>
  <dc:creator>David Friedman</dc:creator>
  <cp:lastModifiedBy>David Friedman</cp:lastModifiedBy>
  <cp:revision>10</cp:revision>
  <dcterms:created xsi:type="dcterms:W3CDTF">2017-02-07T22:44:34Z</dcterms:created>
  <dcterms:modified xsi:type="dcterms:W3CDTF">2017-02-07T23:52:49Z</dcterms:modified>
</cp:coreProperties>
</file>