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60" r:id="rId3"/>
    <p:sldId id="261" r:id="rId4"/>
    <p:sldId id="262" r:id="rId5"/>
    <p:sldId id="264" r:id="rId6"/>
    <p:sldId id="266" r:id="rId7"/>
    <p:sldId id="267" r:id="rId8"/>
    <p:sldId id="268" r:id="rId9"/>
    <p:sldId id="269" r:id="rId10"/>
    <p:sldId id="270" r:id="rId11"/>
    <p:sldId id="273" r:id="rId12"/>
    <p:sldId id="274" r:id="rId13"/>
    <p:sldId id="275" r:id="rId14"/>
    <p:sldId id="276" r:id="rId15"/>
    <p:sldId id="277" r:id="rId16"/>
    <p:sldId id="278" r:id="rId17"/>
    <p:sldId id="279" r:id="rId18"/>
    <p:sldId id="280" r:id="rId19"/>
    <p:sldId id="281" r:id="rId20"/>
    <p:sldId id="282" r:id="rId21"/>
    <p:sldId id="283" r:id="rId22"/>
    <p:sldId id="27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0" d="100"/>
          <a:sy n="120" d="100"/>
        </p:scale>
        <p:origin x="-5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7C893F-BE79-544C-A91F-0BF03147DC9A}"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1298758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C893F-BE79-544C-A91F-0BF03147DC9A}"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3604663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C893F-BE79-544C-A91F-0BF03147DC9A}"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2567613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7C893F-BE79-544C-A91F-0BF03147DC9A}"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3317090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7C893F-BE79-544C-A91F-0BF03147DC9A}" type="datetimeFigureOut">
              <a:rPr lang="en-US" smtClean="0"/>
              <a:t>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399765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7C893F-BE79-544C-A91F-0BF03147DC9A}" type="datetimeFigureOut">
              <a:rPr lang="en-US" smtClean="0"/>
              <a:t>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2550634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7C893F-BE79-544C-A91F-0BF03147DC9A}" type="datetimeFigureOut">
              <a:rPr lang="en-US" smtClean="0"/>
              <a:t>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77664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7C893F-BE79-544C-A91F-0BF03147DC9A}" type="datetimeFigureOut">
              <a:rPr lang="en-US" smtClean="0"/>
              <a:t>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2636483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C893F-BE79-544C-A91F-0BF03147DC9A}" type="datetimeFigureOut">
              <a:rPr lang="en-US" smtClean="0"/>
              <a:t>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33444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7C893F-BE79-544C-A91F-0BF03147DC9A}" type="datetimeFigureOut">
              <a:rPr lang="en-US" smtClean="0"/>
              <a:t>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3321974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7C893F-BE79-544C-A91F-0BF03147DC9A}" type="datetimeFigureOut">
              <a:rPr lang="en-US" smtClean="0"/>
              <a:t>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28B8A-CFCF-2246-AA5E-80DB958278AD}" type="slidenum">
              <a:rPr lang="en-US" smtClean="0"/>
              <a:t>‹#›</a:t>
            </a:fld>
            <a:endParaRPr lang="en-US"/>
          </a:p>
        </p:txBody>
      </p:sp>
    </p:spTree>
    <p:extLst>
      <p:ext uri="{BB962C8B-B14F-4D97-AF65-F5344CB8AC3E}">
        <p14:creationId xmlns:p14="http://schemas.microsoft.com/office/powerpoint/2010/main" val="2442898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C893F-BE79-544C-A91F-0BF03147DC9A}" type="datetimeFigureOut">
              <a:rPr lang="en-US" smtClean="0"/>
              <a:t>2/9/17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28B8A-CFCF-2246-AA5E-80DB958278AD}" type="slidenum">
              <a:rPr lang="en-US" smtClean="0"/>
              <a:t>‹#›</a:t>
            </a:fld>
            <a:endParaRPr lang="en-US"/>
          </a:p>
        </p:txBody>
      </p:sp>
    </p:spTree>
    <p:extLst>
      <p:ext uri="{BB962C8B-B14F-4D97-AF65-F5344CB8AC3E}">
        <p14:creationId xmlns:p14="http://schemas.microsoft.com/office/powerpoint/2010/main" val="2624695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782253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for Embedded Systems</a:t>
            </a:r>
            <a:endParaRPr lang="en-US" dirty="0"/>
          </a:p>
        </p:txBody>
      </p:sp>
      <p:sp>
        <p:nvSpPr>
          <p:cNvPr id="3" name="Content Placeholder 2"/>
          <p:cNvSpPr>
            <a:spLocks noGrp="1"/>
          </p:cNvSpPr>
          <p:nvPr>
            <p:ph idx="1"/>
          </p:nvPr>
        </p:nvSpPr>
        <p:spPr/>
        <p:txBody>
          <a:bodyPr/>
          <a:lstStyle/>
          <a:p>
            <a:r>
              <a:rPr lang="en-US" dirty="0" smtClean="0"/>
              <a:t>How do they enforce their rules?</a:t>
            </a:r>
          </a:p>
          <a:p>
            <a:r>
              <a:rPr lang="en-US" dirty="0" smtClean="0"/>
              <a:t>How do they avoid having rules enforced on them?</a:t>
            </a:r>
          </a:p>
          <a:p>
            <a:r>
              <a:rPr lang="en-US" dirty="0" smtClean="0"/>
              <a:t>How do they retain their population?</a:t>
            </a:r>
            <a:endParaRPr lang="en-US" dirty="0"/>
          </a:p>
        </p:txBody>
      </p:sp>
    </p:spTree>
    <p:extLst>
      <p:ext uri="{BB962C8B-B14F-4D97-AF65-F5344CB8AC3E}">
        <p14:creationId xmlns:p14="http://schemas.microsoft.com/office/powerpoint/2010/main" val="285042790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Enforcement</a:t>
            </a:r>
            <a:endParaRPr lang="en-US" dirty="0"/>
          </a:p>
        </p:txBody>
      </p:sp>
      <p:sp>
        <p:nvSpPr>
          <p:cNvPr id="3" name="Content Placeholder 2"/>
          <p:cNvSpPr>
            <a:spLocks noGrp="1"/>
          </p:cNvSpPr>
          <p:nvPr>
            <p:ph idx="1"/>
          </p:nvPr>
        </p:nvSpPr>
        <p:spPr>
          <a:xfrm>
            <a:off x="179917" y="1600200"/>
            <a:ext cx="8890000" cy="4525963"/>
          </a:xfrm>
        </p:spPr>
        <p:txBody>
          <a:bodyPr/>
          <a:lstStyle/>
          <a:p>
            <a:r>
              <a:rPr lang="en-US" dirty="0"/>
              <a:t>Delegated authority (Jewish law, SCU, maybe Romani?)</a:t>
            </a:r>
          </a:p>
          <a:p>
            <a:r>
              <a:rPr lang="en-US" dirty="0"/>
              <a:t>Illegal Force (Mafia, Prison gangs, Romani)</a:t>
            </a:r>
          </a:p>
          <a:p>
            <a:r>
              <a:rPr lang="en-US" dirty="0"/>
              <a:t>Legal sanctions (Ostracism: Romani, Amish, Prison gangs)</a:t>
            </a:r>
          </a:p>
          <a:p>
            <a:r>
              <a:rPr lang="en-US" dirty="0"/>
              <a:t>Ostracism requires </a:t>
            </a:r>
            <a:r>
              <a:rPr lang="en-US" dirty="0" smtClean="0"/>
              <a:t>that there is a substantial cost to not being a member</a:t>
            </a:r>
            <a:endParaRPr lang="en-US" dirty="0"/>
          </a:p>
        </p:txBody>
      </p:sp>
    </p:spTree>
    <p:extLst>
      <p:ext uri="{BB962C8B-B14F-4D97-AF65-F5344CB8AC3E}">
        <p14:creationId xmlns:p14="http://schemas.microsoft.com/office/powerpoint/2010/main" val="2557030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221"/>
            <a:ext cx="8229600" cy="1143000"/>
          </a:xfrm>
        </p:spPr>
        <p:txBody>
          <a:bodyPr>
            <a:normAutofit fontScale="90000"/>
          </a:bodyPr>
          <a:lstStyle/>
          <a:p>
            <a:r>
              <a:rPr lang="en-US" dirty="0" smtClean="0"/>
              <a:t>Evading Rules of the </a:t>
            </a:r>
            <a:r>
              <a:rPr lang="en-US" dirty="0" err="1" smtClean="0"/>
              <a:t>Overgovernment</a:t>
            </a:r>
            <a:endParaRPr lang="en-US" dirty="0"/>
          </a:p>
        </p:txBody>
      </p:sp>
      <p:sp>
        <p:nvSpPr>
          <p:cNvPr id="3" name="Content Placeholder 2"/>
          <p:cNvSpPr>
            <a:spLocks noGrp="1"/>
          </p:cNvSpPr>
          <p:nvPr>
            <p:ph idx="1"/>
          </p:nvPr>
        </p:nvSpPr>
        <p:spPr>
          <a:xfrm>
            <a:off x="211667" y="1070505"/>
            <a:ext cx="8475133" cy="5480578"/>
          </a:xfrm>
        </p:spPr>
        <p:txBody>
          <a:bodyPr/>
          <a:lstStyle/>
          <a:p>
            <a:r>
              <a:rPr lang="en-US" dirty="0" smtClean="0"/>
              <a:t>By permission: </a:t>
            </a:r>
          </a:p>
          <a:p>
            <a:pPr lvl="1"/>
            <a:r>
              <a:rPr lang="en-US" dirty="0" smtClean="0"/>
              <a:t>Jews allowed to charge interest to no-Jews</a:t>
            </a:r>
          </a:p>
          <a:p>
            <a:pPr lvl="1"/>
            <a:r>
              <a:rPr lang="en-US" dirty="0" smtClean="0"/>
              <a:t>Amish in America allowed to</a:t>
            </a:r>
          </a:p>
          <a:p>
            <a:pPr lvl="2"/>
            <a:r>
              <a:rPr lang="en-US" dirty="0" smtClean="0"/>
              <a:t>Leave school after eighth grade</a:t>
            </a:r>
          </a:p>
          <a:p>
            <a:pPr lvl="2"/>
            <a:r>
              <a:rPr lang="en-US" dirty="0" smtClean="0"/>
              <a:t>Run their own schools without meeting usual requirements</a:t>
            </a:r>
          </a:p>
          <a:p>
            <a:pPr lvl="2"/>
            <a:r>
              <a:rPr lang="en-US" dirty="0" smtClean="0"/>
              <a:t>Avoid military service, social security, …</a:t>
            </a:r>
          </a:p>
          <a:p>
            <a:r>
              <a:rPr lang="en-US" dirty="0" smtClean="0"/>
              <a:t>By secrecy—staying below the radar</a:t>
            </a:r>
          </a:p>
          <a:p>
            <a:pPr lvl="1"/>
            <a:r>
              <a:rPr lang="en-US" dirty="0" smtClean="0"/>
              <a:t>Romany not registering births, varying names</a:t>
            </a:r>
          </a:p>
          <a:p>
            <a:pPr lvl="1"/>
            <a:r>
              <a:rPr lang="en-US" dirty="0" smtClean="0"/>
              <a:t>Mafia code of silence</a:t>
            </a:r>
          </a:p>
          <a:p>
            <a:pPr lvl="1"/>
            <a:r>
              <a:rPr lang="en-US" dirty="0" smtClean="0"/>
              <a:t>University, students not reporting drug use</a:t>
            </a:r>
            <a:endParaRPr lang="en-US" dirty="0"/>
          </a:p>
        </p:txBody>
      </p:sp>
    </p:spTree>
    <p:extLst>
      <p:ext uri="{BB962C8B-B14F-4D97-AF65-F5344CB8AC3E}">
        <p14:creationId xmlns:p14="http://schemas.microsoft.com/office/powerpoint/2010/main" val="2352843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Keeping Your Members</a:t>
            </a:r>
            <a:endParaRPr lang="en-US" dirty="0"/>
          </a:p>
        </p:txBody>
      </p:sp>
      <p:sp>
        <p:nvSpPr>
          <p:cNvPr id="3" name="Content Placeholder 2"/>
          <p:cNvSpPr>
            <a:spLocks noGrp="1"/>
          </p:cNvSpPr>
          <p:nvPr>
            <p:ph idx="1"/>
          </p:nvPr>
        </p:nvSpPr>
        <p:spPr>
          <a:xfrm>
            <a:off x="264583" y="1600200"/>
            <a:ext cx="8752417" cy="4525963"/>
          </a:xfrm>
        </p:spPr>
        <p:txBody>
          <a:bodyPr/>
          <a:lstStyle/>
          <a:p>
            <a:r>
              <a:rPr lang="en-US" dirty="0" smtClean="0"/>
              <a:t>Particularly hard if there are costs to membership</a:t>
            </a:r>
          </a:p>
          <a:p>
            <a:pPr lvl="1"/>
            <a:r>
              <a:rPr lang="en-US" dirty="0" smtClean="0"/>
              <a:t>Keeping kosher</a:t>
            </a:r>
          </a:p>
          <a:p>
            <a:pPr lvl="1"/>
            <a:r>
              <a:rPr lang="en-US" dirty="0" smtClean="0"/>
              <a:t>Obeying the rules of </a:t>
            </a:r>
            <a:r>
              <a:rPr lang="en-US" i="1" dirty="0" smtClean="0"/>
              <a:t>Romania</a:t>
            </a:r>
          </a:p>
          <a:p>
            <a:pPr lvl="1"/>
            <a:r>
              <a:rPr lang="en-US" dirty="0" smtClean="0"/>
              <a:t>Not driving, flying, going to college, connecting to the electric grid, having a telephone in the house, …</a:t>
            </a:r>
          </a:p>
          <a:p>
            <a:r>
              <a:rPr lang="en-US" dirty="0" smtClean="0"/>
              <a:t>And you need strong fences to give ostracism bite</a:t>
            </a:r>
            <a:endParaRPr lang="en-US" dirty="0"/>
          </a:p>
        </p:txBody>
      </p:sp>
    </p:spTree>
    <p:extLst>
      <p:ext uri="{BB962C8B-B14F-4D97-AF65-F5344CB8AC3E}">
        <p14:creationId xmlns:p14="http://schemas.microsoft.com/office/powerpoint/2010/main" val="1214161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221"/>
            <a:ext cx="8229600" cy="1143000"/>
          </a:xfrm>
        </p:spPr>
        <p:txBody>
          <a:bodyPr/>
          <a:lstStyle/>
          <a:p>
            <a:r>
              <a:rPr lang="en-US" dirty="0" smtClean="0"/>
              <a:t>How to Keep Members</a:t>
            </a:r>
            <a:endParaRPr lang="en-US" dirty="0"/>
          </a:p>
        </p:txBody>
      </p:sp>
      <p:sp>
        <p:nvSpPr>
          <p:cNvPr id="3" name="Content Placeholder 2"/>
          <p:cNvSpPr>
            <a:spLocks noGrp="1"/>
          </p:cNvSpPr>
          <p:nvPr>
            <p:ph idx="1"/>
          </p:nvPr>
        </p:nvSpPr>
        <p:spPr>
          <a:xfrm>
            <a:off x="264583" y="1238250"/>
            <a:ext cx="8773584" cy="5619750"/>
          </a:xfrm>
        </p:spPr>
        <p:txBody>
          <a:bodyPr>
            <a:normAutofit fontScale="85000" lnSpcReduction="20000"/>
          </a:bodyPr>
          <a:lstStyle/>
          <a:p>
            <a:r>
              <a:rPr lang="en-US" dirty="0"/>
              <a:t>Outside hostility helps. Nobody else will deal with you.</a:t>
            </a:r>
          </a:p>
          <a:p>
            <a:r>
              <a:rPr lang="en-US" dirty="0"/>
              <a:t>Lock-in helps.  You speak Romani but not English.</a:t>
            </a:r>
          </a:p>
          <a:p>
            <a:pPr lvl="1"/>
            <a:r>
              <a:rPr lang="en-US" dirty="0"/>
              <a:t>Amish don’t have social security, unemployment insurance</a:t>
            </a:r>
          </a:p>
          <a:p>
            <a:pPr lvl="1"/>
            <a:r>
              <a:rPr lang="en-US" dirty="0"/>
              <a:t>Do have community based equivalents</a:t>
            </a:r>
          </a:p>
          <a:p>
            <a:pPr lvl="1"/>
            <a:r>
              <a:rPr lang="en-US" dirty="0"/>
              <a:t>And all their friends and relatives are Amish</a:t>
            </a:r>
          </a:p>
          <a:p>
            <a:pPr lvl="1"/>
            <a:r>
              <a:rPr lang="en-US" dirty="0"/>
              <a:t>Strong barrier against leaving, weaker against not joining.</a:t>
            </a:r>
          </a:p>
          <a:p>
            <a:r>
              <a:rPr lang="en-US" dirty="0"/>
              <a:t>Indoctrination helps. Hostility from the inside</a:t>
            </a:r>
          </a:p>
          <a:p>
            <a:pPr lvl="1"/>
            <a:r>
              <a:rPr lang="en-US" dirty="0"/>
              <a:t>Romani view of </a:t>
            </a:r>
            <a:r>
              <a:rPr lang="en-US" dirty="0" err="1"/>
              <a:t>gaiji</a:t>
            </a:r>
            <a:r>
              <a:rPr lang="en-US" dirty="0"/>
              <a:t> as all polluted</a:t>
            </a:r>
          </a:p>
          <a:p>
            <a:pPr lvl="1"/>
            <a:r>
              <a:rPr lang="en-US" dirty="0"/>
              <a:t>Amish view of English as materialist, keeping up with the Joneses, unhappy</a:t>
            </a:r>
          </a:p>
          <a:p>
            <a:r>
              <a:rPr lang="en-US" dirty="0"/>
              <a:t>Benefits of membership help. Amish take care of each other</a:t>
            </a:r>
          </a:p>
          <a:p>
            <a:r>
              <a:rPr lang="en-US" dirty="0"/>
              <a:t>Tradeoff between high barriers to keep people in, low barriers to let the discontented </a:t>
            </a:r>
            <a:r>
              <a:rPr lang="en-US" dirty="0" smtClean="0"/>
              <a:t>out</a:t>
            </a:r>
            <a:endParaRPr lang="en-US" dirty="0"/>
          </a:p>
        </p:txBody>
      </p:sp>
    </p:spTree>
    <p:extLst>
      <p:ext uri="{BB962C8B-B14F-4D97-AF65-F5344CB8AC3E}">
        <p14:creationId xmlns:p14="http://schemas.microsoft.com/office/powerpoint/2010/main" val="2650709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to the System</a:t>
            </a:r>
            <a:endParaRPr lang="en-US" dirty="0"/>
          </a:p>
        </p:txBody>
      </p:sp>
      <p:sp>
        <p:nvSpPr>
          <p:cNvPr id="3" name="Content Placeholder 2"/>
          <p:cNvSpPr>
            <a:spLocks noGrp="1"/>
          </p:cNvSpPr>
          <p:nvPr>
            <p:ph idx="1"/>
          </p:nvPr>
        </p:nvSpPr>
        <p:spPr>
          <a:xfrm>
            <a:off x="563034" y="2034116"/>
            <a:ext cx="8229600" cy="3014133"/>
          </a:xfrm>
        </p:spPr>
        <p:txBody>
          <a:bodyPr/>
          <a:lstStyle/>
          <a:p>
            <a:r>
              <a:rPr lang="en-US" dirty="0" smtClean="0"/>
              <a:t>Control by the </a:t>
            </a:r>
            <a:r>
              <a:rPr lang="en-US" dirty="0" err="1" smtClean="0"/>
              <a:t>overgovernment</a:t>
            </a:r>
            <a:endParaRPr lang="en-US" dirty="0" smtClean="0"/>
          </a:p>
          <a:p>
            <a:r>
              <a:rPr lang="en-US" dirty="0" smtClean="0"/>
              <a:t>Toleration that weakens barriers</a:t>
            </a:r>
          </a:p>
          <a:p>
            <a:r>
              <a:rPr lang="en-US" dirty="0" smtClean="0"/>
              <a:t>Acculturation</a:t>
            </a:r>
          </a:p>
          <a:p>
            <a:r>
              <a:rPr lang="en-US" dirty="0" smtClean="0"/>
              <a:t>The Need to modify the system to deal with the </a:t>
            </a:r>
            <a:r>
              <a:rPr lang="en-US" dirty="0" err="1" smtClean="0"/>
              <a:t>overgovernment</a:t>
            </a:r>
            <a:endParaRPr lang="en-US" dirty="0"/>
          </a:p>
        </p:txBody>
      </p:sp>
    </p:spTree>
    <p:extLst>
      <p:ext uri="{BB962C8B-B14F-4D97-AF65-F5344CB8AC3E}">
        <p14:creationId xmlns:p14="http://schemas.microsoft.com/office/powerpoint/2010/main" val="921951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Control</a:t>
            </a:r>
            <a:endParaRPr lang="en-US" dirty="0"/>
          </a:p>
        </p:txBody>
      </p:sp>
      <p:sp>
        <p:nvSpPr>
          <p:cNvPr id="3" name="Content Placeholder 2"/>
          <p:cNvSpPr>
            <a:spLocks noGrp="1"/>
          </p:cNvSpPr>
          <p:nvPr>
            <p:ph idx="1"/>
          </p:nvPr>
        </p:nvSpPr>
        <p:spPr/>
        <p:txBody>
          <a:bodyPr/>
          <a:lstStyle/>
          <a:p>
            <a:r>
              <a:rPr lang="en-US" dirty="0"/>
              <a:t>Forced settlement of Romani</a:t>
            </a:r>
          </a:p>
          <a:p>
            <a:r>
              <a:rPr lang="en-US" dirty="0"/>
              <a:t>Forcing a naming system. </a:t>
            </a:r>
            <a:endParaRPr lang="en-US" dirty="0" smtClean="0"/>
          </a:p>
          <a:p>
            <a:pPr lvl="1"/>
            <a:r>
              <a:rPr lang="en-US" dirty="0" smtClean="0"/>
              <a:t>Replace “John son of William” or “Big Henry” with a unique identifier linking to family</a:t>
            </a:r>
          </a:p>
          <a:p>
            <a:pPr lvl="1"/>
            <a:r>
              <a:rPr lang="en-US" dirty="0" smtClean="0"/>
              <a:t>Draft </a:t>
            </a:r>
            <a:r>
              <a:rPr lang="en-US" dirty="0"/>
              <a:t>evasion and </a:t>
            </a:r>
            <a:r>
              <a:rPr lang="en-US" dirty="0" smtClean="0"/>
              <a:t>(supposed) longevity</a:t>
            </a:r>
            <a:r>
              <a:rPr lang="en-US" dirty="0"/>
              <a:t>.</a:t>
            </a:r>
          </a:p>
          <a:p>
            <a:r>
              <a:rPr lang="en-US" dirty="0"/>
              <a:t>Insisting on fingerprints or the like, eventually </a:t>
            </a:r>
            <a:r>
              <a:rPr lang="en-US" dirty="0" smtClean="0"/>
              <a:t>biometrics</a:t>
            </a:r>
            <a:endParaRPr lang="en-US" dirty="0"/>
          </a:p>
        </p:txBody>
      </p:sp>
    </p:spTree>
    <p:extLst>
      <p:ext uri="{BB962C8B-B14F-4D97-AF65-F5344CB8AC3E}">
        <p14:creationId xmlns:p14="http://schemas.microsoft.com/office/powerpoint/2010/main" val="207966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89000"/>
          </a:xfrm>
        </p:spPr>
        <p:txBody>
          <a:bodyPr/>
          <a:lstStyle/>
          <a:p>
            <a:r>
              <a:rPr lang="en-US" dirty="0" smtClean="0"/>
              <a:t>Toleration</a:t>
            </a:r>
            <a:endParaRPr lang="en-US" dirty="0"/>
          </a:p>
        </p:txBody>
      </p:sp>
      <p:sp>
        <p:nvSpPr>
          <p:cNvPr id="3" name="Content Placeholder 2"/>
          <p:cNvSpPr>
            <a:spLocks noGrp="1"/>
          </p:cNvSpPr>
          <p:nvPr>
            <p:ph idx="1"/>
          </p:nvPr>
        </p:nvSpPr>
        <p:spPr/>
        <p:txBody>
          <a:bodyPr/>
          <a:lstStyle/>
          <a:p>
            <a:r>
              <a:rPr lang="en-US" dirty="0"/>
              <a:t>Reduces the barriers that make ostracism work</a:t>
            </a:r>
          </a:p>
          <a:p>
            <a:r>
              <a:rPr lang="en-US" dirty="0"/>
              <a:t>Reduces the feeling of group membership</a:t>
            </a:r>
          </a:p>
          <a:p>
            <a:r>
              <a:rPr lang="en-US" dirty="0"/>
              <a:t>Jews and Romani are dissolving. </a:t>
            </a:r>
          </a:p>
          <a:p>
            <a:r>
              <a:rPr lang="en-US" dirty="0"/>
              <a:t>Amish are </a:t>
            </a:r>
            <a:r>
              <a:rPr lang="en-US" dirty="0" smtClean="0"/>
              <a:t>not</a:t>
            </a:r>
          </a:p>
          <a:p>
            <a:pPr lvl="1"/>
            <a:r>
              <a:rPr lang="en-US" dirty="0" smtClean="0"/>
              <a:t>More tolerated than the Amish</a:t>
            </a:r>
            <a:endParaRPr lang="en-US" dirty="0"/>
          </a:p>
          <a:p>
            <a:pPr lvl="1"/>
            <a:r>
              <a:rPr lang="en-US" dirty="0"/>
              <a:t>Yet </a:t>
            </a:r>
            <a:r>
              <a:rPr lang="en-US" i="1" dirty="0" err="1"/>
              <a:t>Meidung</a:t>
            </a:r>
            <a:r>
              <a:rPr lang="en-US" dirty="0"/>
              <a:t> </a:t>
            </a:r>
            <a:r>
              <a:rPr lang="en-US" dirty="0" smtClean="0"/>
              <a:t>(ostracism) still works</a:t>
            </a:r>
          </a:p>
          <a:p>
            <a:pPr lvl="1"/>
            <a:r>
              <a:rPr lang="en-US" dirty="0" smtClean="0"/>
              <a:t>Only lose 10%-20% in each generation</a:t>
            </a:r>
            <a:endParaRPr lang="en-US" dirty="0"/>
          </a:p>
        </p:txBody>
      </p:sp>
    </p:spTree>
    <p:extLst>
      <p:ext uri="{BB962C8B-B14F-4D97-AF65-F5344CB8AC3E}">
        <p14:creationId xmlns:p14="http://schemas.microsoft.com/office/powerpoint/2010/main" val="2463425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10055"/>
            <a:ext cx="8604250" cy="730778"/>
          </a:xfrm>
        </p:spPr>
        <p:txBody>
          <a:bodyPr>
            <a:normAutofit fontScale="90000"/>
          </a:bodyPr>
          <a:lstStyle/>
          <a:p>
            <a:r>
              <a:rPr lang="en-US" dirty="0" smtClean="0"/>
              <a:t>Quote on Romani from Sutherland Book</a:t>
            </a:r>
            <a:endParaRPr lang="en-US" dirty="0"/>
          </a:p>
        </p:txBody>
      </p:sp>
      <p:sp>
        <p:nvSpPr>
          <p:cNvPr id="3" name="Content Placeholder 2"/>
          <p:cNvSpPr>
            <a:spLocks noGrp="1"/>
          </p:cNvSpPr>
          <p:nvPr>
            <p:ph idx="1"/>
          </p:nvPr>
        </p:nvSpPr>
        <p:spPr>
          <a:xfrm>
            <a:off x="84667" y="751416"/>
            <a:ext cx="9059333" cy="5926667"/>
          </a:xfrm>
        </p:spPr>
        <p:txBody>
          <a:bodyPr>
            <a:noAutofit/>
          </a:bodyPr>
          <a:lstStyle/>
          <a:p>
            <a:pPr marL="0" indent="0">
              <a:buNone/>
            </a:pPr>
            <a:r>
              <a:rPr lang="en-US" sz="2200" dirty="0"/>
              <a:t>When someone got very sick, they all flocked to the hospital and to the funeral. The living were never left alone day or night. Everyone brought food or took up a collection for the family so ones far away could come. People took care of each other. That is gone now. In the past anyone could drop by the house and you would feed them, they could stay the night. Now you have to phone if you want to visit, and they often say, “No. We are busy.” Someone throws a party and makes a lot of food and hardly anyone shows up. The saddest thing is the loss of community. We never visit with the </a:t>
            </a:r>
            <a:r>
              <a:rPr lang="en-US" sz="2200" i="1" dirty="0" err="1"/>
              <a:t>Machwaya</a:t>
            </a:r>
            <a:r>
              <a:rPr lang="en-US" sz="2200" dirty="0"/>
              <a:t>. They keep to themselves and we keep to ourselves.</a:t>
            </a:r>
            <a:br>
              <a:rPr lang="en-US" sz="2200" dirty="0"/>
            </a:br>
            <a:endParaRPr lang="en-US" sz="2200" dirty="0" smtClean="0"/>
          </a:p>
          <a:p>
            <a:pPr marL="0" indent="0">
              <a:buNone/>
            </a:pPr>
            <a:r>
              <a:rPr lang="en-US" sz="2200" dirty="0"/>
              <a:t>The </a:t>
            </a:r>
            <a:r>
              <a:rPr lang="en-US" sz="2200" i="1" dirty="0" err="1"/>
              <a:t>Machwaya</a:t>
            </a:r>
            <a:r>
              <a:rPr lang="en-US" sz="2200" dirty="0"/>
              <a:t> still have the </a:t>
            </a:r>
            <a:r>
              <a:rPr lang="en-US" sz="2200" i="1" dirty="0" err="1"/>
              <a:t>slava</a:t>
            </a:r>
            <a:r>
              <a:rPr lang="en-US" sz="2200" dirty="0"/>
              <a:t> and </a:t>
            </a:r>
            <a:r>
              <a:rPr lang="en-US" sz="2200" i="1" dirty="0" err="1"/>
              <a:t>pomani</a:t>
            </a:r>
            <a:r>
              <a:rPr lang="en-US" sz="2200" dirty="0"/>
              <a:t> and </a:t>
            </a:r>
            <a:r>
              <a:rPr lang="en-US" sz="2200" i="1" dirty="0" err="1"/>
              <a:t>kris</a:t>
            </a:r>
            <a:r>
              <a:rPr lang="en-US" sz="2200" dirty="0"/>
              <a:t>. They are mostly not Christian and only go to a priest for baptism of a baby. The ones who have become Christian have their own churches and we do not go to their churches, and they do not come to ours. In the past we all were part of the </a:t>
            </a:r>
            <a:r>
              <a:rPr lang="en-US" sz="2200" i="1" dirty="0" err="1"/>
              <a:t>kumpania</a:t>
            </a:r>
            <a:r>
              <a:rPr lang="en-US" sz="2200" dirty="0"/>
              <a:t>, we had </a:t>
            </a:r>
            <a:r>
              <a:rPr lang="en-US" sz="2200" i="1" dirty="0" err="1"/>
              <a:t>slavi</a:t>
            </a:r>
            <a:r>
              <a:rPr lang="en-US" sz="2200" dirty="0"/>
              <a:t> together, and we all went to the </a:t>
            </a:r>
            <a:r>
              <a:rPr lang="en-US" sz="2200" i="1" dirty="0" err="1"/>
              <a:t>pomani</a:t>
            </a:r>
            <a:r>
              <a:rPr lang="en-US" sz="2200" dirty="0"/>
              <a:t>. Now everyone keeps to his own kind. The children are not taught our language, go to school, and have no respect for elders. We don’t even have any elders anymore. They are all dead.</a:t>
            </a:r>
            <a:r>
              <a:rPr lang="en-US" sz="2200" dirty="0"/>
              <a:t> </a:t>
            </a:r>
          </a:p>
        </p:txBody>
      </p:sp>
    </p:spTree>
    <p:extLst>
      <p:ext uri="{BB962C8B-B14F-4D97-AF65-F5344CB8AC3E}">
        <p14:creationId xmlns:p14="http://schemas.microsoft.com/office/powerpoint/2010/main" val="221632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99583"/>
          </a:xfrm>
        </p:spPr>
        <p:txBody>
          <a:bodyPr/>
          <a:lstStyle/>
          <a:p>
            <a:r>
              <a:rPr lang="en-US" dirty="0" smtClean="0"/>
              <a:t>Acculturation</a:t>
            </a:r>
            <a:endParaRPr lang="en-US" dirty="0"/>
          </a:p>
        </p:txBody>
      </p:sp>
      <p:sp>
        <p:nvSpPr>
          <p:cNvPr id="3" name="Content Placeholder 2"/>
          <p:cNvSpPr>
            <a:spLocks noGrp="1"/>
          </p:cNvSpPr>
          <p:nvPr>
            <p:ph idx="1"/>
          </p:nvPr>
        </p:nvSpPr>
        <p:spPr>
          <a:xfrm>
            <a:off x="190499" y="1121834"/>
            <a:ext cx="8784167" cy="5630334"/>
          </a:xfrm>
        </p:spPr>
        <p:txBody>
          <a:bodyPr>
            <a:normAutofit fontScale="70000" lnSpcReduction="20000"/>
          </a:bodyPr>
          <a:lstStyle/>
          <a:p>
            <a:r>
              <a:rPr lang="en-US" dirty="0"/>
              <a:t>Amish and schools</a:t>
            </a:r>
          </a:p>
          <a:p>
            <a:pPr lvl="1"/>
            <a:r>
              <a:rPr lang="en-US" dirty="0"/>
              <a:t>One </a:t>
            </a:r>
            <a:r>
              <a:rPr lang="en-US" dirty="0" smtClean="0"/>
              <a:t>room rural schoolhouse —&gt; </a:t>
            </a:r>
            <a:r>
              <a:rPr lang="en-US" dirty="0"/>
              <a:t>large, centralized</a:t>
            </a:r>
          </a:p>
          <a:p>
            <a:pPr lvl="1"/>
            <a:r>
              <a:rPr lang="en-US" dirty="0"/>
              <a:t>Compulsory attendance past eighth grade</a:t>
            </a:r>
          </a:p>
          <a:p>
            <a:r>
              <a:rPr lang="en-US" dirty="0"/>
              <a:t>Romani and schools</a:t>
            </a:r>
          </a:p>
          <a:p>
            <a:pPr lvl="1"/>
            <a:r>
              <a:rPr lang="en-US" dirty="0"/>
              <a:t>Mostly evasion</a:t>
            </a:r>
          </a:p>
          <a:p>
            <a:pPr lvl="1"/>
            <a:r>
              <a:rPr lang="en-US" dirty="0"/>
              <a:t>Romany school in Richmond</a:t>
            </a:r>
          </a:p>
          <a:p>
            <a:r>
              <a:rPr lang="en-US" dirty="0"/>
              <a:t>In both cases partly to keep the social net inward focused.</a:t>
            </a:r>
          </a:p>
          <a:p>
            <a:r>
              <a:rPr lang="en-US" dirty="0"/>
              <a:t>Amish and C.O. </a:t>
            </a:r>
            <a:r>
              <a:rPr lang="en-US" dirty="0" smtClean="0"/>
              <a:t>service</a:t>
            </a:r>
          </a:p>
          <a:p>
            <a:pPr lvl="1"/>
            <a:r>
              <a:rPr lang="en-US" dirty="0" smtClean="0"/>
              <a:t>Get used to the other world</a:t>
            </a:r>
          </a:p>
          <a:p>
            <a:pPr lvl="1"/>
            <a:r>
              <a:rPr lang="en-US" dirty="0" smtClean="0"/>
              <a:t>Make friends, perhaps marry a nurse</a:t>
            </a:r>
          </a:p>
          <a:p>
            <a:pPr lvl="1"/>
            <a:r>
              <a:rPr lang="en-US" dirty="0" smtClean="0"/>
              <a:t>Do not join the church when they get home</a:t>
            </a:r>
            <a:endParaRPr lang="en-US" dirty="0"/>
          </a:p>
          <a:p>
            <a:r>
              <a:rPr lang="en-US" dirty="0"/>
              <a:t>Amish and radio, television, cars, phones, …</a:t>
            </a:r>
          </a:p>
          <a:p>
            <a:r>
              <a:rPr lang="en-US" dirty="0"/>
              <a:t>Jews in America</a:t>
            </a:r>
          </a:p>
          <a:p>
            <a:pPr lvl="1"/>
            <a:r>
              <a:rPr lang="en-US" dirty="0"/>
              <a:t>Largely culturally absorbed. My grandmother kept kosher. </a:t>
            </a:r>
            <a:endParaRPr lang="en-US" dirty="0" smtClean="0"/>
          </a:p>
          <a:p>
            <a:pPr lvl="1"/>
            <a:r>
              <a:rPr lang="en-US" dirty="0" smtClean="0"/>
              <a:t>My parents celebrated Christmas</a:t>
            </a:r>
          </a:p>
          <a:p>
            <a:pPr lvl="1"/>
            <a:r>
              <a:rPr lang="en-US" dirty="0" smtClean="0"/>
              <a:t>I married a Christian</a:t>
            </a:r>
            <a:endParaRPr lang="en-US" dirty="0"/>
          </a:p>
          <a:p>
            <a:pPr lvl="1"/>
            <a:r>
              <a:rPr lang="en-US" dirty="0"/>
              <a:t>Some subgroups such as Hasidim, holding </a:t>
            </a:r>
            <a:r>
              <a:rPr lang="en-US" dirty="0" smtClean="0"/>
              <a:t>out</a:t>
            </a:r>
            <a:endParaRPr lang="en-US" dirty="0"/>
          </a:p>
        </p:txBody>
      </p:sp>
    </p:spTree>
    <p:extLst>
      <p:ext uri="{BB962C8B-B14F-4D97-AF65-F5344CB8AC3E}">
        <p14:creationId xmlns:p14="http://schemas.microsoft.com/office/powerpoint/2010/main" val="159074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Prison Gangs</a:t>
            </a:r>
            <a:endParaRPr lang="en-US" dirty="0"/>
          </a:p>
        </p:txBody>
      </p:sp>
      <p:sp>
        <p:nvSpPr>
          <p:cNvPr id="3" name="Content Placeholder 2"/>
          <p:cNvSpPr>
            <a:spLocks noGrp="1"/>
          </p:cNvSpPr>
          <p:nvPr>
            <p:ph idx="1"/>
          </p:nvPr>
        </p:nvSpPr>
        <p:spPr/>
        <p:txBody>
          <a:bodyPr/>
          <a:lstStyle/>
          <a:p>
            <a:r>
              <a:rPr lang="en-US" dirty="0" smtClean="0"/>
              <a:t>Questions about the chapter</a:t>
            </a:r>
            <a:r>
              <a:rPr lang="en-US" dirty="0" smtClean="0"/>
              <a:t>?</a:t>
            </a:r>
            <a:endParaRPr lang="en-US" dirty="0" smtClean="0"/>
          </a:p>
        </p:txBody>
      </p:sp>
    </p:spTree>
    <p:extLst>
      <p:ext uri="{BB962C8B-B14F-4D97-AF65-F5344CB8AC3E}">
        <p14:creationId xmlns:p14="http://schemas.microsoft.com/office/powerpoint/2010/main" val="267341544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221"/>
            <a:ext cx="8229600" cy="1143000"/>
          </a:xfrm>
        </p:spPr>
        <p:txBody>
          <a:bodyPr/>
          <a:lstStyle/>
          <a:p>
            <a:r>
              <a:rPr lang="en-US" dirty="0" smtClean="0"/>
              <a:t>Dealing with the </a:t>
            </a:r>
            <a:r>
              <a:rPr lang="en-US" dirty="0" err="1" smtClean="0"/>
              <a:t>Overgovernment</a:t>
            </a:r>
            <a:endParaRPr lang="en-US" dirty="0"/>
          </a:p>
        </p:txBody>
      </p:sp>
      <p:sp>
        <p:nvSpPr>
          <p:cNvPr id="3" name="Content Placeholder 2"/>
          <p:cNvSpPr>
            <a:spLocks noGrp="1"/>
          </p:cNvSpPr>
          <p:nvPr>
            <p:ph idx="1"/>
          </p:nvPr>
        </p:nvSpPr>
        <p:spPr>
          <a:xfrm>
            <a:off x="-1" y="1174221"/>
            <a:ext cx="8932333" cy="5683779"/>
          </a:xfrm>
        </p:spPr>
        <p:txBody>
          <a:bodyPr>
            <a:normAutofit/>
          </a:bodyPr>
          <a:lstStyle/>
          <a:p>
            <a:r>
              <a:rPr lang="en-US" dirty="0"/>
              <a:t>Start with a decentralized system: Romani, Amish</a:t>
            </a:r>
          </a:p>
          <a:p>
            <a:r>
              <a:rPr lang="en-US" dirty="0"/>
              <a:t>Need someone to speak for the group in dealings with </a:t>
            </a:r>
            <a:r>
              <a:rPr lang="en-US" dirty="0" err="1"/>
              <a:t>overgovernment</a:t>
            </a:r>
            <a:endParaRPr lang="en-US" dirty="0"/>
          </a:p>
          <a:p>
            <a:r>
              <a:rPr lang="en-US" dirty="0"/>
              <a:t>Which gives that someone power that could destroy </a:t>
            </a:r>
            <a:r>
              <a:rPr lang="en-US" dirty="0" smtClean="0"/>
              <a:t>decentralization</a:t>
            </a:r>
          </a:p>
          <a:p>
            <a:pPr lvl="1"/>
            <a:r>
              <a:rPr lang="en-US" dirty="0" smtClean="0"/>
              <a:t>Amish created institutions, did not give them power</a:t>
            </a:r>
          </a:p>
          <a:p>
            <a:pPr lvl="1"/>
            <a:r>
              <a:rPr lang="en-US" dirty="0" smtClean="0"/>
              <a:t>But … Lancaster County council of bishops is almost a central authority for that settlement</a:t>
            </a:r>
          </a:p>
          <a:p>
            <a:pPr lvl="1"/>
            <a:r>
              <a:rPr lang="en-US" dirty="0" smtClean="0"/>
              <a:t>Romani use the </a:t>
            </a:r>
            <a:r>
              <a:rPr lang="en-US" dirty="0" err="1" smtClean="0"/>
              <a:t>gaije</a:t>
            </a:r>
            <a:r>
              <a:rPr lang="en-US" dirty="0" smtClean="0"/>
              <a:t> authorities</a:t>
            </a:r>
          </a:p>
          <a:p>
            <a:pPr lvl="2"/>
            <a:r>
              <a:rPr lang="en-US" dirty="0" smtClean="0"/>
              <a:t>To establish traditional authority: Rom </a:t>
            </a:r>
            <a:r>
              <a:rPr lang="en-US" dirty="0" err="1" smtClean="0"/>
              <a:t>Baro</a:t>
            </a:r>
            <a:endParaRPr lang="en-US" dirty="0" smtClean="0"/>
          </a:p>
          <a:p>
            <a:pPr lvl="2"/>
            <a:r>
              <a:rPr lang="en-US" dirty="0" smtClean="0"/>
              <a:t>As weapons in feud</a:t>
            </a:r>
            <a:endParaRPr lang="en-US" dirty="0"/>
          </a:p>
        </p:txBody>
      </p:sp>
    </p:spTree>
    <p:extLst>
      <p:ext uri="{BB962C8B-B14F-4D97-AF65-F5344CB8AC3E}">
        <p14:creationId xmlns:p14="http://schemas.microsoft.com/office/powerpoint/2010/main" val="3288721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Polylegal</a:t>
            </a:r>
            <a:r>
              <a:rPr lang="en-US" dirty="0" smtClean="0"/>
              <a:t> System</a:t>
            </a:r>
            <a:endParaRPr lang="en-US" dirty="0"/>
          </a:p>
        </p:txBody>
      </p:sp>
      <p:sp>
        <p:nvSpPr>
          <p:cNvPr id="3" name="Content Placeholder 2"/>
          <p:cNvSpPr>
            <a:spLocks noGrp="1"/>
          </p:cNvSpPr>
          <p:nvPr>
            <p:ph idx="1"/>
          </p:nvPr>
        </p:nvSpPr>
        <p:spPr>
          <a:xfrm>
            <a:off x="457200" y="1600200"/>
            <a:ext cx="8229600" cy="4908550"/>
          </a:xfrm>
        </p:spPr>
        <p:txBody>
          <a:bodyPr>
            <a:normAutofit fontScale="92500" lnSpcReduction="20000"/>
          </a:bodyPr>
          <a:lstStyle/>
          <a:p>
            <a:r>
              <a:rPr lang="en-US" dirty="0"/>
              <a:t>Traditional Islamic system </a:t>
            </a:r>
          </a:p>
          <a:p>
            <a:r>
              <a:rPr lang="en-US" dirty="0"/>
              <a:t>Church courts and Royal Courts and … in medieval Europe</a:t>
            </a:r>
          </a:p>
          <a:p>
            <a:pPr lvl="1"/>
            <a:r>
              <a:rPr lang="en-US" dirty="0"/>
              <a:t>Division by people—benefit of clergy</a:t>
            </a:r>
          </a:p>
          <a:p>
            <a:pPr lvl="1"/>
            <a:r>
              <a:rPr lang="en-US" dirty="0"/>
              <a:t>Division by subject. Marriage law </a:t>
            </a:r>
            <a:r>
              <a:rPr lang="en-US" dirty="0" err="1"/>
              <a:t>vs</a:t>
            </a:r>
            <a:r>
              <a:rPr lang="en-US" dirty="0"/>
              <a:t> criminal law</a:t>
            </a:r>
          </a:p>
          <a:p>
            <a:r>
              <a:rPr lang="en-US" dirty="0"/>
              <a:t>State law and federal law. Law of the circuit.</a:t>
            </a:r>
          </a:p>
          <a:p>
            <a:r>
              <a:rPr lang="en-US" dirty="0"/>
              <a:t>Welsh law and English law in Wales under English rule</a:t>
            </a:r>
          </a:p>
          <a:p>
            <a:pPr lvl="1"/>
            <a:r>
              <a:rPr lang="en-US" dirty="0"/>
              <a:t>By person and</a:t>
            </a:r>
          </a:p>
          <a:p>
            <a:pPr lvl="1"/>
            <a:r>
              <a:rPr lang="en-US" dirty="0"/>
              <a:t>By location</a:t>
            </a:r>
          </a:p>
          <a:p>
            <a:pPr lvl="1"/>
            <a:r>
              <a:rPr lang="en-US" dirty="0"/>
              <a:t>By </a:t>
            </a:r>
            <a:r>
              <a:rPr lang="en-US" dirty="0" smtClean="0"/>
              <a:t>subject</a:t>
            </a:r>
            <a:endParaRPr lang="en-US" dirty="0"/>
          </a:p>
        </p:txBody>
      </p:sp>
    </p:spTree>
    <p:extLst>
      <p:ext uri="{BB962C8B-B14F-4D97-AF65-F5344CB8AC3E}">
        <p14:creationId xmlns:p14="http://schemas.microsoft.com/office/powerpoint/2010/main" val="1613832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Problem for </a:t>
            </a:r>
            <a:r>
              <a:rPr lang="en-US" dirty="0" err="1" smtClean="0"/>
              <a:t>Polylegal</a:t>
            </a:r>
            <a:r>
              <a:rPr lang="en-US" dirty="0" smtClean="0"/>
              <a:t> Systems</a:t>
            </a:r>
            <a:endParaRPr lang="en-US" dirty="0"/>
          </a:p>
        </p:txBody>
      </p:sp>
      <p:sp>
        <p:nvSpPr>
          <p:cNvPr id="3" name="Content Placeholder 2"/>
          <p:cNvSpPr>
            <a:spLocks noGrp="1"/>
          </p:cNvSpPr>
          <p:nvPr>
            <p:ph idx="1"/>
          </p:nvPr>
        </p:nvSpPr>
        <p:spPr>
          <a:xfrm>
            <a:off x="158749" y="975784"/>
            <a:ext cx="8784167" cy="5882216"/>
          </a:xfrm>
        </p:spPr>
        <p:txBody>
          <a:bodyPr>
            <a:normAutofit lnSpcReduction="10000"/>
          </a:bodyPr>
          <a:lstStyle/>
          <a:p>
            <a:r>
              <a:rPr lang="en-US" dirty="0"/>
              <a:t>What law, court, applies to a conflict?</a:t>
            </a:r>
          </a:p>
          <a:p>
            <a:pPr lvl="1"/>
            <a:r>
              <a:rPr lang="en-US" dirty="0"/>
              <a:t>If the division is by people, interaction mostly </a:t>
            </a:r>
            <a:r>
              <a:rPr lang="en-US" dirty="0" err="1"/>
              <a:t>intracommunal</a:t>
            </a:r>
            <a:r>
              <a:rPr lang="en-US" dirty="0"/>
              <a:t>, no problem</a:t>
            </a:r>
          </a:p>
          <a:p>
            <a:pPr lvl="1"/>
            <a:r>
              <a:rPr lang="en-US" dirty="0" err="1"/>
              <a:t>Shafi’i</a:t>
            </a:r>
            <a:r>
              <a:rPr lang="en-US" dirty="0"/>
              <a:t> contracts with </a:t>
            </a:r>
            <a:r>
              <a:rPr lang="en-US" dirty="0" err="1"/>
              <a:t>Hanbali</a:t>
            </a:r>
            <a:r>
              <a:rPr lang="en-US" dirty="0"/>
              <a:t>—register in a court, no problem</a:t>
            </a:r>
          </a:p>
          <a:p>
            <a:pPr lvl="1"/>
            <a:r>
              <a:rPr lang="en-US" dirty="0"/>
              <a:t>Criminal charge against </a:t>
            </a:r>
            <a:r>
              <a:rPr lang="en-US" dirty="0" smtClean="0"/>
              <a:t>individual goes to </a:t>
            </a:r>
            <a:r>
              <a:rPr lang="en-US" dirty="0"/>
              <a:t>his court. Benefit of clergy</a:t>
            </a:r>
          </a:p>
          <a:p>
            <a:pPr lvl="1"/>
            <a:r>
              <a:rPr lang="en-US" dirty="0"/>
              <a:t>What about the cross cases</a:t>
            </a:r>
            <a:r>
              <a:rPr lang="en-US" dirty="0" smtClean="0"/>
              <a:t>? Maliki sues a </a:t>
            </a:r>
            <a:r>
              <a:rPr lang="en-US" dirty="0" err="1" smtClean="0"/>
              <a:t>Shafi’i</a:t>
            </a:r>
            <a:endParaRPr lang="en-US" dirty="0"/>
          </a:p>
          <a:p>
            <a:pPr lvl="2"/>
            <a:r>
              <a:rPr lang="en-US" dirty="0"/>
              <a:t>Go to the court of the dominant? Christian </a:t>
            </a:r>
            <a:r>
              <a:rPr lang="en-US" dirty="0" err="1"/>
              <a:t>vs</a:t>
            </a:r>
            <a:r>
              <a:rPr lang="en-US" dirty="0"/>
              <a:t> Muslim</a:t>
            </a:r>
          </a:p>
          <a:p>
            <a:pPr lvl="2"/>
            <a:r>
              <a:rPr lang="en-US" dirty="0"/>
              <a:t>Go to the court of the defendant? Discourage litigation</a:t>
            </a:r>
          </a:p>
          <a:p>
            <a:pPr lvl="2"/>
            <a:r>
              <a:rPr lang="en-US" dirty="0"/>
              <a:t>Plaintiff chooses the </a:t>
            </a:r>
            <a:r>
              <a:rPr lang="en-US" dirty="0" smtClean="0"/>
              <a:t>court: Encourages litigation</a:t>
            </a:r>
          </a:p>
          <a:p>
            <a:pPr lvl="3"/>
            <a:r>
              <a:rPr lang="en-US" dirty="0" smtClean="0"/>
              <a:t>Plaintiff friendly court if judges want cases</a:t>
            </a:r>
          </a:p>
          <a:p>
            <a:pPr lvl="3"/>
            <a:r>
              <a:rPr lang="en-US" dirty="0" smtClean="0"/>
              <a:t>Defendant friendly </a:t>
            </a:r>
            <a:r>
              <a:rPr lang="en-US" smtClean="0"/>
              <a:t>if they don’t</a:t>
            </a:r>
            <a:endParaRPr lang="en-US" dirty="0" smtClean="0"/>
          </a:p>
          <a:p>
            <a:pPr lvl="2"/>
            <a:endParaRPr lang="en-US" dirty="0"/>
          </a:p>
        </p:txBody>
      </p:sp>
    </p:spTree>
    <p:extLst>
      <p:ext uri="{BB962C8B-B14F-4D97-AF65-F5344CB8AC3E}">
        <p14:creationId xmlns:p14="http://schemas.microsoft.com/office/powerpoint/2010/main" val="2579188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the System has to Solve</a:t>
            </a:r>
            <a:endParaRPr lang="en-US" dirty="0"/>
          </a:p>
        </p:txBody>
      </p:sp>
      <p:sp>
        <p:nvSpPr>
          <p:cNvPr id="3" name="Content Placeholder 2"/>
          <p:cNvSpPr>
            <a:spLocks noGrp="1"/>
          </p:cNvSpPr>
          <p:nvPr>
            <p:ph idx="1"/>
          </p:nvPr>
        </p:nvSpPr>
        <p:spPr/>
        <p:txBody>
          <a:bodyPr/>
          <a:lstStyle/>
          <a:p>
            <a:r>
              <a:rPr lang="en-US" dirty="0"/>
              <a:t>Safety</a:t>
            </a:r>
          </a:p>
          <a:p>
            <a:r>
              <a:rPr lang="en-US" dirty="0"/>
              <a:t>Allocation of scarce resources: Basketball courts and the like</a:t>
            </a:r>
          </a:p>
          <a:p>
            <a:r>
              <a:rPr lang="en-US" dirty="0"/>
              <a:t>Enforcement of (mostly illegal) </a:t>
            </a:r>
            <a:r>
              <a:rPr lang="en-US" dirty="0" smtClean="0"/>
              <a:t>contracts</a:t>
            </a:r>
            <a:endParaRPr lang="en-US" dirty="0"/>
          </a:p>
        </p:txBody>
      </p:sp>
    </p:spTree>
    <p:extLst>
      <p:ext uri="{BB962C8B-B14F-4D97-AF65-F5344CB8AC3E}">
        <p14:creationId xmlns:p14="http://schemas.microsoft.com/office/powerpoint/2010/main" val="8728244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Old Solution: The Prisoner’s Code</a:t>
            </a:r>
            <a:endParaRPr lang="en-US" dirty="0"/>
          </a:p>
        </p:txBody>
      </p:sp>
      <p:sp>
        <p:nvSpPr>
          <p:cNvPr id="3" name="Content Placeholder 2"/>
          <p:cNvSpPr>
            <a:spLocks noGrp="1"/>
          </p:cNvSpPr>
          <p:nvPr>
            <p:ph idx="1"/>
          </p:nvPr>
        </p:nvSpPr>
        <p:spPr>
          <a:xfrm>
            <a:off x="647701" y="1907116"/>
            <a:ext cx="8229600" cy="2262717"/>
          </a:xfrm>
        </p:spPr>
        <p:txBody>
          <a:bodyPr>
            <a:normAutofit/>
          </a:bodyPr>
          <a:lstStyle/>
          <a:p>
            <a:r>
              <a:rPr lang="en-US" dirty="0"/>
              <a:t>Informal norms of behavior</a:t>
            </a:r>
          </a:p>
          <a:p>
            <a:r>
              <a:rPr lang="en-US" dirty="0" smtClean="0"/>
              <a:t>Broke </a:t>
            </a:r>
            <a:r>
              <a:rPr lang="en-US" dirty="0"/>
              <a:t>down because the number of prisoners sharply increased</a:t>
            </a:r>
          </a:p>
          <a:p>
            <a:pPr lvl="1"/>
            <a:endParaRPr lang="en-US" dirty="0"/>
          </a:p>
          <a:p>
            <a:endParaRPr lang="en-US" dirty="0"/>
          </a:p>
        </p:txBody>
      </p:sp>
    </p:spTree>
    <p:extLst>
      <p:ext uri="{BB962C8B-B14F-4D97-AF65-F5344CB8AC3E}">
        <p14:creationId xmlns:p14="http://schemas.microsoft.com/office/powerpoint/2010/main" val="22945795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55"/>
            <a:ext cx="8229600" cy="931862"/>
          </a:xfrm>
        </p:spPr>
        <p:txBody>
          <a:bodyPr/>
          <a:lstStyle/>
          <a:p>
            <a:r>
              <a:rPr lang="en-US" dirty="0" smtClean="0"/>
              <a:t>Gangs as a Solution</a:t>
            </a:r>
            <a:endParaRPr lang="en-US" dirty="0"/>
          </a:p>
        </p:txBody>
      </p:sp>
      <p:sp>
        <p:nvSpPr>
          <p:cNvPr id="3" name="Content Placeholder 2"/>
          <p:cNvSpPr>
            <a:spLocks noGrp="1"/>
          </p:cNvSpPr>
          <p:nvPr>
            <p:ph idx="1"/>
          </p:nvPr>
        </p:nvSpPr>
        <p:spPr>
          <a:xfrm>
            <a:off x="148167" y="1600200"/>
            <a:ext cx="8868833" cy="4993217"/>
          </a:xfrm>
        </p:spPr>
        <p:txBody>
          <a:bodyPr>
            <a:normAutofit/>
          </a:bodyPr>
          <a:lstStyle/>
          <a:p>
            <a:r>
              <a:rPr lang="en-US" dirty="0"/>
              <a:t>If you beat me up, my buddies will beat you up. </a:t>
            </a:r>
            <a:endParaRPr lang="en-US" dirty="0" smtClean="0"/>
          </a:p>
          <a:p>
            <a:r>
              <a:rPr lang="en-US" dirty="0" smtClean="0"/>
              <a:t>Fight for scarce </a:t>
            </a:r>
            <a:r>
              <a:rPr lang="en-US" dirty="0"/>
              <a:t>resources, </a:t>
            </a:r>
            <a:r>
              <a:rPr lang="en-US" dirty="0" smtClean="0"/>
              <a:t>then gang </a:t>
            </a:r>
            <a:r>
              <a:rPr lang="en-US" dirty="0"/>
              <a:t>“</a:t>
            </a:r>
            <a:r>
              <a:rPr lang="en-US" dirty="0" smtClean="0"/>
              <a:t>owns” </a:t>
            </a:r>
            <a:r>
              <a:rPr lang="en-US" dirty="0"/>
              <a:t>them.</a:t>
            </a:r>
          </a:p>
          <a:p>
            <a:r>
              <a:rPr lang="en-US" dirty="0"/>
              <a:t>Gang has a reputation to keep up, so enforces rules on its members</a:t>
            </a:r>
          </a:p>
          <a:p>
            <a:pPr lvl="1"/>
            <a:r>
              <a:rPr lang="en-US" dirty="0"/>
              <a:t>Group responsibility </a:t>
            </a:r>
            <a:r>
              <a:rPr lang="en-US" dirty="0" smtClean="0"/>
              <a:t>system</a:t>
            </a:r>
          </a:p>
          <a:p>
            <a:pPr lvl="1"/>
            <a:r>
              <a:rPr lang="en-US" dirty="0" smtClean="0"/>
              <a:t>Enforces contracts, good behavior</a:t>
            </a:r>
            <a:endParaRPr lang="en-US" dirty="0"/>
          </a:p>
          <a:p>
            <a:r>
              <a:rPr lang="en-US" dirty="0" smtClean="0"/>
              <a:t>Evidence</a:t>
            </a:r>
            <a:r>
              <a:rPr lang="en-US" dirty="0"/>
              <a:t>: Killing in California prisons declined </a:t>
            </a:r>
            <a:r>
              <a:rPr lang="en-US" dirty="0" smtClean="0"/>
              <a:t>sharply</a:t>
            </a:r>
            <a:endParaRPr lang="en-US" dirty="0"/>
          </a:p>
        </p:txBody>
      </p:sp>
    </p:spTree>
    <p:extLst>
      <p:ext uri="{BB962C8B-B14F-4D97-AF65-F5344CB8AC3E}">
        <p14:creationId xmlns:p14="http://schemas.microsoft.com/office/powerpoint/2010/main" val="11529029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for the Gang Solution</a:t>
            </a:r>
            <a:endParaRPr lang="en-US" dirty="0"/>
          </a:p>
        </p:txBody>
      </p:sp>
      <p:sp>
        <p:nvSpPr>
          <p:cNvPr id="3" name="Content Placeholder 2"/>
          <p:cNvSpPr>
            <a:spLocks noGrp="1"/>
          </p:cNvSpPr>
          <p:nvPr>
            <p:ph idx="1"/>
          </p:nvPr>
        </p:nvSpPr>
        <p:spPr>
          <a:xfrm>
            <a:off x="127001" y="1600200"/>
            <a:ext cx="8911166" cy="4525963"/>
          </a:xfrm>
        </p:spPr>
        <p:txBody>
          <a:bodyPr>
            <a:normAutofit/>
          </a:bodyPr>
          <a:lstStyle/>
          <a:p>
            <a:r>
              <a:rPr lang="en-US" dirty="0" smtClean="0"/>
              <a:t>How the gang is controlled</a:t>
            </a:r>
          </a:p>
          <a:p>
            <a:pPr lvl="1"/>
            <a:r>
              <a:rPr lang="en-US" dirty="0" smtClean="0"/>
              <a:t>Core of made members, </a:t>
            </a:r>
            <a:r>
              <a:rPr lang="en-US" dirty="0"/>
              <a:t>sometimes elected leader</a:t>
            </a:r>
          </a:p>
          <a:p>
            <a:pPr lvl="1"/>
            <a:r>
              <a:rPr lang="en-US" dirty="0"/>
              <a:t>Sometimes written constitution: Like pirates</a:t>
            </a:r>
          </a:p>
          <a:p>
            <a:r>
              <a:rPr lang="en-US" dirty="0"/>
              <a:t>How do you know who is in which gang? </a:t>
            </a:r>
            <a:endParaRPr lang="en-US" dirty="0" smtClean="0"/>
          </a:p>
          <a:p>
            <a:pPr lvl="1"/>
            <a:r>
              <a:rPr lang="en-US" dirty="0" smtClean="0"/>
              <a:t>Divide </a:t>
            </a:r>
            <a:r>
              <a:rPr lang="en-US" dirty="0"/>
              <a:t>on ethnic grounds</a:t>
            </a:r>
          </a:p>
          <a:p>
            <a:pPr lvl="1"/>
            <a:r>
              <a:rPr lang="en-US" dirty="0"/>
              <a:t>Possibly label by tattoos.</a:t>
            </a:r>
          </a:p>
          <a:p>
            <a:pPr lvl="1"/>
            <a:r>
              <a:rPr lang="en-US" dirty="0"/>
              <a:t>So more racial division than under the old </a:t>
            </a:r>
            <a:r>
              <a:rPr lang="en-US" dirty="0" smtClean="0"/>
              <a:t>system</a:t>
            </a:r>
            <a:endParaRPr lang="en-US" dirty="0"/>
          </a:p>
        </p:txBody>
      </p:sp>
    </p:spTree>
    <p:extLst>
      <p:ext uri="{BB962C8B-B14F-4D97-AF65-F5344CB8AC3E}">
        <p14:creationId xmlns:p14="http://schemas.microsoft.com/office/powerpoint/2010/main" val="35386655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Responsibility Elsewhere</a:t>
            </a:r>
            <a:endParaRPr lang="en-US" dirty="0"/>
          </a:p>
        </p:txBody>
      </p:sp>
      <p:sp>
        <p:nvSpPr>
          <p:cNvPr id="3" name="Content Placeholder 2"/>
          <p:cNvSpPr>
            <a:spLocks noGrp="1"/>
          </p:cNvSpPr>
          <p:nvPr>
            <p:ph idx="1"/>
          </p:nvPr>
        </p:nvSpPr>
        <p:spPr/>
        <p:txBody>
          <a:bodyPr>
            <a:normAutofit fontScale="85000" lnSpcReduction="10000"/>
          </a:bodyPr>
          <a:lstStyle/>
          <a:p>
            <a:r>
              <a:rPr lang="en-US" dirty="0"/>
              <a:t>‘</a:t>
            </a:r>
            <a:r>
              <a:rPr lang="en-US" i="1" dirty="0" err="1"/>
              <a:t>Akila</a:t>
            </a:r>
            <a:r>
              <a:rPr lang="en-US" dirty="0"/>
              <a:t> in Islamic law</a:t>
            </a:r>
          </a:p>
          <a:p>
            <a:r>
              <a:rPr lang="en-US" dirty="0" smtClean="0"/>
              <a:t>Kin in a lot of traditional systems</a:t>
            </a:r>
          </a:p>
          <a:p>
            <a:r>
              <a:rPr lang="en-US" dirty="0" smtClean="0"/>
              <a:t>In blood feud</a:t>
            </a:r>
          </a:p>
          <a:p>
            <a:pPr lvl="1"/>
            <a:r>
              <a:rPr lang="en-US" dirty="0" smtClean="0"/>
              <a:t>all members of the kin group may be legitimate targets</a:t>
            </a:r>
          </a:p>
          <a:p>
            <a:pPr lvl="1"/>
            <a:r>
              <a:rPr lang="en-US" dirty="0" smtClean="0"/>
              <a:t>Which gives them an incentive to control members</a:t>
            </a:r>
          </a:p>
          <a:p>
            <a:r>
              <a:rPr lang="en-US" dirty="0" err="1" smtClean="0"/>
              <a:t>Dia</a:t>
            </a:r>
            <a:r>
              <a:rPr lang="en-US" dirty="0"/>
              <a:t>-paying group in Somali </a:t>
            </a:r>
            <a:r>
              <a:rPr lang="en-US" dirty="0" smtClean="0"/>
              <a:t>law</a:t>
            </a:r>
          </a:p>
          <a:p>
            <a:pPr lvl="1"/>
            <a:r>
              <a:rPr lang="en-US" dirty="0" smtClean="0"/>
              <a:t>Cause trouble, cost to your group</a:t>
            </a:r>
          </a:p>
          <a:p>
            <a:pPr lvl="1"/>
            <a:r>
              <a:rPr lang="en-US" dirty="0" smtClean="0"/>
              <a:t>They may forbid you to carry a rifle</a:t>
            </a:r>
          </a:p>
          <a:p>
            <a:pPr lvl="1"/>
            <a:r>
              <a:rPr lang="en-US" dirty="0" smtClean="0"/>
              <a:t>Or even expel you</a:t>
            </a:r>
            <a:endParaRPr lang="en-US" dirty="0"/>
          </a:p>
          <a:p>
            <a:r>
              <a:rPr lang="en-US" dirty="0"/>
              <a:t>Other examples</a:t>
            </a:r>
            <a:r>
              <a:rPr lang="en-US" dirty="0" smtClean="0"/>
              <a:t>?</a:t>
            </a:r>
            <a:endParaRPr lang="en-US" dirty="0"/>
          </a:p>
        </p:txBody>
      </p:sp>
    </p:spTree>
    <p:extLst>
      <p:ext uri="{BB962C8B-B14F-4D97-AF65-F5344CB8AC3E}">
        <p14:creationId xmlns:p14="http://schemas.microsoft.com/office/powerpoint/2010/main" val="165637219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Stuff in </a:t>
            </a:r>
            <a:r>
              <a:rPr lang="en-US" dirty="0" err="1" smtClean="0"/>
              <a:t>Skarbek</a:t>
            </a:r>
            <a:r>
              <a:rPr lang="en-US" dirty="0" smtClean="0"/>
              <a:t> Book</a:t>
            </a:r>
            <a:endParaRPr lang="en-US" dirty="0"/>
          </a:p>
        </p:txBody>
      </p:sp>
      <p:sp>
        <p:nvSpPr>
          <p:cNvPr id="3" name="Content Placeholder 2"/>
          <p:cNvSpPr>
            <a:spLocks noGrp="1"/>
          </p:cNvSpPr>
          <p:nvPr>
            <p:ph idx="1"/>
          </p:nvPr>
        </p:nvSpPr>
        <p:spPr>
          <a:xfrm>
            <a:off x="127000" y="1600200"/>
            <a:ext cx="9017000" cy="4525963"/>
          </a:xfrm>
        </p:spPr>
        <p:txBody>
          <a:bodyPr/>
          <a:lstStyle/>
          <a:p>
            <a:r>
              <a:rPr lang="en-US" dirty="0"/>
              <a:t>Prison gangs as an </a:t>
            </a:r>
            <a:r>
              <a:rPr lang="en-US" dirty="0" err="1"/>
              <a:t>overgovernment</a:t>
            </a:r>
            <a:r>
              <a:rPr lang="en-US" dirty="0"/>
              <a:t> for street gangs</a:t>
            </a:r>
          </a:p>
          <a:p>
            <a:r>
              <a:rPr lang="en-US" dirty="0"/>
              <a:t>Because eventually you are going to be in prison</a:t>
            </a:r>
          </a:p>
          <a:p>
            <a:r>
              <a:rPr lang="en-US" dirty="0"/>
              <a:t>And it would be better if the people in charge don’t have a grudge against </a:t>
            </a:r>
            <a:r>
              <a:rPr lang="en-US" dirty="0" smtClean="0"/>
              <a:t>you</a:t>
            </a:r>
            <a:endParaRPr lang="en-US" dirty="0"/>
          </a:p>
        </p:txBody>
      </p:sp>
    </p:spTree>
    <p:extLst>
      <p:ext uri="{BB962C8B-B14F-4D97-AF65-F5344CB8AC3E}">
        <p14:creationId xmlns:p14="http://schemas.microsoft.com/office/powerpoint/2010/main" val="19402590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Embedded and </a:t>
            </a:r>
            <a:r>
              <a:rPr lang="en-US" dirty="0" err="1" smtClean="0"/>
              <a:t>Polylegal</a:t>
            </a:r>
            <a:endParaRPr lang="en-US" dirty="0"/>
          </a:p>
        </p:txBody>
      </p:sp>
      <p:sp>
        <p:nvSpPr>
          <p:cNvPr id="3" name="Content Placeholder 2"/>
          <p:cNvSpPr>
            <a:spLocks noGrp="1"/>
          </p:cNvSpPr>
          <p:nvPr>
            <p:ph idx="1"/>
          </p:nvPr>
        </p:nvSpPr>
        <p:spPr>
          <a:xfrm>
            <a:off x="457200" y="930804"/>
            <a:ext cx="8229600" cy="5927195"/>
          </a:xfrm>
        </p:spPr>
        <p:txBody>
          <a:bodyPr>
            <a:normAutofit/>
          </a:bodyPr>
          <a:lstStyle/>
          <a:p>
            <a:r>
              <a:rPr lang="en-US" dirty="0" smtClean="0"/>
              <a:t>Embedded: A legal system inside another and more powerful legal system</a:t>
            </a:r>
          </a:p>
          <a:p>
            <a:pPr lvl="1"/>
            <a:r>
              <a:rPr lang="en-US" dirty="0" smtClean="0"/>
              <a:t>Jewish communities in the diaspora</a:t>
            </a:r>
          </a:p>
          <a:p>
            <a:pPr lvl="1"/>
            <a:r>
              <a:rPr lang="en-US" dirty="0" smtClean="0"/>
              <a:t>Romani</a:t>
            </a:r>
          </a:p>
          <a:p>
            <a:pPr lvl="1"/>
            <a:r>
              <a:rPr lang="en-US" dirty="0" smtClean="0"/>
              <a:t>Amish</a:t>
            </a:r>
          </a:p>
          <a:p>
            <a:pPr lvl="1"/>
            <a:r>
              <a:rPr lang="en-US" dirty="0" smtClean="0"/>
              <a:t>Prison </a:t>
            </a:r>
            <a:r>
              <a:rPr lang="en-US" dirty="0" smtClean="0"/>
              <a:t>gangs</a:t>
            </a:r>
          </a:p>
          <a:p>
            <a:pPr lvl="1"/>
            <a:r>
              <a:rPr lang="en-US" dirty="0" smtClean="0"/>
              <a:t>Mafia</a:t>
            </a:r>
          </a:p>
          <a:p>
            <a:pPr lvl="1"/>
            <a:r>
              <a:rPr lang="en-US" dirty="0" smtClean="0"/>
              <a:t>SCU</a:t>
            </a:r>
          </a:p>
          <a:p>
            <a:pPr lvl="1"/>
            <a:r>
              <a:rPr lang="en-US" dirty="0" smtClean="0"/>
              <a:t>Student Law</a:t>
            </a:r>
            <a:endParaRPr lang="en-US" dirty="0" smtClean="0"/>
          </a:p>
        </p:txBody>
      </p:sp>
    </p:spTree>
    <p:extLst>
      <p:ext uri="{BB962C8B-B14F-4D97-AF65-F5344CB8AC3E}">
        <p14:creationId xmlns:p14="http://schemas.microsoft.com/office/powerpoint/2010/main" val="1089704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TotalTime>
  <Words>1208</Words>
  <Application>Microsoft Macintosh PowerPoint</Application>
  <PresentationFormat>On-screen Show (4:3)</PresentationFormat>
  <Paragraphs>156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Prison Gangs</vt:lpstr>
      <vt:lpstr>Problems the System has to Solve</vt:lpstr>
      <vt:lpstr>The Old Solution: The Prisoner’s Code</vt:lpstr>
      <vt:lpstr>Gangs as a Solution</vt:lpstr>
      <vt:lpstr>Problems for the Gang Solution</vt:lpstr>
      <vt:lpstr>Group Responsibility Elsewhere</vt:lpstr>
      <vt:lpstr>Other Stuff in Skarbek Book</vt:lpstr>
      <vt:lpstr>Embedded and Polylegal</vt:lpstr>
      <vt:lpstr>Problems for Embedded Systems</vt:lpstr>
      <vt:lpstr>Problem: Enforcement</vt:lpstr>
      <vt:lpstr>Evading Rules of the Overgovernment</vt:lpstr>
      <vt:lpstr>Problem: Keeping Your Members</vt:lpstr>
      <vt:lpstr>How to Keep Members</vt:lpstr>
      <vt:lpstr>Threats to the System</vt:lpstr>
      <vt:lpstr>Increasing Control</vt:lpstr>
      <vt:lpstr>Toleration</vt:lpstr>
      <vt:lpstr>Quote on Romani from Sutherland Book</vt:lpstr>
      <vt:lpstr>Acculturation</vt:lpstr>
      <vt:lpstr>Dealing with the Overgovernment</vt:lpstr>
      <vt:lpstr>Polylegal System</vt:lpstr>
      <vt:lpstr>Problem for Polylegal Systems</vt:lpstr>
    </vt:vector>
  </TitlesOfParts>
  <Company>Santa Clara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Pirates</dc:title>
  <dc:creator>David Friedman</dc:creator>
  <cp:lastModifiedBy>David Friedman</cp:lastModifiedBy>
  <cp:revision>16</cp:revision>
  <dcterms:created xsi:type="dcterms:W3CDTF">2017-02-07T22:44:34Z</dcterms:created>
  <dcterms:modified xsi:type="dcterms:W3CDTF">2017-02-10T00:02:13Z</dcterms:modified>
</cp:coreProperties>
</file>