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318" r:id="rId3"/>
    <p:sldId id="320" r:id="rId4"/>
    <p:sldId id="321" r:id="rId5"/>
    <p:sldId id="322" r:id="rId6"/>
    <p:sldId id="323" r:id="rId7"/>
    <p:sldId id="324" r:id="rId8"/>
    <p:sldId id="325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7" r:id="rId18"/>
    <p:sldId id="338" r:id="rId19"/>
    <p:sldId id="335" r:id="rId20"/>
    <p:sldId id="336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96" d="100"/>
          <a:sy n="96" d="100"/>
        </p:scale>
        <p:origin x="-112" y="-6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9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7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5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5645-B99B-7644-B2C6-D9987BF21A84}" type="datetimeFigureOut">
              <a:rPr lang="en-US" smtClean="0"/>
              <a:t>3/14/17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3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127" y="0"/>
            <a:ext cx="1097991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Paper Drafts Due March 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203" y="914400"/>
            <a:ext cx="11892699" cy="5846030"/>
          </a:xfrm>
        </p:spPr>
        <p:txBody>
          <a:bodyPr>
            <a:norm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3200" dirty="0" smtClean="0"/>
              <a:t>You should have topics by now and have </a:t>
            </a:r>
            <a:r>
              <a:rPr lang="en-US" sz="3200" dirty="0" smtClean="0"/>
              <a:t>at least started </a:t>
            </a:r>
            <a:r>
              <a:rPr lang="en-US" sz="3200" dirty="0" smtClean="0"/>
              <a:t>your </a:t>
            </a:r>
            <a:r>
              <a:rPr lang="en-US" sz="3200" dirty="0" smtClean="0"/>
              <a:t>papers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If you decide your topic won’t work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There are still a few more ideas on the web page</a:t>
            </a:r>
            <a:endParaRPr lang="en-US" sz="2800" dirty="0"/>
          </a:p>
          <a:p>
            <a:pPr marL="342900" indent="-342900" algn="l">
              <a:buFont typeface="Arial"/>
              <a:buChar char="•"/>
            </a:pPr>
            <a:r>
              <a:rPr lang="en-US" sz="3200" dirty="0" smtClean="0"/>
              <a:t>Also, Research </a:t>
            </a:r>
            <a:r>
              <a:rPr lang="en-US" sz="3200" dirty="0" smtClean="0"/>
              <a:t>librarians in the Law School library are available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To help you find source material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If we don’t have a book, it may be available by interlibrary loan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Lots of information is available online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And the main library has a lot of odd stuff</a:t>
            </a:r>
          </a:p>
          <a:p>
            <a:pPr marL="342900" indent="-342900" algn="l">
              <a:buFont typeface="Arial"/>
              <a:buChar char="•"/>
            </a:pPr>
            <a:r>
              <a:rPr lang="en-US" sz="3200" dirty="0" smtClean="0"/>
              <a:t>Feel free to discuss questions with me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In office </a:t>
            </a:r>
            <a:r>
              <a:rPr lang="en-US" sz="2800" dirty="0" smtClean="0"/>
              <a:t>hours </a:t>
            </a:r>
            <a:r>
              <a:rPr lang="en-US" sz="2800" dirty="0" smtClean="0"/>
              <a:t>or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Via Email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err="1" smtClean="0"/>
              <a:t>ddfr@daviddfriedman.com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604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5776"/>
          </a:xfrm>
        </p:spPr>
        <p:txBody>
          <a:bodyPr/>
          <a:lstStyle/>
          <a:p>
            <a:pPr algn="ctr"/>
            <a:r>
              <a:rPr lang="en-US" dirty="0" smtClean="0"/>
              <a:t>Feud Law in Silicon Valley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778"/>
            <a:ext cx="10515600" cy="5892222"/>
          </a:xfrm>
        </p:spPr>
        <p:txBody>
          <a:bodyPr>
            <a:normAutofit/>
          </a:bodyPr>
          <a:lstStyle/>
          <a:p>
            <a:r>
              <a:rPr lang="en-US" dirty="0"/>
              <a:t>Suppose Apple is considering suing Samsung for patent infringement</a:t>
            </a:r>
          </a:p>
          <a:p>
            <a:pPr lvl="1"/>
            <a:r>
              <a:rPr lang="en-US" dirty="0" smtClean="0"/>
              <a:t>Samsung </a:t>
            </a:r>
            <a:r>
              <a:rPr lang="en-US" dirty="0"/>
              <a:t>can sue Apple on similar grounds as retaliation</a:t>
            </a:r>
          </a:p>
          <a:p>
            <a:pPr lvl="1"/>
            <a:r>
              <a:rPr lang="en-US" dirty="0"/>
              <a:t>So better only to sue when you have a strong case</a:t>
            </a:r>
          </a:p>
          <a:p>
            <a:pPr lvl="1"/>
            <a:r>
              <a:rPr lang="en-US" dirty="0"/>
              <a:t>Right makes might via the court system</a:t>
            </a:r>
          </a:p>
          <a:p>
            <a:r>
              <a:rPr lang="en-US" dirty="0" smtClean="0"/>
              <a:t>Consider a firm that buys patents but does not use them</a:t>
            </a:r>
          </a:p>
          <a:p>
            <a:pPr lvl="1"/>
            <a:r>
              <a:rPr lang="en-US" dirty="0" smtClean="0"/>
              <a:t>Except to sue other firms it claims are infringing</a:t>
            </a:r>
          </a:p>
          <a:p>
            <a:pPr lvl="1"/>
            <a:r>
              <a:rPr lang="en-US" dirty="0" smtClean="0"/>
              <a:t>A “non-practicing entity” aka “patent troll”</a:t>
            </a:r>
          </a:p>
          <a:p>
            <a:pPr lvl="1"/>
            <a:r>
              <a:rPr lang="en-US" dirty="0" smtClean="0"/>
              <a:t>It can impose sizable costs even on firms that probably are not infringing</a:t>
            </a:r>
          </a:p>
          <a:p>
            <a:pPr lvl="2"/>
            <a:r>
              <a:rPr lang="en-US" dirty="0" smtClean="0"/>
              <a:t>Lawyers are expensive, even if you win, and</a:t>
            </a:r>
          </a:p>
          <a:p>
            <a:pPr lvl="2"/>
            <a:r>
              <a:rPr lang="en-US" dirty="0" smtClean="0"/>
              <a:t>The court might get it wrong, patent law being very complicated</a:t>
            </a:r>
          </a:p>
          <a:p>
            <a:pPr lvl="1"/>
            <a:r>
              <a:rPr lang="en-US" dirty="0" smtClean="0"/>
              <a:t>So better to agree to pay them a moderate “licensing fee”</a:t>
            </a:r>
          </a:p>
          <a:p>
            <a:pPr lvl="1"/>
            <a:r>
              <a:rPr lang="en-US" dirty="0" smtClean="0"/>
              <a:t>Extortion by someone with armor so good he cannot be retaliated against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99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49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England in the 18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94571"/>
            <a:ext cx="10515600" cy="3382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Any questions on the chapter?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43004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667" y="1"/>
            <a:ext cx="10515600" cy="780558"/>
          </a:xfrm>
        </p:spPr>
        <p:txBody>
          <a:bodyPr/>
          <a:lstStyle/>
          <a:p>
            <a:pPr algn="ctr"/>
            <a:r>
              <a:rPr lang="en-US" dirty="0" smtClean="0"/>
              <a:t>Three Features, Each With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97" y="780559"/>
            <a:ext cx="11486506" cy="60774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Private prosecution of criminal law</a:t>
            </a:r>
          </a:p>
          <a:p>
            <a:pPr lvl="1"/>
            <a:r>
              <a:rPr lang="en-US" dirty="0" smtClean="0"/>
              <a:t>No police or public prosecutors, except for offenses against the state</a:t>
            </a:r>
          </a:p>
          <a:p>
            <a:pPr lvl="2"/>
            <a:r>
              <a:rPr lang="en-US" dirty="0" smtClean="0"/>
              <a:t>Such as treason or counterfeiting</a:t>
            </a:r>
          </a:p>
          <a:p>
            <a:pPr lvl="2"/>
            <a:r>
              <a:rPr lang="en-US" dirty="0" smtClean="0"/>
              <a:t>Ordinary crimes are “Crown vs X” but are privately prosecuted</a:t>
            </a:r>
          </a:p>
          <a:p>
            <a:pPr lvl="1"/>
            <a:r>
              <a:rPr lang="en-US" dirty="0" smtClean="0"/>
              <a:t>Why does anyone bother to prosecute? Unlike tort, there is no damage payment</a:t>
            </a:r>
          </a:p>
          <a:p>
            <a:r>
              <a:rPr lang="en-US" dirty="0" smtClean="0"/>
              <a:t>A very narrow range of punishments</a:t>
            </a:r>
          </a:p>
          <a:p>
            <a:pPr lvl="1"/>
            <a:r>
              <a:rPr lang="en-US" dirty="0" smtClean="0"/>
              <a:t>For minor offenses (vagrancy, petty theft, </a:t>
            </a:r>
            <a:r>
              <a:rPr lang="en-US" dirty="0" smtClean="0"/>
              <a:t>prostitution), </a:t>
            </a:r>
            <a:r>
              <a:rPr lang="en-US" dirty="0" smtClean="0"/>
              <a:t>minor punishments</a:t>
            </a:r>
          </a:p>
          <a:p>
            <a:pPr lvl="1"/>
            <a:r>
              <a:rPr lang="en-US" dirty="0" smtClean="0"/>
              <a:t>For almost any serious crime, the only punishment the court can give is </a:t>
            </a:r>
            <a:r>
              <a:rPr lang="en-US" dirty="0" smtClean="0"/>
              <a:t>hanging</a:t>
            </a:r>
          </a:p>
          <a:p>
            <a:pPr lvl="1"/>
            <a:r>
              <a:rPr lang="en-US" dirty="0" smtClean="0"/>
              <a:t>No use of long-term imprisonment as a punishment until the end of the century</a:t>
            </a:r>
            <a:endParaRPr lang="en-US" dirty="0" smtClean="0"/>
          </a:p>
          <a:p>
            <a:r>
              <a:rPr lang="en-US" dirty="0" smtClean="0"/>
              <a:t>But not very many felons </a:t>
            </a:r>
            <a:r>
              <a:rPr lang="en-US" dirty="0" smtClean="0"/>
              <a:t>were hanged</a:t>
            </a:r>
            <a:endParaRPr lang="en-US" dirty="0" smtClean="0"/>
          </a:p>
          <a:p>
            <a:pPr lvl="1"/>
            <a:r>
              <a:rPr lang="en-US" dirty="0"/>
              <a:t>Of those charged with capital felonies, about 16% were actually hanged</a:t>
            </a:r>
          </a:p>
          <a:p>
            <a:pPr lvl="1"/>
            <a:r>
              <a:rPr lang="en-US" dirty="0" smtClean="0"/>
              <a:t>Many were pardoned on condition of agreeing to transportation–14 years servitude</a:t>
            </a:r>
          </a:p>
          <a:p>
            <a:pPr lvl="1"/>
            <a:r>
              <a:rPr lang="en-US" dirty="0" smtClean="0"/>
              <a:t>Or enlistment in the army or navy</a:t>
            </a:r>
          </a:p>
          <a:p>
            <a:pPr lvl="1"/>
            <a:r>
              <a:rPr lang="en-US" dirty="0" smtClean="0"/>
              <a:t>Some are just pardoned and sent home</a:t>
            </a:r>
          </a:p>
          <a:p>
            <a:pPr lvl="1"/>
            <a:r>
              <a:rPr lang="en-US" dirty="0" smtClean="0"/>
              <a:t>Percent of offenses prosecuted may also have been low</a:t>
            </a:r>
          </a:p>
          <a:p>
            <a:pPr lvl="2"/>
            <a:r>
              <a:rPr lang="en-US" dirty="0" smtClean="0"/>
              <a:t>Pick pocketing was apparently common, but</a:t>
            </a:r>
            <a:endParaRPr lang="en-US" dirty="0"/>
          </a:p>
          <a:p>
            <a:pPr lvl="2"/>
            <a:r>
              <a:rPr lang="en-US" dirty="0" smtClean="0"/>
              <a:t>In Surrey, about one and a half pickpockets indicted per year</a:t>
            </a:r>
          </a:p>
        </p:txBody>
      </p:sp>
    </p:spTree>
    <p:extLst>
      <p:ext uri="{BB962C8B-B14F-4D97-AF65-F5344CB8AC3E}">
        <p14:creationId xmlns:p14="http://schemas.microsoft.com/office/powerpoint/2010/main" val="1719183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 Each, Two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didn’t it work badly enough to crash the system?</a:t>
            </a:r>
          </a:p>
          <a:p>
            <a:r>
              <a:rPr lang="en-US" dirty="0" smtClean="0"/>
              <a:t>Why wasn’t it changed?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14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6593"/>
          </a:xfrm>
        </p:spPr>
        <p:txBody>
          <a:bodyPr/>
          <a:lstStyle/>
          <a:p>
            <a:pPr algn="ctr"/>
            <a:r>
              <a:rPr lang="en-US" dirty="0" smtClean="0"/>
              <a:t>Private Prosecution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6592"/>
            <a:ext cx="10515600" cy="5763803"/>
          </a:xfrm>
        </p:spPr>
        <p:txBody>
          <a:bodyPr/>
          <a:lstStyle/>
          <a:p>
            <a:r>
              <a:rPr lang="en-US" dirty="0" smtClean="0"/>
              <a:t>Any Englishman could prosecute any crime</a:t>
            </a:r>
          </a:p>
          <a:p>
            <a:pPr lvl="1"/>
            <a:r>
              <a:rPr lang="en-US" dirty="0" smtClean="0"/>
              <a:t>It was usually up to the victim to</a:t>
            </a:r>
          </a:p>
          <a:p>
            <a:pPr lvl="2"/>
            <a:r>
              <a:rPr lang="en-US" dirty="0" smtClean="0"/>
              <a:t>Discover the criminal</a:t>
            </a:r>
          </a:p>
          <a:p>
            <a:pPr lvl="2"/>
            <a:r>
              <a:rPr lang="en-US" dirty="0" smtClean="0"/>
              <a:t>Bring charges to a magistrate</a:t>
            </a:r>
          </a:p>
          <a:p>
            <a:pPr lvl="2"/>
            <a:r>
              <a:rPr lang="en-US" dirty="0" smtClean="0"/>
              <a:t>Provide evidence for the trial</a:t>
            </a:r>
          </a:p>
          <a:p>
            <a:pPr lvl="1"/>
            <a:r>
              <a:rPr lang="en-US" dirty="0" smtClean="0"/>
              <a:t>All of that was expensive—why bother?</a:t>
            </a:r>
          </a:p>
          <a:p>
            <a:pPr lvl="1"/>
            <a:r>
              <a:rPr lang="en-US" dirty="0" smtClean="0"/>
              <a:t>To get his property back?</a:t>
            </a:r>
          </a:p>
          <a:p>
            <a:pPr lvl="2"/>
            <a:r>
              <a:rPr lang="en-US" dirty="0" smtClean="0"/>
              <a:t>Might be cheaper to buy it back from the criminal</a:t>
            </a:r>
          </a:p>
          <a:p>
            <a:pPr lvl="2"/>
            <a:r>
              <a:rPr lang="en-US" dirty="0" smtClean="0"/>
              <a:t>Which was illegal but common</a:t>
            </a:r>
          </a:p>
          <a:p>
            <a:r>
              <a:rPr lang="en-US" dirty="0" smtClean="0"/>
              <a:t>Incentives to prosecute</a:t>
            </a:r>
          </a:p>
          <a:p>
            <a:pPr lvl="1"/>
            <a:r>
              <a:rPr lang="en-US" dirty="0" smtClean="0"/>
              <a:t>Vengefulness</a:t>
            </a:r>
          </a:p>
          <a:p>
            <a:pPr lvl="1"/>
            <a:r>
              <a:rPr lang="en-US" dirty="0" smtClean="0"/>
              <a:t>Deterrence as a private good</a:t>
            </a:r>
          </a:p>
          <a:p>
            <a:pPr lvl="1"/>
            <a:r>
              <a:rPr lang="en-US" dirty="0" smtClean="0"/>
              <a:t>The possibility of an out-of-court settlement</a:t>
            </a:r>
          </a:p>
          <a:p>
            <a:pPr lvl="1"/>
            <a:r>
              <a:rPr lang="en-US" dirty="0" smtClean="0"/>
              <a:t>Rewards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16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3029"/>
          </a:xfrm>
        </p:spPr>
        <p:txBody>
          <a:bodyPr/>
          <a:lstStyle/>
          <a:p>
            <a:pPr algn="ctr"/>
            <a:r>
              <a:rPr lang="en-US" dirty="0" smtClean="0"/>
              <a:t>Deterrence as a Private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3028"/>
            <a:ext cx="12191999" cy="5994971"/>
          </a:xfrm>
        </p:spPr>
        <p:txBody>
          <a:bodyPr>
            <a:normAutofit/>
          </a:bodyPr>
          <a:lstStyle/>
          <a:p>
            <a:r>
              <a:rPr lang="en-US" dirty="0" smtClean="0"/>
              <a:t>The problem</a:t>
            </a:r>
          </a:p>
          <a:p>
            <a:pPr lvl="1"/>
            <a:r>
              <a:rPr lang="en-US" dirty="0" smtClean="0"/>
              <a:t>Before I am a victim, </a:t>
            </a:r>
            <a:r>
              <a:rPr lang="en-US" dirty="0" smtClean="0"/>
              <a:t>I want criminals </a:t>
            </a:r>
            <a:r>
              <a:rPr lang="en-US" dirty="0" smtClean="0"/>
              <a:t>to expect to be prosecuted if they steal from me</a:t>
            </a:r>
          </a:p>
          <a:p>
            <a:pPr lvl="1"/>
            <a:r>
              <a:rPr lang="en-US" dirty="0" smtClean="0"/>
              <a:t>But after, it may not be in my interest to bear the cost of prosecuting</a:t>
            </a:r>
          </a:p>
          <a:p>
            <a:r>
              <a:rPr lang="en-US" dirty="0" smtClean="0"/>
              <a:t>Consider someone at risk of repeated theft</a:t>
            </a:r>
          </a:p>
          <a:p>
            <a:pPr lvl="1"/>
            <a:r>
              <a:rPr lang="en-US" dirty="0" smtClean="0"/>
              <a:t>Say a cloth dyer with lots of valuable cloth drying in the open air</a:t>
            </a:r>
          </a:p>
          <a:p>
            <a:pPr lvl="1"/>
            <a:r>
              <a:rPr lang="en-US" dirty="0" smtClean="0"/>
              <a:t>The knowledge that the last person who stole some was hanged</a:t>
            </a:r>
          </a:p>
          <a:p>
            <a:pPr lvl="1"/>
            <a:r>
              <a:rPr lang="en-US" dirty="0" smtClean="0"/>
              <a:t>Is a reason not to steal from him. Private prosecution for private deterrence</a:t>
            </a:r>
          </a:p>
          <a:p>
            <a:r>
              <a:rPr lang="en-US" dirty="0" smtClean="0"/>
              <a:t>Prosecution Associations</a:t>
            </a:r>
          </a:p>
          <a:p>
            <a:pPr lvl="1"/>
            <a:r>
              <a:rPr lang="en-US" dirty="0" smtClean="0"/>
              <a:t>A group of people in one town who pay an annual fee</a:t>
            </a:r>
          </a:p>
          <a:p>
            <a:pPr lvl="1"/>
            <a:r>
              <a:rPr lang="en-US" dirty="0" smtClean="0"/>
              <a:t>The money to be used to prosecute anyone who commits a felony against one of them</a:t>
            </a:r>
          </a:p>
          <a:p>
            <a:pPr lvl="1"/>
            <a:r>
              <a:rPr lang="en-US" dirty="0" smtClean="0"/>
              <a:t>The list of members published in the local newspaper for the local felons to read</a:t>
            </a:r>
          </a:p>
          <a:p>
            <a:pPr lvl="1"/>
            <a:r>
              <a:rPr lang="en-US" dirty="0" smtClean="0"/>
              <a:t>A way of publicly </a:t>
            </a:r>
            <a:r>
              <a:rPr lang="en-US" dirty="0" err="1" smtClean="0"/>
              <a:t>precommiting</a:t>
            </a:r>
            <a:r>
              <a:rPr lang="en-US" dirty="0" smtClean="0"/>
              <a:t> to prosecute</a:t>
            </a:r>
          </a:p>
          <a:p>
            <a:pPr lvl="1"/>
            <a:r>
              <a:rPr lang="en-US" dirty="0" smtClean="0"/>
              <a:t>Thus providing private </a:t>
            </a:r>
            <a:r>
              <a:rPr lang="en-US" dirty="0" smtClean="0"/>
              <a:t>deterrence</a:t>
            </a:r>
          </a:p>
          <a:p>
            <a:pPr lvl="1"/>
            <a:r>
              <a:rPr lang="en-US" dirty="0" smtClean="0"/>
              <a:t>There were thousands of such associations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9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151"/>
            <a:ext cx="10515600" cy="904935"/>
          </a:xfrm>
        </p:spPr>
        <p:txBody>
          <a:bodyPr/>
          <a:lstStyle/>
          <a:p>
            <a:r>
              <a:rPr lang="en-US" dirty="0" smtClean="0"/>
              <a:t>Prosecuting in Order to be Paid not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093" y="926086"/>
            <a:ext cx="11363546" cy="593191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You could threaten to prosecute in order to get an out-of-court settlement</a:t>
            </a:r>
          </a:p>
          <a:p>
            <a:pPr lvl="1"/>
            <a:r>
              <a:rPr lang="en-US" sz="2800" dirty="0" smtClean="0"/>
              <a:t>Being paid to drop charges was illegal, “compounding a felony”</a:t>
            </a:r>
          </a:p>
          <a:p>
            <a:pPr lvl="1"/>
            <a:r>
              <a:rPr lang="en-US" sz="2800" dirty="0" smtClean="0"/>
              <a:t>But also apparently common</a:t>
            </a:r>
          </a:p>
          <a:p>
            <a:r>
              <a:rPr lang="en-US" sz="3200" dirty="0" smtClean="0"/>
              <a:t>You could prosecute, get a conviction, then accept compensation to ask the judge to go easy on the defendant</a:t>
            </a:r>
          </a:p>
          <a:p>
            <a:pPr lvl="1"/>
            <a:r>
              <a:rPr lang="en-US" sz="2800" dirty="0" smtClean="0"/>
              <a:t>For misdemeanors such as assault this was legal and common</a:t>
            </a:r>
          </a:p>
          <a:p>
            <a:pPr lvl="1"/>
            <a:r>
              <a:rPr lang="en-US" sz="2800" dirty="0" smtClean="0"/>
              <a:t>If the defendant had satisfied the plaintiff, the judge gave a small fine</a:t>
            </a:r>
          </a:p>
          <a:p>
            <a:pPr lvl="1"/>
            <a:r>
              <a:rPr lang="en-US" sz="2800" dirty="0" smtClean="0"/>
              <a:t>In one famous felony case Colonel </a:t>
            </a:r>
            <a:r>
              <a:rPr lang="en-US" sz="2800" dirty="0" err="1" smtClean="0"/>
              <a:t>Charteris</a:t>
            </a:r>
            <a:r>
              <a:rPr lang="en-US" sz="2800" dirty="0" smtClean="0"/>
              <a:t> was convicted of raping a servant, then pardoned</a:t>
            </a:r>
          </a:p>
          <a:p>
            <a:pPr lvl="2"/>
            <a:r>
              <a:rPr lang="en-US" sz="2400" dirty="0" smtClean="0"/>
              <a:t>The victim asked for a pardon, was rumored to have been paid £800 to do so</a:t>
            </a:r>
          </a:p>
          <a:p>
            <a:pPr lvl="2"/>
            <a:r>
              <a:rPr lang="en-US" sz="2400" dirty="0" smtClean="0"/>
              <a:t>Then married, opened a tavern with the sign of Colonel </a:t>
            </a:r>
            <a:r>
              <a:rPr lang="en-US" sz="2400" dirty="0" err="1" smtClean="0"/>
              <a:t>Charteris</a:t>
            </a:r>
            <a:r>
              <a:rPr lang="en-US" sz="2400" dirty="0" smtClean="0"/>
              <a:t>’ head</a:t>
            </a:r>
          </a:p>
        </p:txBody>
      </p:sp>
    </p:spTree>
    <p:extLst>
      <p:ext uri="{BB962C8B-B14F-4D97-AF65-F5344CB8AC3E}">
        <p14:creationId xmlns:p14="http://schemas.microsoft.com/office/powerpoint/2010/main" val="3771254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20"/>
            <a:ext cx="10515600" cy="891707"/>
          </a:xfrm>
        </p:spPr>
        <p:txBody>
          <a:bodyPr/>
          <a:lstStyle/>
          <a:p>
            <a:pPr algn="ctr"/>
            <a:r>
              <a:rPr lang="en-US" dirty="0" smtClean="0"/>
              <a:t>Rewards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9628"/>
            <a:ext cx="10515600" cy="5847572"/>
          </a:xfrm>
        </p:spPr>
        <p:txBody>
          <a:bodyPr>
            <a:normAutofit/>
          </a:bodyPr>
          <a:lstStyle/>
          <a:p>
            <a:r>
              <a:rPr lang="en-US" dirty="0" smtClean="0"/>
              <a:t>Because of concerns with not enough private prosecution</a:t>
            </a:r>
          </a:p>
          <a:p>
            <a:pPr lvl="1"/>
            <a:r>
              <a:rPr lang="en-US" dirty="0" smtClean="0"/>
              <a:t>The crown offered rewards for conviction of certain offenses</a:t>
            </a:r>
          </a:p>
          <a:p>
            <a:pPr lvl="1"/>
            <a:r>
              <a:rPr lang="en-US" dirty="0" smtClean="0"/>
              <a:t>The range and size increased over the first half of the century</a:t>
            </a:r>
          </a:p>
          <a:p>
            <a:pPr lvl="1"/>
            <a:r>
              <a:rPr lang="en-US" dirty="0" smtClean="0"/>
              <a:t>A criminal who turned in his accomplices got a pardon and a reward</a:t>
            </a:r>
          </a:p>
          <a:p>
            <a:r>
              <a:rPr lang="en-US" dirty="0" smtClean="0"/>
              <a:t>One result was the development of professional thief-takers</a:t>
            </a:r>
          </a:p>
          <a:p>
            <a:pPr lvl="1"/>
            <a:r>
              <a:rPr lang="en-US" dirty="0" smtClean="0"/>
              <a:t>Catching and prosecuting criminals for rewards, including private rewards</a:t>
            </a:r>
          </a:p>
          <a:p>
            <a:pPr lvl="1"/>
            <a:r>
              <a:rPr lang="en-US" dirty="0" smtClean="0"/>
              <a:t>Jonathan Wild, self styled “</a:t>
            </a:r>
            <a:r>
              <a:rPr lang="en-US" dirty="0" err="1" smtClean="0"/>
              <a:t>Thieftaker</a:t>
            </a:r>
            <a:r>
              <a:rPr lang="en-US" dirty="0" smtClean="0"/>
              <a:t> General,” combined three professions</a:t>
            </a:r>
          </a:p>
          <a:p>
            <a:pPr lvl="2"/>
            <a:r>
              <a:rPr lang="en-US" dirty="0" smtClean="0"/>
              <a:t>Employing thieves on a large scale</a:t>
            </a:r>
          </a:p>
          <a:p>
            <a:pPr lvl="2"/>
            <a:r>
              <a:rPr lang="en-US" dirty="0" smtClean="0"/>
              <a:t>Recovering stolen property for the victims, who paid for it</a:t>
            </a:r>
          </a:p>
          <a:p>
            <a:pPr lvl="2"/>
            <a:r>
              <a:rPr lang="en-US" dirty="0" smtClean="0"/>
              <a:t>Catching thieves—especially employees who didn’t follow orders</a:t>
            </a:r>
          </a:p>
          <a:p>
            <a:pPr lvl="2"/>
            <a:r>
              <a:rPr lang="en-US" dirty="0" smtClean="0"/>
              <a:t>Then they caught and hanged him—but he still lives</a:t>
            </a:r>
          </a:p>
          <a:p>
            <a:pPr lvl="2"/>
            <a:r>
              <a:rPr lang="en-US" dirty="0" smtClean="0"/>
              <a:t>As Mr. </a:t>
            </a:r>
            <a:r>
              <a:rPr lang="en-US" dirty="0" err="1" smtClean="0"/>
              <a:t>Peachum</a:t>
            </a:r>
            <a:r>
              <a:rPr lang="en-US" dirty="0" smtClean="0"/>
              <a:t> in “The Beggar’s Opera” and the protagonist of a novel by Daniel Defoe</a:t>
            </a:r>
          </a:p>
        </p:txBody>
      </p:sp>
    </p:spTree>
    <p:extLst>
      <p:ext uri="{BB962C8B-B14F-4D97-AF65-F5344CB8AC3E}">
        <p14:creationId xmlns:p14="http://schemas.microsoft.com/office/powerpoint/2010/main" val="417316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5465"/>
          </a:xfrm>
        </p:spPr>
        <p:txBody>
          <a:bodyPr/>
          <a:lstStyle/>
          <a:p>
            <a:pPr algn="ctr"/>
            <a:r>
              <a:rPr lang="en-US" dirty="0" smtClean="0"/>
              <a:t>Problems with too Much Incentive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203" y="1190683"/>
            <a:ext cx="12006797" cy="5344840"/>
          </a:xfrm>
        </p:spPr>
        <p:txBody>
          <a:bodyPr>
            <a:noAutofit/>
          </a:bodyPr>
          <a:lstStyle/>
          <a:p>
            <a:r>
              <a:rPr lang="en-US" dirty="0" smtClean="0"/>
              <a:t>One result of rewards </a:t>
            </a:r>
            <a:r>
              <a:rPr lang="en-US" dirty="0"/>
              <a:t>was a series of </a:t>
            </a:r>
            <a:r>
              <a:rPr lang="en-US" dirty="0" smtClean="0"/>
              <a:t>scandals</a:t>
            </a:r>
            <a:endParaRPr lang="en-US" dirty="0"/>
          </a:p>
          <a:p>
            <a:pPr lvl="1"/>
            <a:r>
              <a:rPr lang="en-US" dirty="0" smtClean="0"/>
              <a:t>Someone </a:t>
            </a:r>
            <a:r>
              <a:rPr lang="en-US" dirty="0"/>
              <a:t>was persuaded </a:t>
            </a:r>
            <a:r>
              <a:rPr lang="en-US" dirty="0" smtClean="0"/>
              <a:t>to </a:t>
            </a:r>
            <a:r>
              <a:rPr lang="en-US" dirty="0"/>
              <a:t>commit a crime so that he could be betrayed for the reward</a:t>
            </a:r>
          </a:p>
          <a:p>
            <a:pPr lvl="1"/>
            <a:r>
              <a:rPr lang="en-US" dirty="0"/>
              <a:t>Or </a:t>
            </a:r>
            <a:r>
              <a:rPr lang="en-US" dirty="0" smtClean="0"/>
              <a:t>framed </a:t>
            </a:r>
            <a:r>
              <a:rPr lang="en-US" dirty="0"/>
              <a:t>for a crime he had not committed</a:t>
            </a:r>
          </a:p>
          <a:p>
            <a:pPr lvl="1"/>
            <a:r>
              <a:rPr lang="en-US" dirty="0"/>
              <a:t>One gang was responsible, over a period of about six years, for the transportation of two men and the hanging of six whom they had tricked into committing robberies; for these convictions they received a total of £1,200 in state rewards. </a:t>
            </a:r>
            <a:endParaRPr lang="en-US" dirty="0" smtClean="0"/>
          </a:p>
          <a:p>
            <a:r>
              <a:rPr lang="en-US" dirty="0" smtClean="0"/>
              <a:t>Juries were skeptical of testimony, suspecting it might be perjury for a reward</a:t>
            </a:r>
          </a:p>
          <a:p>
            <a:pPr lvl="1"/>
            <a:r>
              <a:rPr lang="en-US" dirty="0" smtClean="0"/>
              <a:t>Casanova, visiting London, saw the sign “WITNESS” in a window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nterpreted it as meaning “perjured testimony for sale here”</a:t>
            </a:r>
          </a:p>
          <a:p>
            <a:r>
              <a:rPr lang="en-US" dirty="0" smtClean="0"/>
              <a:t>Rewards were scaled back, in part replaced by payment for expenses of successful prosecution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5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5465"/>
          </a:xfrm>
        </p:spPr>
        <p:txBody>
          <a:bodyPr/>
          <a:lstStyle/>
          <a:p>
            <a:pPr algn="ctr"/>
            <a:r>
              <a:rPr lang="en-US" dirty="0" smtClean="0"/>
              <a:t>Punishments: Benefit of Clergy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59" y="1005465"/>
            <a:ext cx="12072941" cy="5852535"/>
          </a:xfrm>
        </p:spPr>
        <p:txBody>
          <a:bodyPr/>
          <a:lstStyle/>
          <a:p>
            <a:r>
              <a:rPr lang="en-US" dirty="0" smtClean="0"/>
              <a:t>Medieval England was a </a:t>
            </a:r>
            <a:r>
              <a:rPr lang="en-US" dirty="0" err="1" smtClean="0"/>
              <a:t>polylegal</a:t>
            </a:r>
            <a:r>
              <a:rPr lang="en-US" dirty="0" smtClean="0"/>
              <a:t> system: Church and Crown</a:t>
            </a:r>
          </a:p>
          <a:p>
            <a:pPr lvl="1"/>
            <a:r>
              <a:rPr lang="en-US" dirty="0" smtClean="0"/>
              <a:t>A cleric charged with a capital offense could have the case transferred to a church court</a:t>
            </a:r>
          </a:p>
          <a:p>
            <a:pPr lvl="1"/>
            <a:r>
              <a:rPr lang="en-US" dirty="0" smtClean="0"/>
              <a:t>Which did not impose capital punishment</a:t>
            </a:r>
          </a:p>
          <a:p>
            <a:pPr lvl="1"/>
            <a:r>
              <a:rPr lang="en-US" dirty="0" smtClean="0"/>
              <a:t>How to prove you are a cleric? Show that you can read.</a:t>
            </a:r>
          </a:p>
          <a:p>
            <a:r>
              <a:rPr lang="en-US" dirty="0" smtClean="0"/>
              <a:t>England leaves the Catholic church in the 16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Eventually there are no church courts for serious offenses</a:t>
            </a:r>
          </a:p>
          <a:p>
            <a:pPr lvl="1"/>
            <a:r>
              <a:rPr lang="en-US" dirty="0" smtClean="0"/>
              <a:t>So benefit of clergy becomes a get</a:t>
            </a:r>
            <a:r>
              <a:rPr lang="en-US" dirty="0"/>
              <a:t> </a:t>
            </a:r>
            <a:r>
              <a:rPr lang="en-US" dirty="0" smtClean="0"/>
              <a:t>out of jail card</a:t>
            </a:r>
          </a:p>
          <a:p>
            <a:pPr lvl="1"/>
            <a:r>
              <a:rPr lang="en-US" dirty="0" smtClean="0"/>
              <a:t>You prove you can read, usually by reading a particular verse of the bible in Latin</a:t>
            </a:r>
          </a:p>
          <a:p>
            <a:pPr lvl="1"/>
            <a:r>
              <a:rPr lang="en-US" dirty="0" smtClean="0"/>
              <a:t>Are branded on the thumb and released. In theory you can only do it once.</a:t>
            </a:r>
          </a:p>
          <a:p>
            <a:r>
              <a:rPr lang="en-US" dirty="0" smtClean="0"/>
              <a:t>This is eventually modified in several ways</a:t>
            </a:r>
          </a:p>
          <a:p>
            <a:pPr lvl="1"/>
            <a:r>
              <a:rPr lang="en-US" dirty="0" smtClean="0"/>
              <a:t>Non-capital punishments for those who plead clergy, such as transportation for seven years</a:t>
            </a:r>
          </a:p>
          <a:p>
            <a:pPr lvl="1"/>
            <a:r>
              <a:rPr lang="en-US" dirty="0" smtClean="0"/>
              <a:t>And more and more felonies become non-</a:t>
            </a:r>
            <a:r>
              <a:rPr lang="en-US" dirty="0" err="1" smtClean="0"/>
              <a:t>clergyable</a:t>
            </a:r>
            <a:endParaRPr lang="en-US" dirty="0" smtClean="0"/>
          </a:p>
          <a:p>
            <a:pPr lvl="1"/>
            <a:r>
              <a:rPr lang="en-US" dirty="0" smtClean="0"/>
              <a:t>Eventually almost all serious crimes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0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77" y="7920"/>
            <a:ext cx="11350317" cy="99754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Review: Alternative Models of Law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5464"/>
            <a:ext cx="10515600" cy="585253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standard modern model</a:t>
            </a:r>
          </a:p>
          <a:p>
            <a:pPr lvl="1"/>
            <a:r>
              <a:rPr lang="en-US" sz="2800" dirty="0" smtClean="0"/>
              <a:t>Law </a:t>
            </a:r>
            <a:r>
              <a:rPr lang="en-US" sz="2800" dirty="0"/>
              <a:t>is made by legislatures or judges</a:t>
            </a:r>
          </a:p>
          <a:p>
            <a:pPr lvl="1"/>
            <a:r>
              <a:rPr lang="en-US" sz="2800" dirty="0"/>
              <a:t>Offenses are detected and proved in government courts</a:t>
            </a:r>
          </a:p>
          <a:p>
            <a:pPr lvl="1"/>
            <a:r>
              <a:rPr lang="en-US" sz="2800" dirty="0" smtClean="0"/>
              <a:t>Punished </a:t>
            </a:r>
            <a:r>
              <a:rPr lang="en-US" sz="2800" dirty="0"/>
              <a:t>by government </a:t>
            </a:r>
            <a:r>
              <a:rPr lang="en-US" sz="2800" dirty="0" smtClean="0"/>
              <a:t>actors</a:t>
            </a:r>
          </a:p>
          <a:p>
            <a:r>
              <a:rPr lang="en-US" sz="3600" dirty="0" smtClean="0"/>
              <a:t>An alternative model: Feud Law (not “Feudal Law”)</a:t>
            </a:r>
          </a:p>
          <a:p>
            <a:pPr lvl="1"/>
            <a:r>
              <a:rPr lang="en-US" sz="2800" dirty="0"/>
              <a:t>The basic logic is simple</a:t>
            </a:r>
          </a:p>
          <a:p>
            <a:pPr lvl="2"/>
            <a:r>
              <a:rPr lang="en-US" sz="2400" dirty="0"/>
              <a:t>If you have wronged me, I will harm you</a:t>
            </a:r>
          </a:p>
          <a:p>
            <a:pPr lvl="2"/>
            <a:r>
              <a:rPr lang="en-US" sz="2400" dirty="0"/>
              <a:t>Unless you compensate me for the wrong</a:t>
            </a:r>
          </a:p>
          <a:p>
            <a:pPr lvl="1"/>
            <a:r>
              <a:rPr lang="en-US" sz="2800" dirty="0" smtClean="0"/>
              <a:t>Most </a:t>
            </a:r>
            <a:r>
              <a:rPr lang="en-US" sz="2800" dirty="0"/>
              <a:t>or all of the process is private and decentralized</a:t>
            </a:r>
          </a:p>
          <a:p>
            <a:pPr lvl="2"/>
            <a:r>
              <a:rPr lang="en-US" sz="2400" dirty="0"/>
              <a:t>It is historically common, including some societies we have looked at</a:t>
            </a:r>
          </a:p>
          <a:p>
            <a:pPr lvl="2"/>
            <a:r>
              <a:rPr lang="en-US" sz="2400" dirty="0"/>
              <a:t>It may be the original legal system on top of which others were built</a:t>
            </a:r>
          </a:p>
          <a:p>
            <a:pPr lvl="2"/>
            <a:r>
              <a:rPr lang="en-US" sz="2400" dirty="0"/>
              <a:t>And elements of it exist </a:t>
            </a:r>
            <a:r>
              <a:rPr lang="en-US" sz="2400" i="1" dirty="0"/>
              <a:t>de facto</a:t>
            </a:r>
            <a:r>
              <a:rPr lang="en-US" sz="2400" dirty="0"/>
              <a:t> if not </a:t>
            </a:r>
            <a:r>
              <a:rPr lang="en-US" sz="2400" i="1" dirty="0"/>
              <a:t>de jure</a:t>
            </a:r>
            <a:r>
              <a:rPr lang="en-US" sz="2400" dirty="0"/>
              <a:t> in modern societies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79156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1"/>
            <a:ext cx="10515600" cy="799097"/>
          </a:xfrm>
        </p:spPr>
        <p:txBody>
          <a:bodyPr/>
          <a:lstStyle/>
          <a:p>
            <a:pPr algn="ctr"/>
            <a:r>
              <a:rPr lang="en-US" dirty="0" smtClean="0"/>
              <a:t>Punishments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1614"/>
            <a:ext cx="10515600" cy="578638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only sentence for a serious felony was hanging</a:t>
            </a:r>
          </a:p>
          <a:p>
            <a:r>
              <a:rPr lang="en-US" sz="3200" dirty="0" smtClean="0"/>
              <a:t>Where felonies made non-</a:t>
            </a:r>
            <a:r>
              <a:rPr lang="en-US" sz="3200" dirty="0" err="1" smtClean="0"/>
              <a:t>clergyable</a:t>
            </a:r>
            <a:r>
              <a:rPr lang="en-US" sz="3200" dirty="0" smtClean="0"/>
              <a:t> and capital included:</a:t>
            </a:r>
          </a:p>
          <a:p>
            <a:pPr lvl="1"/>
            <a:r>
              <a:rPr lang="en-US" sz="2800" dirty="0"/>
              <a:t>Taking goods from a house when the owner was present and put in </a:t>
            </a:r>
            <a:r>
              <a:rPr lang="en-US" sz="2800" dirty="0" smtClean="0"/>
              <a:t>fear</a:t>
            </a:r>
          </a:p>
          <a:p>
            <a:pPr lvl="1"/>
            <a:r>
              <a:rPr lang="en-US" sz="2800" dirty="0" smtClean="0"/>
              <a:t>Breaking </a:t>
            </a:r>
            <a:r>
              <a:rPr lang="en-US" sz="2800" dirty="0"/>
              <a:t>into houses, shops, and warehouses and stealing to the value of five </a:t>
            </a:r>
            <a:r>
              <a:rPr lang="en-US" sz="2800" dirty="0" smtClean="0"/>
              <a:t>shillings</a:t>
            </a:r>
          </a:p>
          <a:p>
            <a:pPr lvl="1"/>
            <a:r>
              <a:rPr lang="en-US" sz="2800" dirty="0" smtClean="0"/>
              <a:t>Shoplifting </a:t>
            </a:r>
            <a:r>
              <a:rPr lang="en-US" sz="2800" dirty="0"/>
              <a:t>to the value of five shillings and thefts to the same value from stables and </a:t>
            </a:r>
            <a:r>
              <a:rPr lang="en-US" sz="2800" dirty="0" smtClean="0"/>
              <a:t>warehouses</a:t>
            </a:r>
          </a:p>
          <a:p>
            <a:pPr lvl="1"/>
            <a:r>
              <a:rPr lang="en-US" sz="2800" dirty="0" smtClean="0"/>
              <a:t>Theft </a:t>
            </a:r>
            <a:r>
              <a:rPr lang="en-US" sz="2800" dirty="0"/>
              <a:t>from a house or outhouse to the value of forty </a:t>
            </a:r>
            <a:r>
              <a:rPr lang="en-US" sz="2800" dirty="0" smtClean="0"/>
              <a:t>shillings</a:t>
            </a:r>
          </a:p>
          <a:p>
            <a:pPr lvl="1"/>
            <a:r>
              <a:rPr lang="en-US" sz="2800" dirty="0" smtClean="0"/>
              <a:t>Sheep stealing, </a:t>
            </a:r>
          </a:p>
          <a:p>
            <a:pPr lvl="1"/>
            <a:r>
              <a:rPr lang="en-US" sz="2800" dirty="0" smtClean="0"/>
              <a:t>…</a:t>
            </a:r>
          </a:p>
          <a:p>
            <a:r>
              <a:rPr lang="en-US" sz="3200" dirty="0" smtClean="0"/>
              <a:t>But 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1998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8074"/>
          </a:xfrm>
        </p:spPr>
        <p:txBody>
          <a:bodyPr/>
          <a:lstStyle/>
          <a:p>
            <a:pPr algn="ctr"/>
            <a:r>
              <a:rPr lang="en-US" dirty="0" smtClean="0"/>
              <a:t>In Practice, Multiple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8074"/>
            <a:ext cx="12192000" cy="57599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Pious Perjury. If the jury doesn’t want the guilty defendant to hang</a:t>
            </a:r>
          </a:p>
          <a:p>
            <a:pPr lvl="1"/>
            <a:r>
              <a:rPr lang="en-US" sz="2800" dirty="0" smtClean="0"/>
              <a:t>They find him guilty of a non-capital included offense</a:t>
            </a:r>
          </a:p>
          <a:p>
            <a:pPr lvl="1"/>
            <a:r>
              <a:rPr lang="en-US" sz="2800" dirty="0" smtClean="0"/>
              <a:t>Stealing goods worth 39 shillings when 40 shillings would be capital</a:t>
            </a:r>
          </a:p>
          <a:p>
            <a:pPr lvl="1"/>
            <a:r>
              <a:rPr lang="en-US" sz="2800" dirty="0" smtClean="0"/>
              <a:t>Even though the goods were worth much more than that</a:t>
            </a:r>
          </a:p>
          <a:p>
            <a:r>
              <a:rPr lang="en-US" sz="3200" dirty="0" smtClean="0"/>
              <a:t>Pardon on condition that the convict agree to</a:t>
            </a:r>
          </a:p>
          <a:p>
            <a:pPr lvl="1"/>
            <a:r>
              <a:rPr lang="en-US" sz="2800" dirty="0" smtClean="0"/>
              <a:t>Transportation to the New World for 14 years of indentured servitude</a:t>
            </a:r>
          </a:p>
          <a:p>
            <a:pPr lvl="1"/>
            <a:r>
              <a:rPr lang="en-US" sz="2800" dirty="0" smtClean="0"/>
              <a:t>Enlist in the army or navy</a:t>
            </a:r>
          </a:p>
          <a:p>
            <a:pPr lvl="2"/>
            <a:r>
              <a:rPr lang="en-US" sz="2400" dirty="0"/>
              <a:t>I</a:t>
            </a:r>
            <a:r>
              <a:rPr lang="en-US" sz="2400" dirty="0" smtClean="0"/>
              <a:t>f there was a war happening and men needed</a:t>
            </a:r>
          </a:p>
          <a:p>
            <a:pPr lvl="2"/>
            <a:r>
              <a:rPr lang="en-US" sz="2400" dirty="0" smtClean="0"/>
              <a:t>Supposedly American judges used to do the same informally. </a:t>
            </a:r>
          </a:p>
          <a:p>
            <a:pPr lvl="2"/>
            <a:r>
              <a:rPr lang="en-US" sz="2400" dirty="0" smtClean="0"/>
              <a:t>“I’ll let you off if you enlist in the marines. They’ll make a man of you.”</a:t>
            </a:r>
          </a:p>
          <a:p>
            <a:r>
              <a:rPr lang="en-US" sz="3200" dirty="0" smtClean="0"/>
              <a:t>Unconditional pardon</a:t>
            </a:r>
          </a:p>
        </p:txBody>
      </p:sp>
    </p:spTree>
    <p:extLst>
      <p:ext uri="{BB962C8B-B14F-4D97-AF65-F5344CB8AC3E}">
        <p14:creationId xmlns:p14="http://schemas.microsoft.com/office/powerpoint/2010/main" val="4203485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151"/>
            <a:ext cx="10515600" cy="1037234"/>
          </a:xfrm>
        </p:spPr>
        <p:txBody>
          <a:bodyPr/>
          <a:lstStyle/>
          <a:p>
            <a:pPr algn="ctr"/>
            <a:r>
              <a:rPr lang="en-US" dirty="0" smtClean="0"/>
              <a:t>Explaining Conditional Pardons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6520"/>
            <a:ext cx="10515600" cy="5561479"/>
          </a:xfrm>
        </p:spPr>
        <p:txBody>
          <a:bodyPr/>
          <a:lstStyle/>
          <a:p>
            <a:r>
              <a:rPr lang="en-US" dirty="0" smtClean="0"/>
              <a:t>If there was a war, the army and navy needed men</a:t>
            </a:r>
          </a:p>
          <a:p>
            <a:r>
              <a:rPr lang="en-US" dirty="0" smtClean="0"/>
              <a:t>What about transportation?</a:t>
            </a:r>
          </a:p>
          <a:p>
            <a:pPr lvl="1"/>
            <a:r>
              <a:rPr lang="en-US" dirty="0" smtClean="0"/>
              <a:t>It provided a less severe punishment than hanging</a:t>
            </a:r>
          </a:p>
          <a:p>
            <a:pPr lvl="1"/>
            <a:r>
              <a:rPr lang="en-US" dirty="0" smtClean="0"/>
              <a:t>Long term imprisonment, which is our solution, was expensive</a:t>
            </a:r>
          </a:p>
          <a:p>
            <a:r>
              <a:rPr lang="en-US" dirty="0" smtClean="0"/>
              <a:t>What about penal slavery? </a:t>
            </a:r>
          </a:p>
          <a:p>
            <a:pPr lvl="1"/>
            <a:r>
              <a:rPr lang="en-US" dirty="0" smtClean="0"/>
              <a:t>During the American Revolution they tried it, didn’t pay its costs</a:t>
            </a:r>
          </a:p>
          <a:p>
            <a:pPr lvl="1"/>
            <a:r>
              <a:rPr lang="en-US" dirty="0" smtClean="0"/>
              <a:t>Mediterranean powers used galley slavery, which apparently did</a:t>
            </a:r>
          </a:p>
          <a:p>
            <a:pPr lvl="2"/>
            <a:r>
              <a:rPr lang="en-US" dirty="0" smtClean="0"/>
              <a:t>Easy to monitor performance, since they are all rowing together</a:t>
            </a:r>
          </a:p>
          <a:p>
            <a:pPr lvl="2"/>
            <a:r>
              <a:rPr lang="en-US" dirty="0" smtClean="0"/>
              <a:t>And hard to escape from a galley at sea</a:t>
            </a:r>
          </a:p>
          <a:p>
            <a:pPr lvl="2"/>
            <a:r>
              <a:rPr lang="en-US" dirty="0" smtClean="0"/>
              <a:t>Galleys don’t work well in the Atlantic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96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Explaining Unconditional Pardons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judge thinks the jury was wrong, the defendant innocent</a:t>
            </a:r>
          </a:p>
          <a:p>
            <a:r>
              <a:rPr lang="en-US" dirty="0" smtClean="0"/>
              <a:t>The judge thinks that the defendant won’t do it again</a:t>
            </a:r>
          </a:p>
          <a:p>
            <a:pPr lvl="1"/>
            <a:r>
              <a:rPr lang="en-US" dirty="0" smtClean="0"/>
              <a:t>And his employer testified for him, doesn’t want to lose him</a:t>
            </a:r>
          </a:p>
          <a:p>
            <a:pPr lvl="1"/>
            <a:r>
              <a:rPr lang="en-US" dirty="0" smtClean="0"/>
              <a:t>Neighbors testified for him, don’t want to support his dependents</a:t>
            </a:r>
          </a:p>
          <a:p>
            <a:r>
              <a:rPr lang="en-US" dirty="0" smtClean="0"/>
              <a:t>Alternatively, a market in favors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6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37763"/>
          </a:xfrm>
        </p:spPr>
        <p:txBody>
          <a:bodyPr/>
          <a:lstStyle/>
          <a:p>
            <a:pPr algn="ctr"/>
            <a:r>
              <a:rPr lang="en-US" dirty="0" smtClean="0"/>
              <a:t>An Imaginary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7762"/>
            <a:ext cx="10515600" cy="5720237"/>
          </a:xfrm>
        </p:spPr>
        <p:txBody>
          <a:bodyPr/>
          <a:lstStyle/>
          <a:p>
            <a:r>
              <a:rPr lang="en-US" dirty="0" smtClean="0"/>
              <a:t>A young man is convicted of sheep stealing</a:t>
            </a:r>
          </a:p>
          <a:p>
            <a:r>
              <a:rPr lang="en-US" dirty="0" smtClean="0"/>
              <a:t>His friends and relatives go to the Squire, ask him to help</a:t>
            </a:r>
          </a:p>
          <a:p>
            <a:pPr lvl="1"/>
            <a:r>
              <a:rPr lang="en-US" dirty="0" smtClean="0"/>
              <a:t>The Squire has more political influence than they do</a:t>
            </a:r>
          </a:p>
          <a:p>
            <a:pPr lvl="1"/>
            <a:r>
              <a:rPr lang="en-US" dirty="0" smtClean="0"/>
              <a:t>The deference and support of “his people” is valuable to him</a:t>
            </a:r>
          </a:p>
          <a:p>
            <a:r>
              <a:rPr lang="en-US" dirty="0" smtClean="0"/>
              <a:t>The squire goes to a local politically influential nobleman</a:t>
            </a:r>
          </a:p>
          <a:p>
            <a:pPr lvl="1"/>
            <a:r>
              <a:rPr lang="en-US" dirty="0" smtClean="0"/>
              <a:t>He has more political influence than the Squire</a:t>
            </a:r>
          </a:p>
          <a:p>
            <a:pPr lvl="1"/>
            <a:r>
              <a:rPr lang="en-US" dirty="0" smtClean="0"/>
              <a:t>And the support of local squires is one reason he is politically influential</a:t>
            </a:r>
          </a:p>
          <a:p>
            <a:pPr lvl="1"/>
            <a:r>
              <a:rPr lang="en-US" dirty="0" smtClean="0"/>
              <a:t>And one of the things ordinary people can do for the squire is to vote for the candidates he supports</a:t>
            </a:r>
          </a:p>
          <a:p>
            <a:r>
              <a:rPr lang="en-US" dirty="0" smtClean="0"/>
              <a:t>The nobleman asks the judge, or the King, to pardon a young man led astray by bad companions</a:t>
            </a:r>
          </a:p>
          <a:p>
            <a:r>
              <a:rPr lang="en-US" dirty="0" smtClean="0"/>
              <a:t>Think of it as a market, not in money but favors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1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150"/>
            <a:ext cx="10515600" cy="1010775"/>
          </a:xfrm>
        </p:spPr>
        <p:txBody>
          <a:bodyPr/>
          <a:lstStyle/>
          <a:p>
            <a:pPr algn="ctr"/>
            <a:r>
              <a:rPr lang="en-US" dirty="0" smtClean="0"/>
              <a:t>A True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79" y="1084756"/>
            <a:ext cx="11456147" cy="5773244"/>
          </a:xfrm>
        </p:spPr>
        <p:txBody>
          <a:bodyPr/>
          <a:lstStyle/>
          <a:p>
            <a:r>
              <a:rPr lang="en-US" dirty="0" smtClean="0"/>
              <a:t>James Boswell, a Scottish attorney, famous for his biography of Johnson</a:t>
            </a:r>
          </a:p>
          <a:p>
            <a:pPr lvl="1"/>
            <a:r>
              <a:rPr lang="en-US" dirty="0" smtClean="0"/>
              <a:t>Kept a diary through most of his life, discovered in the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Includes an account of his unsuccessful attempt to get a pardon for a client</a:t>
            </a:r>
          </a:p>
          <a:p>
            <a:r>
              <a:rPr lang="en-US" dirty="0" smtClean="0"/>
              <a:t>John Reid, his first client, was accused of sheep stealing. Boswell got him off</a:t>
            </a:r>
          </a:p>
          <a:p>
            <a:pPr lvl="1"/>
            <a:r>
              <a:rPr lang="en-US" dirty="0" smtClean="0"/>
              <a:t>The Lord Justice-Clerk, an important judge commented in another case</a:t>
            </a:r>
          </a:p>
          <a:p>
            <a:pPr lvl="1"/>
            <a:r>
              <a:rPr lang="en-US" dirty="0" smtClean="0"/>
              <a:t>That this was an example of a clever attorney getting off a guilty man</a:t>
            </a:r>
          </a:p>
          <a:p>
            <a:r>
              <a:rPr lang="en-US" dirty="0" smtClean="0"/>
              <a:t>Years later, John Reid was again found with stolen sheep in his herd</a:t>
            </a:r>
          </a:p>
          <a:p>
            <a:pPr lvl="1"/>
            <a:r>
              <a:rPr lang="en-US" dirty="0" smtClean="0"/>
              <a:t>This time he was convicted, despite Boswell’s efforts</a:t>
            </a:r>
          </a:p>
          <a:p>
            <a:pPr lvl="1"/>
            <a:r>
              <a:rPr lang="en-US" dirty="0" smtClean="0"/>
              <a:t>Boswell did everything he could to get a pardon—transportation rather than death</a:t>
            </a:r>
          </a:p>
          <a:p>
            <a:pPr lvl="1"/>
            <a:r>
              <a:rPr lang="en-US" dirty="0" smtClean="0"/>
              <a:t>He did it mostly by appealing to friends, offering future favors to men with influence</a:t>
            </a:r>
          </a:p>
          <a:p>
            <a:pPr lvl="1"/>
            <a:r>
              <a:rPr lang="en-US" dirty="0" smtClean="0"/>
              <a:t>And failed, apparently because the Lord Justice-Clerk</a:t>
            </a:r>
          </a:p>
          <a:p>
            <a:pPr lvl="1"/>
            <a:r>
              <a:rPr lang="en-US" dirty="0" smtClean="0"/>
              <a:t>Strongly opposed a pardon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30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Think of it as a Market for Mercy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opinion of other people could determine life or death</a:t>
            </a:r>
          </a:p>
          <a:p>
            <a:pPr lvl="1"/>
            <a:r>
              <a:rPr lang="en-US" dirty="0" smtClean="0"/>
              <a:t>Character witnesses at your trial</a:t>
            </a:r>
          </a:p>
          <a:p>
            <a:pPr lvl="1"/>
            <a:r>
              <a:rPr lang="en-US" dirty="0" smtClean="0"/>
              <a:t>People petitioning for a pardon if you were convicted</a:t>
            </a:r>
          </a:p>
          <a:p>
            <a:pPr lvl="1"/>
            <a:r>
              <a:rPr lang="en-US" dirty="0" smtClean="0"/>
              <a:t>Especially your status superiors, who were likely to have more influence</a:t>
            </a:r>
          </a:p>
          <a:p>
            <a:r>
              <a:rPr lang="en-US" dirty="0" smtClean="0"/>
              <a:t>Which was a good reason to behave in ways that gave them a good opinion of you</a:t>
            </a:r>
          </a:p>
          <a:p>
            <a:r>
              <a:rPr lang="en-US" dirty="0" smtClean="0"/>
              <a:t>Thus supported the existing social/political structure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63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21"/>
            <a:ext cx="10515600" cy="1063694"/>
          </a:xfrm>
        </p:spPr>
        <p:txBody>
          <a:bodyPr/>
          <a:lstStyle/>
          <a:p>
            <a:r>
              <a:rPr lang="en-US" dirty="0" smtClean="0"/>
              <a:t>Why use Severe Punishment Rarely Imposed?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1615"/>
            <a:ext cx="10515600" cy="5635896"/>
          </a:xfrm>
        </p:spPr>
        <p:txBody>
          <a:bodyPr/>
          <a:lstStyle/>
          <a:p>
            <a:r>
              <a:rPr lang="en-US" dirty="0" smtClean="0"/>
              <a:t>Price discrimination by the court system</a:t>
            </a:r>
          </a:p>
          <a:p>
            <a:pPr lvl="1"/>
            <a:r>
              <a:rPr lang="en-US" dirty="0" smtClean="0"/>
              <a:t>This guilty defendant is a villain, hang him</a:t>
            </a:r>
          </a:p>
          <a:p>
            <a:pPr lvl="1"/>
            <a:r>
              <a:rPr lang="en-US" dirty="0" smtClean="0"/>
              <a:t>This one might eventually reform, transport him</a:t>
            </a:r>
          </a:p>
          <a:p>
            <a:pPr lvl="1"/>
            <a:r>
              <a:rPr lang="en-US" dirty="0" smtClean="0"/>
              <a:t>This one made a mistake, has been sufficiently scared not to repeat it</a:t>
            </a:r>
          </a:p>
          <a:p>
            <a:r>
              <a:rPr lang="en-US" dirty="0" smtClean="0"/>
              <a:t>A market for favors. </a:t>
            </a:r>
          </a:p>
          <a:p>
            <a:pPr lvl="1"/>
            <a:r>
              <a:rPr lang="en-US" dirty="0" smtClean="0"/>
              <a:t>He was guilty, so you were entitled to hang him</a:t>
            </a:r>
          </a:p>
          <a:p>
            <a:pPr lvl="1"/>
            <a:r>
              <a:rPr lang="en-US" dirty="0" smtClean="0"/>
              <a:t>And didn’t, so he and his friends and relations should be grateful</a:t>
            </a:r>
          </a:p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century Behavioral Economics</a:t>
            </a:r>
          </a:p>
          <a:p>
            <a:pPr lvl="1"/>
            <a:r>
              <a:rPr lang="en-US" dirty="0" smtClean="0"/>
              <a:t>People may be irrational in predictable ways </a:t>
            </a:r>
          </a:p>
          <a:p>
            <a:pPr lvl="1"/>
            <a:r>
              <a:rPr lang="en-US" dirty="0" smtClean="0"/>
              <a:t>They over estimate the importance of dramatic low probability events</a:t>
            </a:r>
          </a:p>
          <a:p>
            <a:pPr lvl="1"/>
            <a:r>
              <a:rPr lang="en-US" dirty="0" smtClean="0"/>
              <a:t>So hanging a few particularly bad criminals may be sufficient</a:t>
            </a:r>
          </a:p>
          <a:p>
            <a:pPr lvl="1"/>
            <a:r>
              <a:rPr lang="en-US" dirty="0" smtClean="0"/>
              <a:t>To scare other people out of crime</a:t>
            </a:r>
          </a:p>
          <a:p>
            <a:pPr lvl="1"/>
            <a:r>
              <a:rPr lang="en-US" dirty="0" smtClean="0"/>
              <a:t>And hanging too many makes it less dramatic, not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96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3167"/>
          </a:xfrm>
        </p:spPr>
        <p:txBody>
          <a:bodyPr/>
          <a:lstStyle/>
          <a:p>
            <a:pPr algn="ctr"/>
            <a:r>
              <a:rPr lang="en-US" dirty="0" smtClean="0"/>
              <a:t>Why Private Prosecution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20" y="873167"/>
            <a:ext cx="11363546" cy="5812845"/>
          </a:xfrm>
        </p:spPr>
        <p:txBody>
          <a:bodyPr/>
          <a:lstStyle/>
          <a:p>
            <a:r>
              <a:rPr lang="en-US" dirty="0" smtClean="0"/>
              <a:t>They knew about the idea of public law enforcement</a:t>
            </a:r>
          </a:p>
          <a:p>
            <a:pPr lvl="1"/>
            <a:r>
              <a:rPr lang="en-US" dirty="0" smtClean="0"/>
              <a:t>France had police and public prosecutors</a:t>
            </a:r>
          </a:p>
          <a:p>
            <a:pPr lvl="1"/>
            <a:r>
              <a:rPr lang="en-US" dirty="0" smtClean="0"/>
              <a:t>England had them in Ireland</a:t>
            </a:r>
          </a:p>
          <a:p>
            <a:pPr lvl="1"/>
            <a:r>
              <a:rPr lang="en-US" dirty="0" smtClean="0"/>
              <a:t>Some people argued for such a system in England. </a:t>
            </a:r>
          </a:p>
          <a:p>
            <a:pPr lvl="1"/>
            <a:r>
              <a:rPr lang="en-US" dirty="0" smtClean="0"/>
              <a:t>Why didn’t they succeed until well into the next century?</a:t>
            </a:r>
          </a:p>
          <a:p>
            <a:r>
              <a:rPr lang="en-US" dirty="0" smtClean="0"/>
              <a:t>The previous century included two civil wars and three coups </a:t>
            </a:r>
            <a:r>
              <a:rPr lang="en-US" dirty="0" err="1" smtClean="0"/>
              <a:t>d’Etat</a:t>
            </a:r>
            <a:endParaRPr lang="en-US" dirty="0" smtClean="0"/>
          </a:p>
          <a:p>
            <a:pPr lvl="1"/>
            <a:r>
              <a:rPr lang="en-US" dirty="0" smtClean="0"/>
              <a:t>It may have occurred to people that if the crown controlled prosecution</a:t>
            </a:r>
          </a:p>
          <a:p>
            <a:pPr lvl="1"/>
            <a:r>
              <a:rPr lang="en-US" dirty="0" smtClean="0"/>
              <a:t>The king’s friends could get away with murder</a:t>
            </a:r>
          </a:p>
          <a:p>
            <a:r>
              <a:rPr lang="en-US" dirty="0" smtClean="0"/>
              <a:t>Private prosecution for crimes the government approved of</a:t>
            </a:r>
          </a:p>
          <a:p>
            <a:pPr lvl="1"/>
            <a:r>
              <a:rPr lang="en-US" dirty="0" smtClean="0"/>
              <a:t>John Wilkes, radical journalist and politician, in jail in London</a:t>
            </a:r>
          </a:p>
          <a:p>
            <a:pPr lvl="1"/>
            <a:r>
              <a:rPr lang="en-US" dirty="0" smtClean="0"/>
              <a:t>Supporters rally, authorities get worried, troops fire on the crowd, kill several</a:t>
            </a:r>
          </a:p>
          <a:p>
            <a:pPr lvl="1"/>
            <a:r>
              <a:rPr lang="en-US" dirty="0" smtClean="0"/>
              <a:t>Wilkes’ supporters charge several soldiers and the Magistrate who gave the order with murder</a:t>
            </a:r>
          </a:p>
          <a:p>
            <a:pPr lvl="1"/>
            <a:r>
              <a:rPr lang="en-US" dirty="0" smtClean="0"/>
              <a:t>They are tried, acquitted (one soldier jumped bail), but Magistrate scared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817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52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To work it must satisfy four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64" y="1449825"/>
            <a:ext cx="11363546" cy="5055157"/>
          </a:xfrm>
        </p:spPr>
        <p:txBody>
          <a:bodyPr>
            <a:normAutofit/>
          </a:bodyPr>
          <a:lstStyle/>
          <a:p>
            <a:r>
              <a:rPr lang="en-US" dirty="0"/>
              <a:t>My threat must be more believable when you have harmed me than when you have not</a:t>
            </a:r>
          </a:p>
          <a:p>
            <a:r>
              <a:rPr lang="en-US" dirty="0" smtClean="0"/>
              <a:t>There </a:t>
            </a:r>
            <a:r>
              <a:rPr lang="en-US" dirty="0"/>
              <a:t>has to be a reason for me to carry out my threat, even if it is dangerous</a:t>
            </a:r>
          </a:p>
          <a:p>
            <a:r>
              <a:rPr lang="en-US" dirty="0" smtClean="0"/>
              <a:t>There </a:t>
            </a:r>
            <a:r>
              <a:rPr lang="en-US" dirty="0"/>
              <a:t>has to be a way of making it work even for the weak</a:t>
            </a:r>
          </a:p>
          <a:p>
            <a:pPr lvl="1"/>
            <a:r>
              <a:rPr lang="en-US" dirty="0"/>
              <a:t>That includes people without much money or power</a:t>
            </a:r>
          </a:p>
          <a:p>
            <a:pPr lvl="1"/>
            <a:r>
              <a:rPr lang="en-US" dirty="0"/>
              <a:t>And </a:t>
            </a:r>
            <a:r>
              <a:rPr lang="en-US" dirty="0" smtClean="0"/>
              <a:t>people </a:t>
            </a:r>
            <a:r>
              <a:rPr lang="en-US" dirty="0"/>
              <a:t>who are dead—otherwise you kill me and nothing happens to you</a:t>
            </a:r>
          </a:p>
          <a:p>
            <a:r>
              <a:rPr lang="en-US" dirty="0"/>
              <a:t>There must be a way of terminating </a:t>
            </a:r>
            <a:r>
              <a:rPr lang="en-US" dirty="0" smtClean="0"/>
              <a:t>feud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6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72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Right Makes Might: 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09" y="1322836"/>
            <a:ext cx="11416461" cy="5535164"/>
          </a:xfrm>
        </p:spPr>
        <p:txBody>
          <a:bodyPr>
            <a:normAutofit/>
          </a:bodyPr>
          <a:lstStyle/>
          <a:p>
            <a:r>
              <a:rPr lang="en-US" dirty="0"/>
              <a:t>The simplest version: The </a:t>
            </a:r>
            <a:r>
              <a:rPr lang="en-US" dirty="0" err="1" smtClean="0"/>
              <a:t>Romanichal</a:t>
            </a:r>
            <a:endParaRPr lang="en-US" dirty="0"/>
          </a:p>
          <a:p>
            <a:pPr lvl="1"/>
            <a:r>
              <a:rPr lang="en-US" dirty="0"/>
              <a:t>In a small society, other people know if you have </a:t>
            </a:r>
            <a:r>
              <a:rPr lang="en-US" dirty="0" smtClean="0"/>
              <a:t>wronged </a:t>
            </a:r>
            <a:r>
              <a:rPr lang="en-US" dirty="0"/>
              <a:t>me</a:t>
            </a:r>
          </a:p>
          <a:p>
            <a:pPr lvl="1"/>
            <a:r>
              <a:rPr lang="en-US" dirty="0"/>
              <a:t>If you have, my friends back me, yours don’t back you</a:t>
            </a:r>
          </a:p>
          <a:p>
            <a:pPr lvl="1"/>
            <a:r>
              <a:rPr lang="en-US" dirty="0"/>
              <a:t>If you have not, the other way around</a:t>
            </a:r>
          </a:p>
          <a:p>
            <a:r>
              <a:rPr lang="en-US" dirty="0"/>
              <a:t>A more formal version: Saga period Iceland</a:t>
            </a:r>
          </a:p>
          <a:p>
            <a:pPr lvl="1"/>
            <a:r>
              <a:rPr lang="en-US" dirty="0"/>
              <a:t>There is a court system</a:t>
            </a:r>
          </a:p>
          <a:p>
            <a:pPr lvl="1"/>
            <a:r>
              <a:rPr lang="en-US" dirty="0"/>
              <a:t>If I won the case, you refused to pay, and you got outlawed</a:t>
            </a:r>
          </a:p>
          <a:p>
            <a:pPr lvl="1"/>
            <a:r>
              <a:rPr lang="en-US" dirty="0"/>
              <a:t>Everyone else knows that when I kill </a:t>
            </a:r>
            <a:r>
              <a:rPr lang="en-US" dirty="0" smtClean="0"/>
              <a:t>an outlaw that </a:t>
            </a:r>
            <a:r>
              <a:rPr lang="en-US" dirty="0"/>
              <a:t>is law enforcement, not crime</a:t>
            </a:r>
          </a:p>
          <a:p>
            <a:pPr lvl="1"/>
            <a:r>
              <a:rPr lang="en-US" dirty="0"/>
              <a:t>And that if they back the </a:t>
            </a:r>
            <a:r>
              <a:rPr lang="en-US" dirty="0" smtClean="0"/>
              <a:t>outlaw </a:t>
            </a:r>
            <a:r>
              <a:rPr lang="en-US" dirty="0"/>
              <a:t>they will get in legal trouble with anyone on the other side who gets hurt</a:t>
            </a:r>
          </a:p>
          <a:p>
            <a:r>
              <a:rPr lang="en-US" dirty="0"/>
              <a:t>In between: Somaliland</a:t>
            </a:r>
          </a:p>
          <a:p>
            <a:pPr lvl="1"/>
            <a:r>
              <a:rPr lang="en-US" dirty="0"/>
              <a:t>Mechanisms for setting up a court to deal with a particular dispute</a:t>
            </a:r>
          </a:p>
          <a:p>
            <a:pPr lvl="1"/>
            <a:r>
              <a:rPr lang="en-US" dirty="0"/>
              <a:t>Which </a:t>
            </a:r>
            <a:r>
              <a:rPr lang="en-US" dirty="0" smtClean="0"/>
              <a:t>lets </a:t>
            </a:r>
            <a:r>
              <a:rPr lang="en-US" dirty="0"/>
              <a:t>people know who owes what to </a:t>
            </a:r>
            <a:r>
              <a:rPr lang="en-US" dirty="0" smtClean="0"/>
              <a:t>whom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91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6397"/>
          </a:xfrm>
        </p:spPr>
        <p:txBody>
          <a:bodyPr/>
          <a:lstStyle/>
          <a:p>
            <a:r>
              <a:rPr lang="en-US" dirty="0" smtClean="0"/>
              <a:t>Making Your Threat to Retaliate Believable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56" y="1119884"/>
            <a:ext cx="10913766" cy="3126884"/>
          </a:xfrm>
        </p:spPr>
        <p:txBody>
          <a:bodyPr>
            <a:normAutofit/>
          </a:bodyPr>
          <a:lstStyle/>
          <a:p>
            <a:r>
              <a:rPr lang="en-US" dirty="0"/>
              <a:t>Consider territorial behavior in animals</a:t>
            </a:r>
          </a:p>
          <a:p>
            <a:r>
              <a:rPr lang="en-US" dirty="0" smtClean="0"/>
              <a:t>The </a:t>
            </a:r>
            <a:r>
              <a:rPr lang="en-US" dirty="0"/>
              <a:t>equivalent mechanism in us is vengefulness</a:t>
            </a:r>
          </a:p>
          <a:p>
            <a:r>
              <a:rPr lang="en-US" dirty="0" smtClean="0"/>
              <a:t>There </a:t>
            </a:r>
            <a:r>
              <a:rPr lang="en-US" dirty="0"/>
              <a:t>are additional reputational mechanisms</a:t>
            </a:r>
          </a:p>
          <a:p>
            <a:pPr lvl="1"/>
            <a:r>
              <a:rPr lang="en-US" dirty="0"/>
              <a:t>Knowing you backed down marks you as a wimp—and </a:t>
            </a:r>
            <a:r>
              <a:rPr lang="en-US" dirty="0" smtClean="0"/>
              <a:t>a target</a:t>
            </a:r>
            <a:endParaRPr lang="en-US" dirty="0"/>
          </a:p>
          <a:p>
            <a:pPr lvl="1"/>
            <a:r>
              <a:rPr lang="en-US" dirty="0"/>
              <a:t>It costs you status</a:t>
            </a:r>
          </a:p>
          <a:p>
            <a:r>
              <a:rPr lang="en-US" dirty="0"/>
              <a:t>And the fact that if you succeed you collect a damage </a:t>
            </a:r>
            <a:r>
              <a:rPr lang="en-US" dirty="0" smtClean="0"/>
              <a:t>payment</a:t>
            </a:r>
          </a:p>
        </p:txBody>
      </p:sp>
    </p:spTree>
    <p:extLst>
      <p:ext uri="{BB962C8B-B14F-4D97-AF65-F5344CB8AC3E}">
        <p14:creationId xmlns:p14="http://schemas.microsoft.com/office/powerpoint/2010/main" val="663378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1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Protecting the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3172"/>
            <a:ext cx="10515600" cy="548482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Icelandic solution is making a tort claim transferable</a:t>
            </a:r>
          </a:p>
          <a:p>
            <a:r>
              <a:rPr lang="en-US" dirty="0" smtClean="0"/>
              <a:t>The </a:t>
            </a:r>
            <a:r>
              <a:rPr lang="en-US" dirty="0"/>
              <a:t>Somali solution is to be a member of a </a:t>
            </a:r>
            <a:r>
              <a:rPr lang="en-US" dirty="0" err="1"/>
              <a:t>dia</a:t>
            </a:r>
            <a:r>
              <a:rPr lang="en-US" dirty="0"/>
              <a:t>-paying </a:t>
            </a:r>
            <a:r>
              <a:rPr lang="en-US" dirty="0" smtClean="0"/>
              <a:t>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9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Terminating Feud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56" y="1455278"/>
            <a:ext cx="10874080" cy="5080245"/>
          </a:xfrm>
        </p:spPr>
        <p:txBody>
          <a:bodyPr/>
          <a:lstStyle/>
          <a:p>
            <a:r>
              <a:rPr lang="en-US" dirty="0"/>
              <a:t>Especially a problem if both sides think they are in the right</a:t>
            </a:r>
          </a:p>
          <a:p>
            <a:r>
              <a:rPr lang="en-US" dirty="0"/>
              <a:t>A common solution is arbitration</a:t>
            </a:r>
          </a:p>
          <a:p>
            <a:pPr lvl="1"/>
            <a:r>
              <a:rPr lang="en-US" dirty="0"/>
              <a:t>Find someone both sides, and others, trust and respect</a:t>
            </a:r>
          </a:p>
          <a:p>
            <a:pPr lvl="1"/>
            <a:r>
              <a:rPr lang="en-US" dirty="0"/>
              <a:t>Ideally someone powerful</a:t>
            </a:r>
          </a:p>
          <a:p>
            <a:pPr lvl="1"/>
            <a:r>
              <a:rPr lang="en-US" dirty="0"/>
              <a:t>Get him to agree to arbitrate</a:t>
            </a:r>
          </a:p>
          <a:p>
            <a:pPr lvl="1"/>
            <a:r>
              <a:rPr lang="en-US" dirty="0"/>
              <a:t>And both sides to agree in advance to accept his arbitration</a:t>
            </a:r>
          </a:p>
          <a:p>
            <a:r>
              <a:rPr lang="en-US" dirty="0"/>
              <a:t>Another Somali solution is, by mutual agreement, to raise the price for killing</a:t>
            </a:r>
          </a:p>
          <a:p>
            <a:r>
              <a:rPr lang="en-US" dirty="0"/>
              <a:t>A solution for the </a:t>
            </a:r>
            <a:r>
              <a:rPr lang="en-US" dirty="0" err="1"/>
              <a:t>Kaale</a:t>
            </a:r>
            <a:r>
              <a:rPr lang="en-US" dirty="0"/>
              <a:t> is avoidance, to prevent the cost of </a:t>
            </a:r>
            <a:r>
              <a:rPr lang="en-US" dirty="0" smtClean="0"/>
              <a:t>continued violence </a:t>
            </a:r>
            <a:r>
              <a:rPr lang="en-US" dirty="0"/>
              <a:t>without conceding </a:t>
            </a:r>
            <a:r>
              <a:rPr lang="en-US" dirty="0" smtClean="0"/>
              <a:t>that the other side is in the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3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2235"/>
          </a:xfrm>
        </p:spPr>
        <p:txBody>
          <a:bodyPr/>
          <a:lstStyle/>
          <a:p>
            <a:pPr algn="ctr"/>
            <a:r>
              <a:rPr lang="en-US" dirty="0" smtClean="0"/>
              <a:t>Fossilized Feud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235"/>
            <a:ext cx="12091130" cy="5865765"/>
          </a:xfrm>
        </p:spPr>
        <p:txBody>
          <a:bodyPr>
            <a:normAutofit/>
          </a:bodyPr>
          <a:lstStyle/>
          <a:p>
            <a:r>
              <a:rPr lang="en-US" dirty="0"/>
              <a:t>There is evidence that </a:t>
            </a:r>
            <a:r>
              <a:rPr lang="en-US" dirty="0" smtClean="0"/>
              <a:t>many legal </a:t>
            </a:r>
            <a:r>
              <a:rPr lang="en-US" dirty="0" smtClean="0"/>
              <a:t>systems </a:t>
            </a:r>
            <a:r>
              <a:rPr lang="en-US" dirty="0"/>
              <a:t>may have started </a:t>
            </a:r>
            <a:r>
              <a:rPr lang="en-US" dirty="0" smtClean="0"/>
              <a:t>as feud law</a:t>
            </a:r>
            <a:endParaRPr lang="en-US" dirty="0"/>
          </a:p>
          <a:p>
            <a:pPr lvl="1"/>
            <a:r>
              <a:rPr lang="en-US" dirty="0"/>
              <a:t>Anglo-American law comes out of Anglo-</a:t>
            </a:r>
            <a:r>
              <a:rPr lang="en-US" dirty="0" smtClean="0"/>
              <a:t>Saxon law, </a:t>
            </a:r>
            <a:r>
              <a:rPr lang="en-US" dirty="0"/>
              <a:t>which is pretty nearly Icelandic plus a king</a:t>
            </a:r>
          </a:p>
          <a:p>
            <a:pPr lvl="1"/>
            <a:r>
              <a:rPr lang="en-US" dirty="0"/>
              <a:t>Jewish law: </a:t>
            </a:r>
          </a:p>
          <a:p>
            <a:pPr lvl="2"/>
            <a:r>
              <a:rPr lang="en-US" dirty="0"/>
              <a:t>The rules for killing give the heir of the victim a special role</a:t>
            </a:r>
          </a:p>
          <a:p>
            <a:pPr lvl="2"/>
            <a:r>
              <a:rPr lang="en-US" dirty="0" smtClean="0"/>
              <a:t>Some </a:t>
            </a:r>
            <a:r>
              <a:rPr lang="en-US" dirty="0"/>
              <a:t>legal rules assume that a claimant may seize property prior to a court decision</a:t>
            </a:r>
          </a:p>
          <a:p>
            <a:pPr lvl="1"/>
            <a:r>
              <a:rPr lang="en-US" dirty="0"/>
              <a:t>Islamic law: </a:t>
            </a:r>
            <a:r>
              <a:rPr lang="en-US" i="1" dirty="0" err="1"/>
              <a:t>Jinayat</a:t>
            </a:r>
            <a:r>
              <a:rPr lang="en-US" dirty="0"/>
              <a:t> looks like Bedouin feud incorporated in a later system</a:t>
            </a:r>
          </a:p>
          <a:p>
            <a:pPr lvl="2"/>
            <a:r>
              <a:rPr lang="en-US" dirty="0" smtClean="0"/>
              <a:t>Differences </a:t>
            </a:r>
            <a:r>
              <a:rPr lang="en-US" dirty="0"/>
              <a:t>from pure feud </a:t>
            </a:r>
            <a:r>
              <a:rPr lang="en-US" dirty="0" smtClean="0"/>
              <a:t>are</a:t>
            </a:r>
            <a:endParaRPr lang="en-US" dirty="0"/>
          </a:p>
          <a:p>
            <a:pPr lvl="2"/>
            <a:r>
              <a:rPr lang="en-US" dirty="0"/>
              <a:t>Guilt is determined by a court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claim can be enforced by the </a:t>
            </a:r>
            <a:r>
              <a:rPr lang="en-US" dirty="0" smtClean="0"/>
              <a:t>court</a:t>
            </a:r>
          </a:p>
          <a:p>
            <a:pPr lvl="2"/>
            <a:r>
              <a:rPr lang="en-US" dirty="0" smtClean="0"/>
              <a:t>And if there are no heirs, the state </a:t>
            </a:r>
            <a:r>
              <a:rPr lang="en-US" dirty="0" smtClean="0"/>
              <a:t>takes </a:t>
            </a:r>
            <a:r>
              <a:rPr lang="en-US" dirty="0" smtClean="0"/>
              <a:t>their role</a:t>
            </a:r>
            <a:endParaRPr lang="en-US" dirty="0"/>
          </a:p>
          <a:p>
            <a:pPr lvl="1"/>
            <a:r>
              <a:rPr lang="en-US" dirty="0"/>
              <a:t>Roman law, which European Civil Law grows out </a:t>
            </a:r>
            <a:r>
              <a:rPr lang="en-US" dirty="0" smtClean="0"/>
              <a:t>of: </a:t>
            </a:r>
            <a:r>
              <a:rPr lang="en-US" dirty="0"/>
              <a:t>Less clear but some </a:t>
            </a:r>
            <a:r>
              <a:rPr lang="en-US" dirty="0" smtClean="0"/>
              <a:t>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2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37763"/>
          </a:xfrm>
        </p:spPr>
        <p:txBody>
          <a:bodyPr/>
          <a:lstStyle/>
          <a:p>
            <a:pPr algn="ctr"/>
            <a:r>
              <a:rPr lang="en-US" dirty="0" smtClean="0"/>
              <a:t>Feud in the Modern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289" y="1031926"/>
            <a:ext cx="12059712" cy="5826074"/>
          </a:xfrm>
        </p:spPr>
        <p:txBody>
          <a:bodyPr>
            <a:normAutofit/>
          </a:bodyPr>
          <a:lstStyle/>
          <a:p>
            <a:r>
              <a:rPr lang="en-US" dirty="0"/>
              <a:t>Feud still exists </a:t>
            </a:r>
            <a:r>
              <a:rPr lang="en-US" dirty="0" smtClean="0"/>
              <a:t>in some </a:t>
            </a:r>
            <a:r>
              <a:rPr lang="en-US" dirty="0"/>
              <a:t>embedded systems such as </a:t>
            </a:r>
            <a:r>
              <a:rPr lang="en-US" dirty="0" smtClean="0"/>
              <a:t>Romani law</a:t>
            </a:r>
            <a:endParaRPr lang="en-US" dirty="0"/>
          </a:p>
          <a:p>
            <a:r>
              <a:rPr lang="en-US" dirty="0"/>
              <a:t>Most obviously in social </a:t>
            </a:r>
            <a:r>
              <a:rPr lang="en-US" dirty="0" smtClean="0"/>
              <a:t>interactions</a:t>
            </a:r>
          </a:p>
          <a:p>
            <a:pPr lvl="1"/>
            <a:r>
              <a:rPr lang="en-US" dirty="0" smtClean="0"/>
              <a:t>Enforcement of private norms of behavior</a:t>
            </a:r>
            <a:endParaRPr lang="en-US" dirty="0"/>
          </a:p>
          <a:p>
            <a:pPr lvl="1"/>
            <a:r>
              <a:rPr lang="en-US" dirty="0" smtClean="0"/>
              <a:t>Robert </a:t>
            </a:r>
            <a:r>
              <a:rPr lang="en-US" dirty="0" err="1" smtClean="0"/>
              <a:t>Ellickson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i="1" dirty="0"/>
              <a:t>Order Without Law</a:t>
            </a:r>
            <a:r>
              <a:rPr lang="en-US" dirty="0"/>
              <a:t> </a:t>
            </a:r>
            <a:r>
              <a:rPr lang="en-US" dirty="0" smtClean="0"/>
              <a:t>gives one example: Norms of neighborly behavior</a:t>
            </a:r>
            <a:endParaRPr lang="en-US" dirty="0"/>
          </a:p>
          <a:p>
            <a:pPr lvl="2"/>
            <a:r>
              <a:rPr lang="en-US" dirty="0"/>
              <a:t>If your cattle stray into my field, trample my tomato plants</a:t>
            </a:r>
          </a:p>
          <a:p>
            <a:pPr lvl="2"/>
            <a:r>
              <a:rPr lang="en-US" dirty="0"/>
              <a:t>You are expected to help replant them</a:t>
            </a:r>
          </a:p>
          <a:p>
            <a:pPr lvl="2"/>
            <a:r>
              <a:rPr lang="en-US" dirty="0"/>
              <a:t>And if you don’t, I have ways of inflicting costs on you</a:t>
            </a:r>
          </a:p>
          <a:p>
            <a:pPr lvl="2"/>
            <a:r>
              <a:rPr lang="en-US" dirty="0"/>
              <a:t>Social sanctions, negative gossip, even …</a:t>
            </a:r>
          </a:p>
          <a:p>
            <a:pPr lvl="2"/>
            <a:r>
              <a:rPr lang="en-US" dirty="0"/>
              <a:t>Driving your straying </a:t>
            </a:r>
            <a:r>
              <a:rPr lang="en-US" dirty="0" smtClean="0"/>
              <a:t>cattle </a:t>
            </a:r>
            <a:r>
              <a:rPr lang="en-US" dirty="0"/>
              <a:t>in the direction away from your farm and leaving them for you to try to </a:t>
            </a:r>
            <a:r>
              <a:rPr lang="en-US" dirty="0" smtClean="0"/>
              <a:t>find</a:t>
            </a:r>
          </a:p>
          <a:p>
            <a:r>
              <a:rPr lang="en-US" dirty="0" smtClean="0"/>
              <a:t>Much </a:t>
            </a:r>
            <a:r>
              <a:rPr lang="en-US" dirty="0"/>
              <a:t>crime may really be a feud system</a:t>
            </a:r>
          </a:p>
          <a:p>
            <a:pPr lvl="1"/>
            <a:r>
              <a:rPr lang="en-US" dirty="0"/>
              <a:t>Think about gang killing</a:t>
            </a:r>
          </a:p>
          <a:p>
            <a:pPr lvl="1"/>
            <a:r>
              <a:rPr lang="en-US" dirty="0"/>
              <a:t>You killed one of ours, so we will kill one of </a:t>
            </a:r>
            <a:r>
              <a:rPr lang="en-US" dirty="0" smtClean="0"/>
              <a:t>yours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6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2949</Words>
  <Application>Microsoft Macintosh PowerPoint</Application>
  <PresentationFormat>Custom</PresentationFormat>
  <Paragraphs>300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Paper Drafts Due March 24</vt:lpstr>
      <vt:lpstr>Review: Alternative Models of Law Enforcement</vt:lpstr>
      <vt:lpstr>To work it must satisfy four conditions</vt:lpstr>
      <vt:lpstr>Right Makes Might: Some Examples</vt:lpstr>
      <vt:lpstr>Making Your Threat to Retaliate Believable</vt:lpstr>
      <vt:lpstr>Protecting the Weak</vt:lpstr>
      <vt:lpstr>Terminating Feud</vt:lpstr>
      <vt:lpstr>Fossilized Feud</vt:lpstr>
      <vt:lpstr>Feud in the Modern World</vt:lpstr>
      <vt:lpstr>Feud Law in Silicon Valley</vt:lpstr>
      <vt:lpstr>England in the 18th Century</vt:lpstr>
      <vt:lpstr>Three Features, Each With Puzzles</vt:lpstr>
      <vt:lpstr>For Each, Two Puzzles</vt:lpstr>
      <vt:lpstr>Private Prosecution</vt:lpstr>
      <vt:lpstr>Deterrence as a Private Good</vt:lpstr>
      <vt:lpstr>Prosecuting in Order to be Paid not to</vt:lpstr>
      <vt:lpstr>Rewards</vt:lpstr>
      <vt:lpstr>Problems with too Much Incentive</vt:lpstr>
      <vt:lpstr>Punishments: Benefit of Clergy</vt:lpstr>
      <vt:lpstr>Punishments</vt:lpstr>
      <vt:lpstr>In Practice, Multiple Alternatives</vt:lpstr>
      <vt:lpstr>Explaining Conditional Pardons</vt:lpstr>
      <vt:lpstr>Explaining Unconditional Pardons</vt:lpstr>
      <vt:lpstr>An Imaginary Story</vt:lpstr>
      <vt:lpstr>A True Story</vt:lpstr>
      <vt:lpstr>Think of it as a Market for Mercy</vt:lpstr>
      <vt:lpstr>Why use Severe Punishment Rarely Imposed?</vt:lpstr>
      <vt:lpstr>Why Private Prosecution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Friedman</dc:creator>
  <cp:lastModifiedBy>David Friedman</cp:lastModifiedBy>
  <cp:revision>93</cp:revision>
  <dcterms:created xsi:type="dcterms:W3CDTF">2017-02-14T18:39:04Z</dcterms:created>
  <dcterms:modified xsi:type="dcterms:W3CDTF">2017-03-14T22:56:01Z</dcterms:modified>
</cp:coreProperties>
</file>