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330" r:id="rId3"/>
    <p:sldId id="332" r:id="rId4"/>
    <p:sldId id="337" r:id="rId5"/>
    <p:sldId id="338" r:id="rId6"/>
    <p:sldId id="344" r:id="rId7"/>
    <p:sldId id="345" r:id="rId8"/>
    <p:sldId id="346" r:id="rId9"/>
    <p:sldId id="347" r:id="rId10"/>
    <p:sldId id="348" r:id="rId11"/>
    <p:sldId id="349" r:id="rId12"/>
    <p:sldId id="350" r:id="rId13"/>
    <p:sldId id="351" r:id="rId14"/>
    <p:sldId id="352" r:id="rId15"/>
    <p:sldId id="353" r:id="rId16"/>
    <p:sldId id="354" r:id="rId17"/>
    <p:sldId id="35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05" d="100"/>
          <a:sy n="105" d="100"/>
        </p:scale>
        <p:origin x="-112" y="-3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28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29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76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92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81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91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3/16/17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71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3/16/17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450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3/16/17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62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49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432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25645-B99B-7644-B2C6-D9987BF21A84}" type="datetimeFigureOut">
              <a:rPr lang="en-US" smtClean="0"/>
              <a:t>3/16/17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34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1127" y="0"/>
            <a:ext cx="1097991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More About the Papers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14400"/>
            <a:ext cx="12191999" cy="5943600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/>
              <a:buChar char="•"/>
            </a:pPr>
            <a:r>
              <a:rPr lang="en-US" sz="3200" dirty="0" smtClean="0"/>
              <a:t>What is due on March 24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is a draft suitable for us to discuss</a:t>
            </a:r>
          </a:p>
          <a:p>
            <a:pPr marL="800100" lvl="1" indent="-342900" algn="l">
              <a:buFont typeface="Arial"/>
              <a:buChar char="•"/>
            </a:pPr>
            <a:r>
              <a:rPr lang="en-US" sz="2800" dirty="0" smtClean="0"/>
              <a:t>Email it to me so that I can web it</a:t>
            </a:r>
          </a:p>
          <a:p>
            <a:pPr marL="800100" lvl="1" indent="-342900" algn="l">
              <a:buFont typeface="Arial"/>
              <a:buChar char="•"/>
            </a:pPr>
            <a:r>
              <a:rPr lang="en-US" sz="2800" dirty="0" err="1" smtClean="0"/>
              <a:t>ddfr@daviddfriedman.com</a:t>
            </a:r>
            <a:endParaRPr lang="en-US" sz="2800" dirty="0"/>
          </a:p>
          <a:p>
            <a:pPr marL="342900" indent="-342900" algn="l">
              <a:buFont typeface="Arial"/>
              <a:buChar char="•"/>
            </a:pPr>
            <a:r>
              <a:rPr lang="en-US" sz="3200" dirty="0" smtClean="0"/>
              <a:t>Starting March 30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, each class will discuss about five papers</a:t>
            </a:r>
          </a:p>
          <a:p>
            <a:pPr marL="800100" lvl="1" indent="-342900" algn="l">
              <a:buFont typeface="Arial"/>
              <a:buChar char="•"/>
            </a:pPr>
            <a:r>
              <a:rPr lang="en-US" sz="2800" dirty="0" smtClean="0"/>
              <a:t>Those papers will be webbed</a:t>
            </a:r>
          </a:p>
          <a:p>
            <a:pPr marL="800100" lvl="1" indent="-342900" algn="l">
              <a:buFont typeface="Arial"/>
              <a:buChar char="•"/>
            </a:pPr>
            <a:r>
              <a:rPr lang="en-US" sz="2800" dirty="0" smtClean="0"/>
              <a:t>Students will sign up for which paper they will read and comment on</a:t>
            </a:r>
          </a:p>
          <a:p>
            <a:pPr marL="800100" lvl="1" indent="-342900" algn="l">
              <a:buFont typeface="Arial"/>
              <a:buChar char="•"/>
            </a:pPr>
            <a:r>
              <a:rPr lang="en-US" sz="2800" dirty="0" smtClean="0"/>
              <a:t>The author will spend five or ten minutes talking about the paper</a:t>
            </a:r>
          </a:p>
          <a:p>
            <a:pPr marL="800100" lvl="1" indent="-342900" algn="l">
              <a:buFont typeface="Arial"/>
              <a:buChar char="•"/>
            </a:pPr>
            <a:r>
              <a:rPr lang="en-US" sz="2800" dirty="0" smtClean="0"/>
              <a:t>We will then spend another ten minutes or so discussing it</a:t>
            </a:r>
          </a:p>
          <a:p>
            <a:pPr marL="342900" indent="-342900" algn="l">
              <a:buFont typeface="Arial"/>
              <a:buChar char="•"/>
            </a:pPr>
            <a:r>
              <a:rPr lang="en-US" sz="3200" dirty="0" smtClean="0"/>
              <a:t>For the paper you have read, think about questions, criticisms, suggestions </a:t>
            </a:r>
          </a:p>
          <a:p>
            <a:pPr marL="800100" lvl="1" indent="-342900" algn="l">
              <a:buFont typeface="Arial"/>
              <a:buChar char="•"/>
            </a:pPr>
            <a:r>
              <a:rPr lang="en-US" sz="2800" dirty="0" smtClean="0"/>
              <a:t>Ways of helping the author make the paper better</a:t>
            </a:r>
          </a:p>
          <a:p>
            <a:pPr marL="800100" lvl="1" indent="-342900" algn="l">
              <a:buFont typeface="Arial"/>
              <a:buChar char="•"/>
            </a:pPr>
            <a:r>
              <a:rPr lang="en-US" sz="2800" dirty="0" smtClean="0"/>
              <a:t>And if you are the author take notes or record the commentary</a:t>
            </a:r>
          </a:p>
          <a:p>
            <a:pPr marL="342900" indent="-342900" algn="l">
              <a:buFont typeface="Arial"/>
              <a:buChar char="•"/>
            </a:pPr>
            <a:r>
              <a:rPr lang="en-US" sz="3200" dirty="0" smtClean="0"/>
              <a:t>The final draft is due, by email, on the last day of exam period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46044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640"/>
            <a:ext cx="10515600" cy="1030741"/>
          </a:xfrm>
        </p:spPr>
        <p:txBody>
          <a:bodyPr/>
          <a:lstStyle/>
          <a:p>
            <a:pPr algn="ctr"/>
            <a:r>
              <a:rPr lang="en-US" dirty="0" smtClean="0"/>
              <a:t>Court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4380"/>
            <a:ext cx="10515600" cy="538238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Multiple courts, depending on the law charges were brought under</a:t>
            </a:r>
            <a:endParaRPr lang="en-US" sz="3600" dirty="0"/>
          </a:p>
          <a:p>
            <a:r>
              <a:rPr lang="en-US" dirty="0"/>
              <a:t>Each court supervised by a magistrate</a:t>
            </a:r>
            <a:endParaRPr lang="en-US" sz="3600" dirty="0"/>
          </a:p>
          <a:p>
            <a:r>
              <a:rPr lang="en-US" dirty="0"/>
              <a:t>Cases were privately prosecuted</a:t>
            </a:r>
            <a:endParaRPr lang="en-US" sz="3600" dirty="0"/>
          </a:p>
          <a:p>
            <a:r>
              <a:rPr lang="en-US" dirty="0"/>
              <a:t>Trial by jury, verdict by majority vote</a:t>
            </a:r>
            <a:endParaRPr lang="en-US" sz="3600" dirty="0"/>
          </a:p>
          <a:p>
            <a:pPr lvl="1"/>
            <a:r>
              <a:rPr lang="en-US" dirty="0"/>
              <a:t>Total of 6000 jurors, selected by lot from volunteers</a:t>
            </a:r>
            <a:endParaRPr lang="en-US" sz="3200" dirty="0"/>
          </a:p>
          <a:p>
            <a:pPr lvl="1"/>
            <a:r>
              <a:rPr lang="en-US" dirty="0"/>
              <a:t>Payment for jury duty was about half the wage of a rower</a:t>
            </a:r>
            <a:endParaRPr lang="en-US" sz="3200" dirty="0"/>
          </a:p>
          <a:p>
            <a:pPr lvl="2"/>
            <a:r>
              <a:rPr lang="en-US" dirty="0"/>
              <a:t>So a sort of low level welfare</a:t>
            </a:r>
            <a:endParaRPr lang="en-US" sz="2600" dirty="0"/>
          </a:p>
          <a:p>
            <a:pPr lvl="2"/>
            <a:r>
              <a:rPr lang="en-US" dirty="0"/>
              <a:t>And a jury mostly of the poor </a:t>
            </a:r>
            <a:endParaRPr lang="en-US" sz="2600" dirty="0"/>
          </a:p>
          <a:p>
            <a:pPr lvl="1"/>
            <a:r>
              <a:rPr lang="en-US" dirty="0"/>
              <a:t>200-500 jurors for one case</a:t>
            </a:r>
            <a:endParaRPr lang="en-US" sz="3200" dirty="0"/>
          </a:p>
          <a:p>
            <a:pPr lvl="1"/>
            <a:r>
              <a:rPr lang="en-US" dirty="0"/>
              <a:t>Elaborate procedures to make bribery harder</a:t>
            </a:r>
            <a:endParaRPr lang="en-US" sz="3200" dirty="0"/>
          </a:p>
          <a:p>
            <a:r>
              <a:rPr lang="en-US" dirty="0"/>
              <a:t>No lawyers, each side spoke for himself</a:t>
            </a:r>
            <a:endParaRPr lang="en-US" sz="3600" dirty="0"/>
          </a:p>
          <a:p>
            <a:pPr lvl="1"/>
            <a:r>
              <a:rPr lang="en-US" dirty="0"/>
              <a:t>Could give some of your time to a friend</a:t>
            </a:r>
            <a:endParaRPr lang="en-US" sz="3200" dirty="0"/>
          </a:p>
          <a:p>
            <a:pPr lvl="1"/>
            <a:r>
              <a:rPr lang="en-US" dirty="0"/>
              <a:t>Could hire an orator to write an oration for you to memorize and deliver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59867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825625"/>
            <a:ext cx="10845800" cy="4947708"/>
          </a:xfrm>
        </p:spPr>
        <p:txBody>
          <a:bodyPr/>
          <a:lstStyle/>
          <a:p>
            <a:r>
              <a:rPr lang="en-US" dirty="0"/>
              <a:t>We have </a:t>
            </a:r>
            <a:r>
              <a:rPr lang="en-US" dirty="0" smtClean="0"/>
              <a:t>very imperfect information on the </a:t>
            </a:r>
            <a:r>
              <a:rPr lang="en-US" dirty="0"/>
              <a:t>the laws</a:t>
            </a:r>
            <a:endParaRPr lang="en-US" sz="3600" dirty="0"/>
          </a:p>
          <a:p>
            <a:pPr lvl="1"/>
            <a:r>
              <a:rPr lang="en-US" dirty="0" smtClean="0"/>
              <a:t>Some of it from fragmentary inscriptions</a:t>
            </a:r>
          </a:p>
          <a:p>
            <a:pPr lvl="1"/>
            <a:r>
              <a:rPr lang="en-US" dirty="0" smtClean="0"/>
              <a:t>Some from surviving orations</a:t>
            </a:r>
            <a:endParaRPr lang="en-US" dirty="0"/>
          </a:p>
          <a:p>
            <a:pPr lvl="1"/>
            <a:r>
              <a:rPr lang="en-US" dirty="0"/>
              <a:t>Some of which are in </a:t>
            </a:r>
            <a:r>
              <a:rPr lang="en-US" i="1" dirty="0" smtClean="0"/>
              <a:t>The Murder of </a:t>
            </a:r>
            <a:r>
              <a:rPr lang="en-US" i="1" dirty="0" err="1" smtClean="0"/>
              <a:t>Herodes</a:t>
            </a:r>
            <a:r>
              <a:rPr lang="en-US" dirty="0" smtClean="0"/>
              <a:t>, </a:t>
            </a:r>
            <a:r>
              <a:rPr lang="en-US" dirty="0"/>
              <a:t>on reserve</a:t>
            </a:r>
            <a:endParaRPr lang="en-US" sz="3200" dirty="0"/>
          </a:p>
          <a:p>
            <a:r>
              <a:rPr lang="en-US" dirty="0" smtClean="0"/>
              <a:t>Some laws specified the penalty, for others</a:t>
            </a:r>
            <a:endParaRPr lang="en-US" sz="3600" dirty="0"/>
          </a:p>
          <a:p>
            <a:r>
              <a:rPr lang="en-US" dirty="0"/>
              <a:t>Prosecutor and defendant each proposed </a:t>
            </a:r>
            <a:r>
              <a:rPr lang="en-US" dirty="0" smtClean="0"/>
              <a:t>a penalty</a:t>
            </a:r>
            <a:r>
              <a:rPr lang="en-US" dirty="0"/>
              <a:t>, </a:t>
            </a:r>
            <a:r>
              <a:rPr lang="en-US" dirty="0" smtClean="0"/>
              <a:t>the jury chose between them </a:t>
            </a:r>
            <a:endParaRPr lang="en-US" sz="3600" dirty="0"/>
          </a:p>
          <a:p>
            <a:pPr lvl="1"/>
            <a:r>
              <a:rPr lang="en-US" dirty="0"/>
              <a:t>Socrates first suggested </a:t>
            </a:r>
            <a:r>
              <a:rPr lang="en-US" dirty="0" smtClean="0"/>
              <a:t>as his penalty that he </a:t>
            </a:r>
            <a:r>
              <a:rPr lang="en-US" dirty="0"/>
              <a:t>get a </a:t>
            </a:r>
            <a:r>
              <a:rPr lang="en-US" dirty="0" smtClean="0"/>
              <a:t>reward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han proposed a </a:t>
            </a:r>
            <a:r>
              <a:rPr lang="en-US" dirty="0"/>
              <a:t>modest fine</a:t>
            </a:r>
            <a:endParaRPr lang="en-US" sz="3000" dirty="0"/>
          </a:p>
          <a:p>
            <a:pPr lvl="1"/>
            <a:r>
              <a:rPr lang="en-US" dirty="0"/>
              <a:t>The jury voted for </a:t>
            </a:r>
            <a:r>
              <a:rPr lang="en-US" dirty="0" smtClean="0"/>
              <a:t>execution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979112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63"/>
            <a:ext cx="10515600" cy="965351"/>
          </a:xfrm>
        </p:spPr>
        <p:txBody>
          <a:bodyPr/>
          <a:lstStyle/>
          <a:p>
            <a:pPr algn="ctr"/>
            <a:r>
              <a:rPr lang="en-US" dirty="0" smtClean="0"/>
              <a:t>Prosecution: Public and Private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523" y="979714"/>
            <a:ext cx="11708191" cy="587828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Public case</a:t>
            </a:r>
            <a:endParaRPr lang="en-US" sz="3600" dirty="0"/>
          </a:p>
          <a:p>
            <a:pPr lvl="1"/>
            <a:r>
              <a:rPr lang="en-US" dirty="0"/>
              <a:t>Like our </a:t>
            </a:r>
            <a:r>
              <a:rPr lang="en-US" dirty="0" smtClean="0"/>
              <a:t>criminal case, </a:t>
            </a:r>
            <a:r>
              <a:rPr lang="en-US" dirty="0"/>
              <a:t>supposed to be for an offense against the community</a:t>
            </a:r>
            <a:endParaRPr lang="en-US" sz="3200" dirty="0"/>
          </a:p>
          <a:p>
            <a:pPr lvl="1"/>
            <a:r>
              <a:rPr lang="en-US" dirty="0"/>
              <a:t>But privately prosecuted, as in 18</a:t>
            </a:r>
            <a:r>
              <a:rPr lang="en-US" baseline="30000" dirty="0"/>
              <a:t>th</a:t>
            </a:r>
            <a:r>
              <a:rPr lang="en-US" dirty="0"/>
              <a:t> century England</a:t>
            </a:r>
            <a:endParaRPr lang="en-US" sz="3200" dirty="0"/>
          </a:p>
          <a:p>
            <a:pPr lvl="2"/>
            <a:r>
              <a:rPr lang="en-US" dirty="0"/>
              <a:t>If the verdict was a fine, </a:t>
            </a:r>
            <a:r>
              <a:rPr lang="en-US" dirty="0" smtClean="0"/>
              <a:t>the prosecutor </a:t>
            </a:r>
            <a:r>
              <a:rPr lang="en-US" dirty="0"/>
              <a:t>usually got a share</a:t>
            </a:r>
            <a:endParaRPr lang="en-US" sz="2600" dirty="0"/>
          </a:p>
          <a:p>
            <a:pPr lvl="2"/>
            <a:r>
              <a:rPr lang="en-US" dirty="0" smtClean="0"/>
              <a:t>Which gave him an incentive to </a:t>
            </a:r>
            <a:r>
              <a:rPr lang="en-US" dirty="0"/>
              <a:t>prosecute, unlike the </a:t>
            </a:r>
            <a:r>
              <a:rPr lang="en-US" dirty="0" smtClean="0"/>
              <a:t>a private prosecutor in the English system</a:t>
            </a:r>
          </a:p>
          <a:p>
            <a:pPr lvl="2"/>
            <a:r>
              <a:rPr lang="en-US" sz="2200" dirty="0" smtClean="0"/>
              <a:t>Other incentives might be political or to harm an enemy</a:t>
            </a:r>
            <a:endParaRPr lang="en-US" sz="2200" dirty="0"/>
          </a:p>
          <a:p>
            <a:pPr lvl="1"/>
            <a:r>
              <a:rPr lang="en-US" dirty="0" smtClean="0"/>
              <a:t>There was an obvious </a:t>
            </a:r>
            <a:r>
              <a:rPr lang="en-US" dirty="0"/>
              <a:t>risk of targeting deep </a:t>
            </a:r>
            <a:r>
              <a:rPr lang="en-US" dirty="0" smtClean="0"/>
              <a:t>pockets and unpopular, but innocent, </a:t>
            </a:r>
            <a:r>
              <a:rPr lang="en-US" dirty="0"/>
              <a:t>defendants</a:t>
            </a:r>
            <a:endParaRPr lang="en-US" sz="3200" dirty="0"/>
          </a:p>
          <a:p>
            <a:pPr lvl="1"/>
            <a:r>
              <a:rPr lang="en-US" dirty="0" smtClean="0"/>
              <a:t>Their solution: In </a:t>
            </a:r>
            <a:r>
              <a:rPr lang="en-US" dirty="0"/>
              <a:t>many categories of cases, if the prosecutor failed to get 20% of the vote</a:t>
            </a:r>
            <a:endParaRPr lang="en-US" sz="3200" dirty="0"/>
          </a:p>
          <a:p>
            <a:pPr lvl="2"/>
            <a:r>
              <a:rPr lang="en-US" dirty="0"/>
              <a:t>He was fined 1000 drachmas, 2 years wages for an ordinary worker</a:t>
            </a:r>
            <a:endParaRPr lang="en-US" sz="2600" dirty="0"/>
          </a:p>
          <a:p>
            <a:pPr lvl="2"/>
            <a:r>
              <a:rPr lang="en-US" dirty="0" smtClean="0"/>
              <a:t>And barred </a:t>
            </a:r>
            <a:r>
              <a:rPr lang="en-US" dirty="0"/>
              <a:t>from future suits of the same kind</a:t>
            </a:r>
            <a:endParaRPr lang="en-US" sz="2600" dirty="0"/>
          </a:p>
          <a:p>
            <a:pPr lvl="2"/>
            <a:r>
              <a:rPr lang="en-US" dirty="0" smtClean="0"/>
              <a:t>There was also </a:t>
            </a:r>
            <a:r>
              <a:rPr lang="en-US" dirty="0"/>
              <a:t>a procedure for charging a prosecutor with “sycophancy,” abusive prosecution</a:t>
            </a:r>
            <a:endParaRPr lang="en-US" sz="2600" dirty="0"/>
          </a:p>
          <a:p>
            <a:r>
              <a:rPr lang="en-US" dirty="0"/>
              <a:t>Private case: Like our tort case</a:t>
            </a:r>
            <a:endParaRPr lang="en-US" sz="3600" dirty="0"/>
          </a:p>
          <a:p>
            <a:pPr lvl="1"/>
            <a:r>
              <a:rPr lang="en-US" dirty="0" smtClean="0"/>
              <a:t>For some, </a:t>
            </a:r>
            <a:r>
              <a:rPr lang="en-US" dirty="0"/>
              <a:t>arbitration was required</a:t>
            </a:r>
            <a:endParaRPr lang="en-US" sz="3200" dirty="0"/>
          </a:p>
          <a:p>
            <a:pPr lvl="2"/>
            <a:r>
              <a:rPr lang="en-US" dirty="0" smtClean="0"/>
              <a:t>The arbitrator was a </a:t>
            </a:r>
            <a:r>
              <a:rPr lang="en-US" dirty="0"/>
              <a:t>citizen in his 60</a:t>
            </a:r>
            <a:r>
              <a:rPr lang="en-US" baseline="30000" dirty="0"/>
              <a:t>th</a:t>
            </a:r>
            <a:r>
              <a:rPr lang="en-US" dirty="0"/>
              <a:t> year</a:t>
            </a:r>
            <a:endParaRPr lang="en-US" sz="2600" dirty="0"/>
          </a:p>
          <a:p>
            <a:pPr lvl="2"/>
            <a:r>
              <a:rPr lang="en-US" dirty="0"/>
              <a:t>Either party could appeal the </a:t>
            </a:r>
            <a:r>
              <a:rPr lang="en-US" dirty="0" smtClean="0"/>
              <a:t>verdict and insist on a trial</a:t>
            </a:r>
            <a:endParaRPr lang="en-US" sz="2600" dirty="0"/>
          </a:p>
          <a:p>
            <a:pPr lvl="2"/>
            <a:r>
              <a:rPr lang="en-US" dirty="0"/>
              <a:t>But no new evidence could be introduced at trial</a:t>
            </a:r>
            <a:endParaRPr lang="en-US" sz="2600" dirty="0"/>
          </a:p>
          <a:p>
            <a:pPr lvl="1"/>
            <a:r>
              <a:rPr lang="en-US" dirty="0"/>
              <a:t>In some cases, the losing plaintiff owed the defendant 1/6</a:t>
            </a:r>
            <a:r>
              <a:rPr lang="en-US" baseline="30000" dirty="0"/>
              <a:t>th</a:t>
            </a:r>
            <a:r>
              <a:rPr lang="en-US" dirty="0"/>
              <a:t> the amount claimed</a:t>
            </a:r>
            <a:endParaRPr lang="en-US" sz="3200" dirty="0"/>
          </a:p>
          <a:p>
            <a:pPr lvl="2"/>
            <a:r>
              <a:rPr lang="en-US" dirty="0"/>
              <a:t>We do not know if that applied to all private cases</a:t>
            </a:r>
            <a:endParaRPr lang="en-US" sz="2600" dirty="0"/>
          </a:p>
          <a:p>
            <a:pPr lvl="2"/>
            <a:r>
              <a:rPr lang="en-US" dirty="0"/>
              <a:t>Or if it was limited, as in public cases, to </a:t>
            </a:r>
            <a:r>
              <a:rPr lang="en-US" dirty="0" smtClean="0"/>
              <a:t>ones where under </a:t>
            </a:r>
            <a:r>
              <a:rPr lang="en-US" dirty="0"/>
              <a:t>20% of the votes</a:t>
            </a:r>
            <a:r>
              <a:rPr lang="en-US" dirty="0"/>
              <a:t> </a:t>
            </a:r>
            <a:r>
              <a:rPr lang="en-US" dirty="0" smtClean="0"/>
              <a:t>were for conviction</a:t>
            </a:r>
          </a:p>
          <a:p>
            <a:pPr lvl="2"/>
            <a:r>
              <a:rPr lang="en-US" dirty="0" smtClean="0"/>
              <a:t>Or limited in other ways to certain categories of cases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485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Murder and Theft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951" y="1825625"/>
            <a:ext cx="11103429" cy="4351338"/>
          </a:xfrm>
        </p:spPr>
        <p:txBody>
          <a:bodyPr/>
          <a:lstStyle/>
          <a:p>
            <a:r>
              <a:rPr lang="en-US" dirty="0" smtClean="0"/>
              <a:t>Murder</a:t>
            </a:r>
            <a:endParaRPr lang="en-US" sz="3600" dirty="0"/>
          </a:p>
          <a:p>
            <a:pPr lvl="1"/>
            <a:r>
              <a:rPr lang="en-US" dirty="0"/>
              <a:t>Prosecution </a:t>
            </a:r>
            <a:r>
              <a:rPr lang="en-US" dirty="0" smtClean="0"/>
              <a:t>was by </a:t>
            </a:r>
            <a:r>
              <a:rPr lang="en-US" dirty="0"/>
              <a:t>kin of the </a:t>
            </a:r>
            <a:r>
              <a:rPr lang="en-US" dirty="0" smtClean="0"/>
              <a:t>victim–again fossilized feud?</a:t>
            </a:r>
            <a:endParaRPr lang="en-US" sz="3200" dirty="0"/>
          </a:p>
          <a:p>
            <a:pPr lvl="1"/>
            <a:r>
              <a:rPr lang="en-US" dirty="0"/>
              <a:t>Execution for intentional killing, exile for </a:t>
            </a:r>
            <a:r>
              <a:rPr lang="en-US" dirty="0" smtClean="0"/>
              <a:t>unintentional</a:t>
            </a:r>
            <a:endParaRPr lang="en-US" sz="3200" dirty="0"/>
          </a:p>
          <a:p>
            <a:pPr lvl="1"/>
            <a:r>
              <a:rPr lang="en-US" dirty="0" smtClean="0"/>
              <a:t>The defendant </a:t>
            </a:r>
            <a:r>
              <a:rPr lang="en-US" dirty="0"/>
              <a:t>had the option of going into exile if he thought he was going to lose</a:t>
            </a:r>
            <a:endParaRPr lang="en-US" sz="3200" dirty="0"/>
          </a:p>
          <a:p>
            <a:r>
              <a:rPr lang="en-US" dirty="0"/>
              <a:t>Theft</a:t>
            </a:r>
            <a:endParaRPr lang="en-US" sz="3600" dirty="0"/>
          </a:p>
          <a:p>
            <a:pPr lvl="1"/>
            <a:r>
              <a:rPr lang="en-US" dirty="0"/>
              <a:t>The victim gets back his property plus twice its value</a:t>
            </a:r>
            <a:endParaRPr lang="en-US" sz="3200" dirty="0"/>
          </a:p>
          <a:p>
            <a:pPr lvl="1"/>
            <a:r>
              <a:rPr lang="en-US" dirty="0" smtClean="0"/>
              <a:t>That creates a risk of planting the evidence and then finding it. To prevent that</a:t>
            </a:r>
          </a:p>
          <a:p>
            <a:pPr lvl="1"/>
            <a:r>
              <a:rPr lang="en-US" dirty="0" smtClean="0"/>
              <a:t>Someone can </a:t>
            </a:r>
            <a:r>
              <a:rPr lang="en-US" dirty="0"/>
              <a:t>search the house he thinks his property is in, but …</a:t>
            </a:r>
            <a:endParaRPr lang="en-US" sz="3200" dirty="0"/>
          </a:p>
          <a:p>
            <a:pPr lvl="1"/>
            <a:r>
              <a:rPr lang="en-US" dirty="0"/>
              <a:t>He has to do it naked.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833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Miasma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3042"/>
          </a:xfrm>
        </p:spPr>
        <p:txBody>
          <a:bodyPr/>
          <a:lstStyle/>
          <a:p>
            <a:r>
              <a:rPr lang="en-US" dirty="0" smtClean="0"/>
              <a:t>If </a:t>
            </a:r>
            <a:r>
              <a:rPr lang="en-US" dirty="0"/>
              <a:t>you had committed murder, you had an aura of bad luck</a:t>
            </a:r>
            <a:endParaRPr lang="en-US" sz="3600" dirty="0"/>
          </a:p>
          <a:p>
            <a:r>
              <a:rPr lang="en-US" dirty="0" smtClean="0"/>
              <a:t>It was contagious, so you were </a:t>
            </a:r>
            <a:r>
              <a:rPr lang="en-US" dirty="0"/>
              <a:t>banned from courts and temples</a:t>
            </a:r>
            <a:endParaRPr lang="en-US" sz="3600" dirty="0"/>
          </a:p>
          <a:p>
            <a:pPr lvl="1"/>
            <a:r>
              <a:rPr lang="en-US" dirty="0" smtClean="0"/>
              <a:t>Like the Romani </a:t>
            </a:r>
            <a:r>
              <a:rPr lang="en-US" i="1" dirty="0" err="1" smtClean="0"/>
              <a:t>Marim</a:t>
            </a:r>
            <a:r>
              <a:rPr lang="en-US" i="1" dirty="0" err="1" smtClean="0"/>
              <a:t>é</a:t>
            </a:r>
            <a:endParaRPr lang="en-US" dirty="0" smtClean="0"/>
          </a:p>
          <a:p>
            <a:pPr lvl="1"/>
            <a:r>
              <a:rPr lang="en-US" dirty="0" smtClean="0"/>
              <a:t>The Cheyenne smelling of death</a:t>
            </a:r>
            <a:endParaRPr lang="en-US" sz="3200" dirty="0" smtClean="0"/>
          </a:p>
          <a:p>
            <a:r>
              <a:rPr lang="en-US" dirty="0" smtClean="0"/>
              <a:t>One defendant claimed he was only charged in order to keep him from participating in another law case</a:t>
            </a:r>
          </a:p>
          <a:p>
            <a:r>
              <a:rPr lang="en-US" dirty="0" smtClean="0"/>
              <a:t>Another </a:t>
            </a:r>
            <a:r>
              <a:rPr lang="en-US" dirty="0"/>
              <a:t>defendant argued that the fact that he and his shipmates had not suffered bad luck showed that he was not </a:t>
            </a:r>
            <a:r>
              <a:rPr lang="en-US" dirty="0" smtClean="0"/>
              <a:t>guilty</a:t>
            </a:r>
          </a:p>
          <a:p>
            <a:pPr lvl="1"/>
            <a:r>
              <a:rPr lang="en-US" dirty="0" smtClean="0"/>
              <a:t>That oration was for the murder of </a:t>
            </a:r>
            <a:r>
              <a:rPr lang="en-US" dirty="0" err="1" smtClean="0"/>
              <a:t>Herodes</a:t>
            </a:r>
            <a:endParaRPr lang="en-US" dirty="0" smtClean="0"/>
          </a:p>
          <a:p>
            <a:pPr lvl="1"/>
            <a:r>
              <a:rPr lang="en-US" dirty="0" smtClean="0"/>
              <a:t>In the book on reserve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176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Marriage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9524"/>
            <a:ext cx="10515600" cy="564847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man could have only one wife but </a:t>
            </a:r>
            <a:r>
              <a:rPr lang="en-US" dirty="0"/>
              <a:t>could also have a non-citizen concubine</a:t>
            </a:r>
            <a:endParaRPr lang="en-US" sz="3600" dirty="0"/>
          </a:p>
          <a:p>
            <a:r>
              <a:rPr lang="en-US" dirty="0"/>
              <a:t>Any free woman must have a lord: </a:t>
            </a:r>
            <a:r>
              <a:rPr lang="en-US" i="1" dirty="0" err="1"/>
              <a:t>Kyrios</a:t>
            </a:r>
            <a:endParaRPr lang="en-US" sz="3600" i="1" dirty="0"/>
          </a:p>
          <a:p>
            <a:pPr lvl="1"/>
            <a:r>
              <a:rPr lang="en-US" dirty="0"/>
              <a:t>Responsible for supporting her</a:t>
            </a:r>
            <a:endParaRPr lang="en-US" sz="3200" dirty="0"/>
          </a:p>
          <a:p>
            <a:pPr lvl="1"/>
            <a:r>
              <a:rPr lang="en-US" dirty="0"/>
              <a:t>And representing her at law</a:t>
            </a:r>
            <a:endParaRPr lang="en-US" sz="3200" dirty="0"/>
          </a:p>
          <a:p>
            <a:r>
              <a:rPr lang="en-US" dirty="0" smtClean="0"/>
              <a:t>Her </a:t>
            </a:r>
            <a:r>
              <a:rPr lang="en-US" dirty="0" err="1" smtClean="0"/>
              <a:t>kyrios</a:t>
            </a:r>
            <a:r>
              <a:rPr lang="en-US" dirty="0" smtClean="0"/>
              <a:t> was first her father</a:t>
            </a:r>
            <a:r>
              <a:rPr lang="en-US" dirty="0"/>
              <a:t>, then </a:t>
            </a:r>
            <a:r>
              <a:rPr lang="en-US" dirty="0" smtClean="0"/>
              <a:t>her husband</a:t>
            </a:r>
            <a:r>
              <a:rPr lang="en-US" dirty="0"/>
              <a:t>, then </a:t>
            </a:r>
            <a:r>
              <a:rPr lang="en-US" dirty="0" smtClean="0"/>
              <a:t>the head </a:t>
            </a:r>
            <a:r>
              <a:rPr lang="en-US" dirty="0"/>
              <a:t>of what had been her husband’s </a:t>
            </a:r>
            <a:r>
              <a:rPr lang="en-US" dirty="0" smtClean="0"/>
              <a:t>household, possibly her son </a:t>
            </a:r>
            <a:endParaRPr lang="en-US" sz="3600" dirty="0"/>
          </a:p>
          <a:p>
            <a:r>
              <a:rPr lang="en-US" dirty="0" smtClean="0"/>
              <a:t>Her father </a:t>
            </a:r>
            <a:r>
              <a:rPr lang="en-US" dirty="0"/>
              <a:t>controlled whom she married. </a:t>
            </a:r>
            <a:endParaRPr lang="en-US" sz="3600" dirty="0"/>
          </a:p>
          <a:p>
            <a:pPr lvl="1"/>
            <a:r>
              <a:rPr lang="en-US" dirty="0"/>
              <a:t>True in Icelandic law </a:t>
            </a:r>
            <a:r>
              <a:rPr lang="en-US" dirty="0" smtClean="0"/>
              <a:t>for a </a:t>
            </a:r>
            <a:r>
              <a:rPr lang="en-US" dirty="0"/>
              <a:t>first marriage</a:t>
            </a:r>
            <a:endParaRPr lang="en-US" sz="3000" dirty="0"/>
          </a:p>
          <a:p>
            <a:pPr lvl="1"/>
            <a:r>
              <a:rPr lang="en-US" dirty="0"/>
              <a:t>In Jewish law for a woman under 12 ½</a:t>
            </a:r>
            <a:endParaRPr lang="en-US" sz="3000" dirty="0"/>
          </a:p>
          <a:p>
            <a:pPr lvl="1"/>
            <a:r>
              <a:rPr lang="en-US" dirty="0"/>
              <a:t>In Islamic law for ?</a:t>
            </a:r>
            <a:endParaRPr lang="en-US" sz="3000" dirty="0"/>
          </a:p>
          <a:p>
            <a:r>
              <a:rPr lang="en-US" dirty="0"/>
              <a:t>Divorce at initiative of husband or wife’s father</a:t>
            </a:r>
            <a:endParaRPr lang="en-US" sz="3600" dirty="0"/>
          </a:p>
          <a:p>
            <a:r>
              <a:rPr lang="en-US" dirty="0" smtClean="0"/>
              <a:t>A dying </a:t>
            </a:r>
            <a:r>
              <a:rPr lang="en-US" dirty="0"/>
              <a:t>man could assign </a:t>
            </a:r>
            <a:r>
              <a:rPr lang="en-US" dirty="0" smtClean="0"/>
              <a:t>his wife </a:t>
            </a:r>
            <a:r>
              <a:rPr lang="en-US" dirty="0"/>
              <a:t>and her dowry</a:t>
            </a:r>
            <a:r>
              <a:rPr lang="en-US" dirty="0"/>
              <a:t> </a:t>
            </a:r>
            <a:r>
              <a:rPr lang="en-US" dirty="0" smtClean="0"/>
              <a:t>to someone else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93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4"/>
            <a:ext cx="10515600" cy="5375198"/>
          </a:xfrm>
        </p:spPr>
        <p:txBody>
          <a:bodyPr/>
          <a:lstStyle/>
          <a:p>
            <a:r>
              <a:rPr lang="en-US" dirty="0" smtClean="0"/>
              <a:t>There was only limited </a:t>
            </a:r>
            <a:r>
              <a:rPr lang="en-US" dirty="0"/>
              <a:t>freedom of </a:t>
            </a:r>
            <a:r>
              <a:rPr lang="en-US" dirty="0" smtClean="0"/>
              <a:t>inheritance</a:t>
            </a:r>
            <a:endParaRPr lang="en-US" sz="3600" dirty="0"/>
          </a:p>
          <a:p>
            <a:pPr lvl="1"/>
            <a:r>
              <a:rPr lang="en-US" dirty="0" smtClean="0"/>
              <a:t>The only way to disinherit </a:t>
            </a:r>
            <a:r>
              <a:rPr lang="en-US" dirty="0"/>
              <a:t>a </a:t>
            </a:r>
            <a:r>
              <a:rPr lang="en-US" dirty="0" smtClean="0"/>
              <a:t>son was </a:t>
            </a:r>
            <a:r>
              <a:rPr lang="en-US" dirty="0"/>
              <a:t>by denying </a:t>
            </a:r>
            <a:r>
              <a:rPr lang="en-US" dirty="0" smtClean="0"/>
              <a:t>paternity</a:t>
            </a:r>
          </a:p>
          <a:p>
            <a:pPr lvl="2"/>
            <a:r>
              <a:rPr lang="en-US" dirty="0" smtClean="0"/>
              <a:t>Which would also affect his claim to be a citizen</a:t>
            </a:r>
          </a:p>
          <a:p>
            <a:pPr lvl="2"/>
            <a:r>
              <a:rPr lang="en-US" dirty="0" smtClean="0"/>
              <a:t>Since a citizen had to be the son of two citizen parents</a:t>
            </a:r>
            <a:endParaRPr lang="en-US" dirty="0"/>
          </a:p>
          <a:p>
            <a:pPr lvl="1"/>
            <a:r>
              <a:rPr lang="en-US" dirty="0" smtClean="0"/>
              <a:t>To give someone other than a son a claim to inherit a man had to adopt him</a:t>
            </a:r>
          </a:p>
          <a:p>
            <a:pPr lvl="1"/>
            <a:r>
              <a:rPr lang="en-US" dirty="0" smtClean="0"/>
              <a:t>And the </a:t>
            </a:r>
            <a:r>
              <a:rPr lang="en-US" dirty="0"/>
              <a:t>adopted son forfeited any claim to inherit from his real parents</a:t>
            </a:r>
            <a:endParaRPr lang="en-US" sz="3200" dirty="0"/>
          </a:p>
          <a:p>
            <a:r>
              <a:rPr lang="en-US" dirty="0"/>
              <a:t>If a man died with only a daughter</a:t>
            </a:r>
            <a:endParaRPr lang="en-US" sz="3600" dirty="0"/>
          </a:p>
          <a:p>
            <a:pPr lvl="1"/>
            <a:r>
              <a:rPr lang="en-US" dirty="0"/>
              <a:t>She must marry the nearest male relative who </a:t>
            </a:r>
            <a:r>
              <a:rPr lang="en-US" dirty="0" smtClean="0"/>
              <a:t>would have her</a:t>
            </a:r>
          </a:p>
          <a:p>
            <a:pPr lvl="1"/>
            <a:r>
              <a:rPr lang="en-US" dirty="0" smtClean="0"/>
              <a:t>As long as he wasn’t within the narrow restrictions of the incest rules</a:t>
            </a:r>
            <a:endParaRPr lang="en-US" sz="3200" dirty="0"/>
          </a:p>
          <a:p>
            <a:pPr lvl="1"/>
            <a:r>
              <a:rPr lang="en-US" dirty="0"/>
              <a:t>Even if she must first divorce her husband to do </a:t>
            </a:r>
            <a:r>
              <a:rPr lang="en-US" dirty="0" smtClean="0"/>
              <a:t>so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20852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4962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Producing Public Goods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2"/>
            <a:ext cx="10515600" cy="5532437"/>
          </a:xfrm>
        </p:spPr>
        <p:txBody>
          <a:bodyPr>
            <a:normAutofit/>
          </a:bodyPr>
          <a:lstStyle/>
          <a:p>
            <a:r>
              <a:rPr lang="en-US" dirty="0"/>
              <a:t>If you were one of the richest men in Athens, every </a:t>
            </a:r>
            <a:r>
              <a:rPr lang="en-US" dirty="0" smtClean="0"/>
              <a:t>two </a:t>
            </a:r>
            <a:r>
              <a:rPr lang="en-US" dirty="0"/>
              <a:t>years you must produce a public good</a:t>
            </a:r>
            <a:endParaRPr lang="en-US" sz="3600" dirty="0"/>
          </a:p>
          <a:p>
            <a:pPr lvl="1"/>
            <a:r>
              <a:rPr lang="en-US" dirty="0"/>
              <a:t>Sponsor the Athenian Olympics entry</a:t>
            </a:r>
            <a:endParaRPr lang="en-US" sz="3200" dirty="0"/>
          </a:p>
          <a:p>
            <a:pPr lvl="1"/>
            <a:r>
              <a:rPr lang="en-US" dirty="0"/>
              <a:t>Pay half the cost of running a trireme (warship) for a year</a:t>
            </a:r>
            <a:endParaRPr lang="en-US" sz="3200" dirty="0"/>
          </a:p>
          <a:p>
            <a:r>
              <a:rPr lang="en-US" dirty="0"/>
              <a:t>The relevant magistrate assigns you to it</a:t>
            </a:r>
            <a:endParaRPr lang="en-US" sz="3600" dirty="0"/>
          </a:p>
          <a:p>
            <a:r>
              <a:rPr lang="en-US" dirty="0"/>
              <a:t>Two ways of getting out of it</a:t>
            </a:r>
            <a:endParaRPr lang="en-US" sz="3600" dirty="0"/>
          </a:p>
          <a:p>
            <a:pPr lvl="1"/>
            <a:r>
              <a:rPr lang="en-US" dirty="0"/>
              <a:t>Prove you already did one this year or last year</a:t>
            </a:r>
            <a:endParaRPr lang="en-US" sz="3200" dirty="0"/>
          </a:p>
          <a:p>
            <a:pPr lvl="1"/>
            <a:r>
              <a:rPr lang="en-US" dirty="0"/>
              <a:t>Prove another Athenian who didn’t do one this year or last is richer than you are</a:t>
            </a:r>
            <a:endParaRPr lang="en-US" sz="3200" dirty="0"/>
          </a:p>
          <a:p>
            <a:pPr lvl="1"/>
            <a:r>
              <a:rPr lang="en-US" dirty="0"/>
              <a:t>How could you prove that in a world without accountants, IRS, </a:t>
            </a:r>
            <a:r>
              <a:rPr lang="en-US" dirty="0" err="1"/>
              <a:t>etc</a:t>
            </a:r>
            <a:r>
              <a:rPr lang="en-US" dirty="0"/>
              <a:t>?</a:t>
            </a:r>
            <a:endParaRPr lang="en-US" sz="3200" dirty="0"/>
          </a:p>
          <a:p>
            <a:pPr lvl="1"/>
            <a:r>
              <a:rPr lang="en-US" dirty="0"/>
              <a:t>Offer to exchange everything you own for everything he owns</a:t>
            </a:r>
            <a:endParaRPr lang="en-US" sz="3200" dirty="0"/>
          </a:p>
          <a:p>
            <a:pPr lvl="1"/>
            <a:r>
              <a:rPr lang="en-US" dirty="0"/>
              <a:t>If he turns you down, he has admitted he is richer, must do your liturgy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57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0667" y="181428"/>
            <a:ext cx="10515600" cy="1245810"/>
          </a:xfrm>
        </p:spPr>
        <p:txBody>
          <a:bodyPr/>
          <a:lstStyle/>
          <a:p>
            <a:pPr algn="ctr"/>
            <a:r>
              <a:rPr lang="en-US" dirty="0" smtClean="0"/>
              <a:t>England: Three Features, Each With Puzzles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597" y="1850570"/>
            <a:ext cx="11486506" cy="5007429"/>
          </a:xfrm>
        </p:spPr>
        <p:txBody>
          <a:bodyPr>
            <a:normAutofit/>
          </a:bodyPr>
          <a:lstStyle/>
          <a:p>
            <a:r>
              <a:rPr lang="en-US" dirty="0" smtClean="0"/>
              <a:t>Private prosecution of criminal law</a:t>
            </a:r>
          </a:p>
          <a:p>
            <a:r>
              <a:rPr lang="en-US" dirty="0" smtClean="0"/>
              <a:t>A very narrow range of punishments for serious crime</a:t>
            </a:r>
          </a:p>
          <a:p>
            <a:pPr lvl="1"/>
            <a:r>
              <a:rPr lang="en-US" dirty="0" smtClean="0"/>
              <a:t>If you were convicted, the only sentence was hanging</a:t>
            </a:r>
          </a:p>
          <a:p>
            <a:pPr lvl="1"/>
            <a:r>
              <a:rPr lang="en-US" dirty="0" smtClean="0"/>
              <a:t>But not very many felons were hanged</a:t>
            </a:r>
          </a:p>
          <a:p>
            <a:pPr lvl="1"/>
            <a:r>
              <a:rPr lang="en-US" dirty="0" smtClean="0"/>
              <a:t>In part because many were pardoned conditional on agreeing to a lesser punishment</a:t>
            </a:r>
          </a:p>
          <a:p>
            <a:r>
              <a:rPr lang="en-US" dirty="0"/>
              <a:t>Why didn’t </a:t>
            </a:r>
            <a:r>
              <a:rPr lang="en-US" dirty="0" smtClean="0"/>
              <a:t>the system collapse?</a:t>
            </a:r>
            <a:endParaRPr lang="en-US" dirty="0"/>
          </a:p>
          <a:p>
            <a:r>
              <a:rPr lang="en-US" dirty="0"/>
              <a:t>Why wasn’t it changed?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19183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96593"/>
          </a:xfrm>
        </p:spPr>
        <p:txBody>
          <a:bodyPr/>
          <a:lstStyle/>
          <a:p>
            <a:pPr algn="ctr"/>
            <a:r>
              <a:rPr lang="en-US" dirty="0" smtClean="0"/>
              <a:t>Private Prosecution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1110"/>
            <a:ext cx="10515600" cy="5969285"/>
          </a:xfrm>
        </p:spPr>
        <p:txBody>
          <a:bodyPr/>
          <a:lstStyle/>
          <a:p>
            <a:r>
              <a:rPr lang="en-US" dirty="0" smtClean="0"/>
              <a:t>Any Englishman could prosecute any crime</a:t>
            </a:r>
          </a:p>
          <a:p>
            <a:pPr lvl="1"/>
            <a:r>
              <a:rPr lang="en-US" dirty="0" smtClean="0"/>
              <a:t>He had to pay the cost of catching and convicting the criminal</a:t>
            </a:r>
          </a:p>
          <a:p>
            <a:pPr lvl="1"/>
            <a:r>
              <a:rPr lang="en-US" dirty="0" smtClean="0"/>
              <a:t>Why bother?</a:t>
            </a:r>
          </a:p>
          <a:p>
            <a:pPr lvl="1"/>
            <a:r>
              <a:rPr lang="en-US" dirty="0" smtClean="0"/>
              <a:t>Unlike tort law, he didn’t get to collect a damage payment</a:t>
            </a:r>
          </a:p>
          <a:p>
            <a:r>
              <a:rPr lang="en-US" dirty="0" smtClean="0"/>
              <a:t>Incentives to prosecute</a:t>
            </a:r>
          </a:p>
          <a:p>
            <a:pPr lvl="1"/>
            <a:r>
              <a:rPr lang="en-US" dirty="0" smtClean="0"/>
              <a:t>Vengefulness</a:t>
            </a:r>
          </a:p>
          <a:p>
            <a:pPr lvl="1"/>
            <a:r>
              <a:rPr lang="en-US" dirty="0" smtClean="0"/>
              <a:t>Deterrence as a private good</a:t>
            </a:r>
          </a:p>
          <a:p>
            <a:pPr lvl="2"/>
            <a:r>
              <a:rPr lang="en-US" dirty="0" smtClean="0"/>
              <a:t>For repeat victims with a reputation</a:t>
            </a:r>
          </a:p>
          <a:p>
            <a:pPr lvl="2"/>
            <a:r>
              <a:rPr lang="en-US" dirty="0" smtClean="0"/>
              <a:t>Or using a prosecution association as a commitment mechanism</a:t>
            </a:r>
          </a:p>
          <a:p>
            <a:pPr lvl="1"/>
            <a:r>
              <a:rPr lang="en-US" dirty="0" smtClean="0"/>
              <a:t>The possibility of an out-of-court settlement</a:t>
            </a:r>
          </a:p>
          <a:p>
            <a:pPr lvl="2"/>
            <a:r>
              <a:rPr lang="en-US" dirty="0" smtClean="0"/>
              <a:t>Pay me and I’ll drop the charges or not show up at the trial</a:t>
            </a:r>
          </a:p>
          <a:p>
            <a:pPr lvl="2"/>
            <a:r>
              <a:rPr lang="en-US" dirty="0" smtClean="0"/>
              <a:t>If you are convicted, pay me and I’ll ask the judge to get a pardon for you</a:t>
            </a:r>
          </a:p>
          <a:p>
            <a:pPr lvl="1"/>
            <a:r>
              <a:rPr lang="en-US" dirty="0" smtClean="0"/>
              <a:t>Rewards from the crown to give victims more incentive to prosecute</a:t>
            </a:r>
          </a:p>
          <a:p>
            <a:pPr lvl="2"/>
            <a:r>
              <a:rPr lang="en-US" dirty="0" smtClean="0"/>
              <a:t>Private </a:t>
            </a:r>
            <a:r>
              <a:rPr lang="en-US" dirty="0" err="1" smtClean="0"/>
              <a:t>thieftakers</a:t>
            </a:r>
            <a:r>
              <a:rPr lang="en-US" dirty="0" smtClean="0"/>
              <a:t> caught thieves for the rewards</a:t>
            </a:r>
          </a:p>
          <a:p>
            <a:pPr lvl="2"/>
            <a:r>
              <a:rPr lang="en-US" dirty="0" smtClean="0"/>
              <a:t>But there were scandals where people were entrapped or framed for the reward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916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05465"/>
          </a:xfrm>
        </p:spPr>
        <p:txBody>
          <a:bodyPr/>
          <a:lstStyle/>
          <a:p>
            <a:pPr algn="ctr"/>
            <a:r>
              <a:rPr lang="en-US" dirty="0" smtClean="0"/>
              <a:t>Punishments: Benefit of Clergy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059" y="1005465"/>
            <a:ext cx="12072941" cy="5852535"/>
          </a:xfrm>
        </p:spPr>
        <p:txBody>
          <a:bodyPr/>
          <a:lstStyle/>
          <a:p>
            <a:r>
              <a:rPr lang="en-US" dirty="0" smtClean="0"/>
              <a:t>Medieval England was a </a:t>
            </a:r>
            <a:r>
              <a:rPr lang="en-US" dirty="0" err="1" smtClean="0"/>
              <a:t>polylegal</a:t>
            </a:r>
            <a:r>
              <a:rPr lang="en-US" dirty="0" smtClean="0"/>
              <a:t> system: Church and Crown</a:t>
            </a:r>
          </a:p>
          <a:p>
            <a:pPr lvl="1"/>
            <a:r>
              <a:rPr lang="en-US" dirty="0" smtClean="0"/>
              <a:t>A cleric charged with a capital offense could have the case transferred to a church court</a:t>
            </a:r>
          </a:p>
          <a:p>
            <a:pPr lvl="1"/>
            <a:r>
              <a:rPr lang="en-US" dirty="0" smtClean="0"/>
              <a:t>Which did not impose capital punishment</a:t>
            </a:r>
          </a:p>
          <a:p>
            <a:pPr lvl="1"/>
            <a:r>
              <a:rPr lang="en-US" dirty="0" smtClean="0"/>
              <a:t>How to prove you are a cleric? Show that you can read.</a:t>
            </a:r>
          </a:p>
          <a:p>
            <a:r>
              <a:rPr lang="en-US" dirty="0" smtClean="0"/>
              <a:t>England leaves the Catholic church in the 16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</a:p>
          <a:p>
            <a:pPr lvl="1"/>
            <a:r>
              <a:rPr lang="en-US" dirty="0" smtClean="0"/>
              <a:t>Eventually there are no church courts for serious offenses</a:t>
            </a:r>
          </a:p>
          <a:p>
            <a:pPr lvl="1"/>
            <a:r>
              <a:rPr lang="en-US" dirty="0" smtClean="0"/>
              <a:t>So benefit of clergy becomes a get</a:t>
            </a:r>
            <a:r>
              <a:rPr lang="en-US" dirty="0"/>
              <a:t> </a:t>
            </a:r>
            <a:r>
              <a:rPr lang="en-US" dirty="0" smtClean="0"/>
              <a:t>out of </a:t>
            </a:r>
            <a:r>
              <a:rPr lang="en-US" dirty="0" smtClean="0"/>
              <a:t>jail free </a:t>
            </a:r>
            <a:r>
              <a:rPr lang="en-US" dirty="0" smtClean="0"/>
              <a:t>card</a:t>
            </a:r>
          </a:p>
          <a:p>
            <a:pPr lvl="1"/>
            <a:r>
              <a:rPr lang="en-US" dirty="0" smtClean="0"/>
              <a:t>You prove you can read, usually by reading a particular verse of the bible in Latin</a:t>
            </a:r>
          </a:p>
          <a:p>
            <a:pPr lvl="1"/>
            <a:r>
              <a:rPr lang="en-US" dirty="0" smtClean="0"/>
              <a:t>Are branded on the thumb and released. In theory you can only do it once.</a:t>
            </a:r>
          </a:p>
          <a:p>
            <a:r>
              <a:rPr lang="en-US" dirty="0" smtClean="0"/>
              <a:t>This is eventually modified in several ways</a:t>
            </a:r>
          </a:p>
          <a:p>
            <a:pPr lvl="1"/>
            <a:r>
              <a:rPr lang="en-US" dirty="0" smtClean="0"/>
              <a:t>Non-capital punishments for those who plead clergy, such as transportation for seven years</a:t>
            </a:r>
          </a:p>
          <a:p>
            <a:pPr lvl="1"/>
            <a:r>
              <a:rPr lang="en-US" dirty="0" smtClean="0"/>
              <a:t>And more and more felonies become non-</a:t>
            </a:r>
            <a:r>
              <a:rPr lang="en-US" dirty="0" err="1" smtClean="0"/>
              <a:t>clergyable</a:t>
            </a:r>
            <a:endParaRPr lang="en-US" dirty="0" smtClean="0"/>
          </a:p>
          <a:p>
            <a:pPr lvl="1"/>
            <a:r>
              <a:rPr lang="en-US" dirty="0" smtClean="0"/>
              <a:t>Eventually almost all serious crimes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544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381"/>
            <a:ext cx="10515600" cy="799097"/>
          </a:xfrm>
        </p:spPr>
        <p:txBody>
          <a:bodyPr/>
          <a:lstStyle/>
          <a:p>
            <a:pPr algn="ctr"/>
            <a:r>
              <a:rPr lang="en-US" dirty="0" smtClean="0"/>
              <a:t>Punishments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905" y="1071614"/>
            <a:ext cx="11115524" cy="578638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only sentence for a serious felony was hanging</a:t>
            </a:r>
          </a:p>
          <a:p>
            <a:pPr lvl="1"/>
            <a:r>
              <a:rPr lang="en-US" dirty="0" smtClean="0"/>
              <a:t>Where that </a:t>
            </a:r>
            <a:r>
              <a:rPr lang="en-US" dirty="0" smtClean="0"/>
              <a:t>included </a:t>
            </a:r>
            <a:r>
              <a:rPr lang="en-US" sz="2400" dirty="0" smtClean="0"/>
              <a:t>theft </a:t>
            </a:r>
            <a:r>
              <a:rPr lang="en-US" sz="2400" dirty="0"/>
              <a:t>from a house </a:t>
            </a:r>
            <a:r>
              <a:rPr lang="en-US" sz="2400" dirty="0" smtClean="0"/>
              <a:t>of </a:t>
            </a:r>
            <a:r>
              <a:rPr lang="en-US" sz="2400" dirty="0" smtClean="0"/>
              <a:t>goods worth forty shillings or more</a:t>
            </a:r>
            <a:endParaRPr lang="en-US" sz="2400" dirty="0" smtClean="0"/>
          </a:p>
          <a:p>
            <a:pPr lvl="1"/>
            <a:r>
              <a:rPr lang="en-US" dirty="0" smtClean="0"/>
              <a:t>Sheep stealing, </a:t>
            </a:r>
          </a:p>
          <a:p>
            <a:pPr lvl="1"/>
            <a:r>
              <a:rPr lang="en-US" dirty="0" smtClean="0"/>
              <a:t>And much else</a:t>
            </a:r>
          </a:p>
          <a:p>
            <a:r>
              <a:rPr lang="en-US" sz="3200" dirty="0" smtClean="0"/>
              <a:t>But in practice, </a:t>
            </a:r>
            <a:r>
              <a:rPr lang="en-US" sz="3200" dirty="0" smtClean="0"/>
              <a:t>there were multiple </a:t>
            </a:r>
            <a:r>
              <a:rPr lang="en-US" sz="3200" dirty="0" smtClean="0"/>
              <a:t>alternatives</a:t>
            </a:r>
          </a:p>
          <a:p>
            <a:r>
              <a:rPr lang="en-US" sz="3200" dirty="0"/>
              <a:t>Pious Perjury. </a:t>
            </a:r>
            <a:r>
              <a:rPr lang="en-US" sz="3200" dirty="0" smtClean="0"/>
              <a:t>Jury convicts of</a:t>
            </a:r>
            <a:r>
              <a:rPr lang="en-US" sz="2800" dirty="0" smtClean="0"/>
              <a:t> </a:t>
            </a:r>
            <a:r>
              <a:rPr lang="en-US" sz="2800" dirty="0"/>
              <a:t>a non-capital included offense</a:t>
            </a:r>
          </a:p>
          <a:p>
            <a:r>
              <a:rPr lang="en-US" sz="3200" dirty="0" smtClean="0"/>
              <a:t>Pardon </a:t>
            </a:r>
            <a:r>
              <a:rPr lang="en-US" sz="3200" dirty="0"/>
              <a:t>on condition that the convict agree to</a:t>
            </a:r>
          </a:p>
          <a:p>
            <a:pPr lvl="1"/>
            <a:r>
              <a:rPr lang="en-US" sz="2800" dirty="0"/>
              <a:t>Transportation to the New World for 14 years of indentured servitude</a:t>
            </a:r>
          </a:p>
          <a:p>
            <a:pPr lvl="1"/>
            <a:r>
              <a:rPr lang="en-US" sz="2800" dirty="0"/>
              <a:t>Enlist in the army or navy</a:t>
            </a:r>
          </a:p>
          <a:p>
            <a:r>
              <a:rPr lang="en-US" sz="3200" dirty="0" smtClean="0"/>
              <a:t>Unconditional </a:t>
            </a:r>
            <a:r>
              <a:rPr lang="en-US" sz="3200" dirty="0"/>
              <a:t>pardon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59059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Think of it as a Market for Mercy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opinion of other people could determine life or death</a:t>
            </a:r>
          </a:p>
          <a:p>
            <a:pPr lvl="1"/>
            <a:r>
              <a:rPr lang="en-US" dirty="0" smtClean="0"/>
              <a:t>Character witnesses at your trial</a:t>
            </a:r>
          </a:p>
          <a:p>
            <a:pPr lvl="1"/>
            <a:r>
              <a:rPr lang="en-US" dirty="0" smtClean="0"/>
              <a:t>People petitioning for a pardon if you were convicted</a:t>
            </a:r>
          </a:p>
          <a:p>
            <a:pPr lvl="1"/>
            <a:r>
              <a:rPr lang="en-US" dirty="0" smtClean="0"/>
              <a:t>Especially your status superiors, who were likely to have more influence</a:t>
            </a:r>
          </a:p>
          <a:p>
            <a:r>
              <a:rPr lang="en-US" dirty="0" smtClean="0"/>
              <a:t>Which was a good reason to behave in ways that gave them a good opinion of you</a:t>
            </a:r>
          </a:p>
          <a:p>
            <a:r>
              <a:rPr lang="en-US" dirty="0" smtClean="0"/>
              <a:t>Thus supported the existing social/political structure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733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21"/>
            <a:ext cx="10515600" cy="1063694"/>
          </a:xfrm>
        </p:spPr>
        <p:txBody>
          <a:bodyPr/>
          <a:lstStyle/>
          <a:p>
            <a:r>
              <a:rPr lang="en-US" dirty="0" smtClean="0"/>
              <a:t>Why use Severe Punishment Rarely Imposed?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1615"/>
            <a:ext cx="10515600" cy="5635896"/>
          </a:xfrm>
        </p:spPr>
        <p:txBody>
          <a:bodyPr/>
          <a:lstStyle/>
          <a:p>
            <a:r>
              <a:rPr lang="en-US" dirty="0" smtClean="0"/>
              <a:t>Price discrimination by the court system</a:t>
            </a:r>
          </a:p>
          <a:p>
            <a:pPr lvl="1"/>
            <a:r>
              <a:rPr lang="en-US" dirty="0" smtClean="0"/>
              <a:t>This guilty defendant is a villain, hang him</a:t>
            </a:r>
          </a:p>
          <a:p>
            <a:pPr lvl="1"/>
            <a:r>
              <a:rPr lang="en-US" dirty="0" smtClean="0"/>
              <a:t>This one might eventually reform, transport him</a:t>
            </a:r>
          </a:p>
          <a:p>
            <a:pPr lvl="1"/>
            <a:r>
              <a:rPr lang="en-US" dirty="0" smtClean="0"/>
              <a:t>This one made a mistake, has been sufficiently scared not to repeat </a:t>
            </a:r>
            <a:r>
              <a:rPr lang="en-US" dirty="0" smtClean="0"/>
              <a:t>it</a:t>
            </a:r>
          </a:p>
          <a:p>
            <a:pPr lvl="1"/>
            <a:r>
              <a:rPr lang="en-US" dirty="0" smtClean="0"/>
              <a:t>Other systems, including modern U.S. and </a:t>
            </a:r>
            <a:r>
              <a:rPr lang="en-US" i="1" dirty="0" err="1" smtClean="0"/>
              <a:t>tazir</a:t>
            </a:r>
            <a:r>
              <a:rPr lang="en-US" dirty="0" smtClean="0"/>
              <a:t>, vary punishments for similar reasons</a:t>
            </a:r>
            <a:endParaRPr lang="en-US" dirty="0" smtClean="0"/>
          </a:p>
          <a:p>
            <a:r>
              <a:rPr lang="en-US" dirty="0" smtClean="0"/>
              <a:t>A market for favors. </a:t>
            </a:r>
          </a:p>
          <a:p>
            <a:pPr lvl="1"/>
            <a:r>
              <a:rPr lang="en-US" dirty="0" smtClean="0"/>
              <a:t>He was guilty, so you were entitled to hang him</a:t>
            </a:r>
          </a:p>
          <a:p>
            <a:pPr lvl="1"/>
            <a:r>
              <a:rPr lang="en-US" dirty="0" smtClean="0"/>
              <a:t>And didn’t, so he and his friends and relations should be grateful</a:t>
            </a:r>
          </a:p>
          <a:p>
            <a:r>
              <a:rPr lang="en-US" dirty="0" smtClean="0"/>
              <a:t>18</a:t>
            </a:r>
            <a:r>
              <a:rPr lang="en-US" baseline="30000" dirty="0" smtClean="0"/>
              <a:t>th</a:t>
            </a:r>
            <a:r>
              <a:rPr lang="en-US" dirty="0" smtClean="0"/>
              <a:t> century </a:t>
            </a:r>
            <a:r>
              <a:rPr lang="en-US" dirty="0" smtClean="0"/>
              <a:t>behavioral economics</a:t>
            </a:r>
            <a:endParaRPr lang="en-US" dirty="0" smtClean="0"/>
          </a:p>
          <a:p>
            <a:pPr lvl="1"/>
            <a:r>
              <a:rPr lang="en-US" dirty="0" smtClean="0"/>
              <a:t>People over estimate the importance of dramatic low probability events</a:t>
            </a:r>
          </a:p>
          <a:p>
            <a:pPr lvl="1"/>
            <a:r>
              <a:rPr lang="en-US" dirty="0" smtClean="0"/>
              <a:t>So hanging a few particularly bad criminals may be sufficient</a:t>
            </a:r>
          </a:p>
          <a:p>
            <a:pPr lvl="1"/>
            <a:r>
              <a:rPr lang="en-US" dirty="0" smtClean="0"/>
              <a:t>To scare other people out of crime</a:t>
            </a:r>
          </a:p>
        </p:txBody>
      </p:sp>
    </p:spTree>
    <p:extLst>
      <p:ext uri="{BB962C8B-B14F-4D97-AF65-F5344CB8AC3E}">
        <p14:creationId xmlns:p14="http://schemas.microsoft.com/office/powerpoint/2010/main" val="1537713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185333"/>
          </a:xfrm>
        </p:spPr>
        <p:txBody>
          <a:bodyPr/>
          <a:lstStyle/>
          <a:p>
            <a:pPr algn="ctr"/>
            <a:r>
              <a:rPr lang="en-US" dirty="0" smtClean="0"/>
              <a:t>Why Private Prosecution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719" y="1427238"/>
            <a:ext cx="11534709" cy="5258774"/>
          </a:xfrm>
        </p:spPr>
        <p:txBody>
          <a:bodyPr/>
          <a:lstStyle/>
          <a:p>
            <a:r>
              <a:rPr lang="en-US" dirty="0" smtClean="0"/>
              <a:t>They knew about the idea of public law </a:t>
            </a:r>
            <a:r>
              <a:rPr lang="en-US" dirty="0" smtClean="0"/>
              <a:t>enforcement, so why not do it?</a:t>
            </a:r>
            <a:endParaRPr lang="en-US" dirty="0" smtClean="0"/>
          </a:p>
          <a:p>
            <a:r>
              <a:rPr lang="en-US" dirty="0" smtClean="0"/>
              <a:t>The previous century included two civil wars and three coups </a:t>
            </a:r>
            <a:r>
              <a:rPr lang="en-US" dirty="0" err="1" smtClean="0"/>
              <a:t>d’etat</a:t>
            </a:r>
            <a:endParaRPr lang="en-US" dirty="0" smtClean="0"/>
          </a:p>
          <a:p>
            <a:pPr lvl="1"/>
            <a:r>
              <a:rPr lang="en-US" dirty="0" smtClean="0"/>
              <a:t>It may have occurred to people that if the crown controlled prosecution</a:t>
            </a:r>
          </a:p>
          <a:p>
            <a:pPr lvl="1"/>
            <a:r>
              <a:rPr lang="en-US" dirty="0" smtClean="0"/>
              <a:t>The king’s friends could get away with murder</a:t>
            </a:r>
          </a:p>
          <a:p>
            <a:r>
              <a:rPr lang="en-US" dirty="0" smtClean="0"/>
              <a:t>Private prosecution could prosecute crimes the government approved of</a:t>
            </a:r>
          </a:p>
          <a:p>
            <a:pPr lvl="1"/>
            <a:r>
              <a:rPr lang="en-US" dirty="0" smtClean="0"/>
              <a:t>Troops fired on a crowd of demonstrators, killed several</a:t>
            </a:r>
          </a:p>
          <a:p>
            <a:pPr lvl="1"/>
            <a:r>
              <a:rPr lang="en-US" dirty="0" smtClean="0"/>
              <a:t>Several soldiers and the Magistrate who gave the order were charged with murder</a:t>
            </a:r>
          </a:p>
          <a:p>
            <a:pPr lvl="1"/>
            <a:r>
              <a:rPr lang="en-US" dirty="0" smtClean="0"/>
              <a:t>And </a:t>
            </a:r>
            <a:r>
              <a:rPr lang="en-US" dirty="0" smtClean="0"/>
              <a:t>tried</a:t>
            </a:r>
          </a:p>
          <a:p>
            <a:r>
              <a:rPr lang="en-US" dirty="0" smtClean="0"/>
              <a:t>Under our system of public prosecution</a:t>
            </a:r>
          </a:p>
          <a:p>
            <a:pPr lvl="1"/>
            <a:r>
              <a:rPr lang="en-US" dirty="0" smtClean="0"/>
              <a:t>Someone who commits a crime the government approves of may not get prosecuted</a:t>
            </a:r>
          </a:p>
          <a:p>
            <a:pPr lvl="1"/>
            <a:r>
              <a:rPr lang="en-US" dirty="0" smtClean="0"/>
              <a:t>Even, in one case I can think of, murder–of Black Panthers by Chicago police in the seventies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721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69"/>
            <a:ext cx="10515600" cy="1110494"/>
          </a:xfrm>
        </p:spPr>
        <p:txBody>
          <a:bodyPr/>
          <a:lstStyle/>
          <a:p>
            <a:pPr algn="ctr"/>
            <a:r>
              <a:rPr lang="en-US" dirty="0" err="1" smtClean="0"/>
              <a:t>Periclean</a:t>
            </a:r>
            <a:r>
              <a:rPr lang="en-US" dirty="0" smtClean="0"/>
              <a:t> Athens c. 400 B.C.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3714"/>
            <a:ext cx="10515600" cy="5624286"/>
          </a:xfrm>
        </p:spPr>
        <p:txBody>
          <a:bodyPr>
            <a:normAutofit/>
          </a:bodyPr>
          <a:lstStyle/>
          <a:p>
            <a:r>
              <a:rPr lang="en-US" dirty="0" smtClean="0"/>
              <a:t>The first famous democracy</a:t>
            </a:r>
          </a:p>
          <a:p>
            <a:r>
              <a:rPr lang="en-US" dirty="0" smtClean="0"/>
              <a:t>All </a:t>
            </a:r>
            <a:r>
              <a:rPr lang="en-US" dirty="0"/>
              <a:t>adult male citizens could vote in the assembly if they showed up</a:t>
            </a:r>
            <a:endParaRPr lang="en-US" sz="3600" dirty="0"/>
          </a:p>
          <a:p>
            <a:pPr lvl="1"/>
            <a:r>
              <a:rPr lang="en-US" dirty="0"/>
              <a:t>Which meant those who lived outside of the city were at a disadvantage</a:t>
            </a:r>
            <a:endParaRPr lang="en-US" sz="3200" dirty="0"/>
          </a:p>
          <a:p>
            <a:pPr lvl="1"/>
            <a:r>
              <a:rPr lang="en-US" dirty="0"/>
              <a:t>And much of the population consisted of non-citizens</a:t>
            </a:r>
            <a:endParaRPr lang="en-US" sz="3200" dirty="0"/>
          </a:p>
          <a:p>
            <a:pPr lvl="2"/>
            <a:r>
              <a:rPr lang="en-US" dirty="0"/>
              <a:t>Slaves were something like half of the population</a:t>
            </a:r>
            <a:endParaRPr lang="en-US" sz="2600" dirty="0"/>
          </a:p>
          <a:p>
            <a:pPr lvl="2"/>
            <a:r>
              <a:rPr lang="en-US" dirty="0" err="1"/>
              <a:t>Metics</a:t>
            </a:r>
            <a:r>
              <a:rPr lang="en-US" dirty="0"/>
              <a:t> were resident aliens</a:t>
            </a:r>
            <a:endParaRPr lang="en-US" sz="2600" dirty="0"/>
          </a:p>
          <a:p>
            <a:pPr lvl="3"/>
            <a:r>
              <a:rPr lang="en-US" dirty="0"/>
              <a:t>Sometimes resident for several generations</a:t>
            </a:r>
            <a:endParaRPr lang="en-US" sz="2400" dirty="0"/>
          </a:p>
          <a:p>
            <a:pPr lvl="3"/>
            <a:r>
              <a:rPr lang="en-US" dirty="0"/>
              <a:t>Limited rights. No vote, could not own land in Attica</a:t>
            </a:r>
            <a:endParaRPr lang="en-US" sz="2400" dirty="0"/>
          </a:p>
          <a:p>
            <a:pPr lvl="3"/>
            <a:r>
              <a:rPr lang="en-US" dirty="0"/>
              <a:t>Required a citizen sponsor</a:t>
            </a:r>
            <a:endParaRPr lang="en-US" sz="2400" dirty="0"/>
          </a:p>
          <a:p>
            <a:pPr lvl="3"/>
            <a:r>
              <a:rPr lang="en-US" dirty="0"/>
              <a:t>Perhaps half as many </a:t>
            </a:r>
            <a:r>
              <a:rPr lang="en-US" dirty="0" err="1"/>
              <a:t>metics</a:t>
            </a:r>
            <a:r>
              <a:rPr lang="en-US" dirty="0"/>
              <a:t> as citizens</a:t>
            </a:r>
            <a:endParaRPr lang="en-US" sz="2400" dirty="0"/>
          </a:p>
          <a:p>
            <a:r>
              <a:rPr lang="en-US" dirty="0"/>
              <a:t>All positions other than generals were filled by lot</a:t>
            </a:r>
            <a:endParaRPr lang="en-US" sz="3600" dirty="0"/>
          </a:p>
          <a:p>
            <a:pPr lvl="1"/>
            <a:r>
              <a:rPr lang="en-US" dirty="0"/>
              <a:t>A system of amateurs</a:t>
            </a:r>
            <a:endParaRPr lang="en-US" sz="3200" dirty="0"/>
          </a:p>
          <a:p>
            <a:pPr lvl="1"/>
            <a:r>
              <a:rPr lang="en-US" dirty="0"/>
              <a:t>Designed to work that way</a:t>
            </a:r>
            <a:endParaRPr lang="en-US" sz="3200" dirty="0"/>
          </a:p>
          <a:p>
            <a:pPr lvl="1"/>
            <a:r>
              <a:rPr lang="en-US" dirty="0"/>
              <a:t>Like Amish clergy, but for only a one year </a:t>
            </a:r>
            <a:r>
              <a:rPr lang="en-US" dirty="0" smtClean="0"/>
              <a:t>term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61396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</TotalTime>
  <Words>1943</Words>
  <Application>Microsoft Macintosh PowerPoint</Application>
  <PresentationFormat>Custom</PresentationFormat>
  <Paragraphs>207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More About the Papers</vt:lpstr>
      <vt:lpstr>England: Three Features, Each With Puzzles</vt:lpstr>
      <vt:lpstr>Private Prosecution</vt:lpstr>
      <vt:lpstr>Punishments: Benefit of Clergy</vt:lpstr>
      <vt:lpstr>Punishments</vt:lpstr>
      <vt:lpstr>Think of it as a Market for Mercy</vt:lpstr>
      <vt:lpstr>Why use Severe Punishment Rarely Imposed?</vt:lpstr>
      <vt:lpstr>Why Private Prosecution</vt:lpstr>
      <vt:lpstr>Periclean Athens c. 400 B.C.</vt:lpstr>
      <vt:lpstr>Court System</vt:lpstr>
      <vt:lpstr>Laws</vt:lpstr>
      <vt:lpstr>Prosecution: Public and Private Cases</vt:lpstr>
      <vt:lpstr>Murder and Theft</vt:lpstr>
      <vt:lpstr>Miasma</vt:lpstr>
      <vt:lpstr>Marriage</vt:lpstr>
      <vt:lpstr>Inheritance</vt:lpstr>
      <vt:lpstr>Producing Public Goods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Friedman</dc:creator>
  <cp:lastModifiedBy>David Friedman</cp:lastModifiedBy>
  <cp:revision>87</cp:revision>
  <dcterms:created xsi:type="dcterms:W3CDTF">2017-02-14T18:39:04Z</dcterms:created>
  <dcterms:modified xsi:type="dcterms:W3CDTF">2017-03-16T22:59:27Z</dcterms:modified>
</cp:coreProperties>
</file>