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306" r:id="rId3"/>
    <p:sldId id="307" r:id="rId4"/>
    <p:sldId id="308" r:id="rId5"/>
    <p:sldId id="310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25" r:id="rId20"/>
    <p:sldId id="327" r:id="rId21"/>
    <p:sldId id="328" r:id="rId22"/>
    <p:sldId id="32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 varScale="1">
        <p:scale>
          <a:sx n="96" d="100"/>
          <a:sy n="96" d="100"/>
        </p:scale>
        <p:origin x="-104" y="-6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28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29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76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92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81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91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71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450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62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49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3/2/17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432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25645-B99B-7644-B2C6-D9987BF21A84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34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1127" y="0"/>
            <a:ext cx="10979910" cy="2143228"/>
          </a:xfrm>
        </p:spPr>
        <p:txBody>
          <a:bodyPr>
            <a:normAutofit/>
          </a:bodyPr>
          <a:lstStyle/>
          <a:p>
            <a:r>
              <a:rPr lang="en-US" dirty="0" smtClean="0"/>
              <a:t>Paper Suggestions are on the Web Page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9465" y="2897326"/>
            <a:ext cx="11191571" cy="3863103"/>
          </a:xfrm>
        </p:spPr>
        <p:txBody>
          <a:bodyPr>
            <a:normAutofit/>
          </a:bodyPr>
          <a:lstStyle/>
          <a:p>
            <a:pPr marL="342900" indent="-342900" algn="l">
              <a:buFont typeface="Arial"/>
              <a:buChar char="•"/>
            </a:pPr>
            <a:r>
              <a:rPr lang="en-US" sz="3200" dirty="0"/>
              <a:t>These are legal systems that have not been covered in the past</a:t>
            </a:r>
          </a:p>
          <a:p>
            <a:pPr marL="342900" indent="-342900" algn="l">
              <a:buFont typeface="Arial"/>
              <a:buChar char="•"/>
            </a:pPr>
            <a:r>
              <a:rPr lang="en-US" sz="3200" dirty="0"/>
              <a:t>I do not know whether the information to write a paper on them is available</a:t>
            </a:r>
          </a:p>
          <a:p>
            <a:pPr marL="342900" indent="-342900" algn="l">
              <a:buFont typeface="Arial"/>
              <a:buChar char="•"/>
            </a:pPr>
            <a:r>
              <a:rPr lang="en-US" sz="3200" dirty="0"/>
              <a:t>That is for you to discover if you think one of them looks interesting</a:t>
            </a:r>
            <a:r>
              <a:rPr lang="en-US" sz="3200" dirty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46044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26086"/>
          </a:xfrm>
        </p:spPr>
        <p:txBody>
          <a:bodyPr/>
          <a:lstStyle/>
          <a:p>
            <a:pPr algn="ctr"/>
            <a:r>
              <a:rPr lang="en-US" dirty="0" smtClean="0"/>
              <a:t>Sources and Disagreements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093" y="952547"/>
            <a:ext cx="11218029" cy="590545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I have just given is according </a:t>
            </a:r>
            <a:r>
              <a:rPr lang="en-US" dirty="0"/>
              <a:t>to Llewellyn and </a:t>
            </a:r>
            <a:r>
              <a:rPr lang="en-US" dirty="0" err="1" smtClean="0"/>
              <a:t>Hoebel</a:t>
            </a:r>
            <a:endParaRPr lang="en-US" dirty="0" smtClean="0"/>
          </a:p>
          <a:p>
            <a:r>
              <a:rPr lang="en-US" dirty="0" smtClean="0"/>
              <a:t>According </a:t>
            </a:r>
            <a:r>
              <a:rPr lang="en-US" dirty="0"/>
              <a:t>to </a:t>
            </a:r>
            <a:r>
              <a:rPr lang="en-US" dirty="0" smtClean="0"/>
              <a:t>Grinnell</a:t>
            </a:r>
          </a:p>
          <a:p>
            <a:pPr lvl="1"/>
            <a:r>
              <a:rPr lang="en-US" dirty="0" smtClean="0"/>
              <a:t>A killing results in a feud with the victim’s kinsmen</a:t>
            </a:r>
          </a:p>
          <a:p>
            <a:pPr lvl="1"/>
            <a:r>
              <a:rPr lang="en-US" dirty="0" smtClean="0"/>
              <a:t>They may kill the killer in revenge</a:t>
            </a:r>
          </a:p>
          <a:p>
            <a:pPr lvl="1"/>
            <a:r>
              <a:rPr lang="en-US" dirty="0" smtClean="0"/>
              <a:t>They may agree to a settlement</a:t>
            </a:r>
          </a:p>
          <a:p>
            <a:pPr lvl="1"/>
            <a:r>
              <a:rPr lang="en-US" dirty="0" smtClean="0"/>
              <a:t>After which the killer is still shunned, effectively exiled, for some years.</a:t>
            </a:r>
          </a:p>
          <a:p>
            <a:r>
              <a:rPr lang="en-US" dirty="0" smtClean="0"/>
              <a:t>Llewellyn and </a:t>
            </a:r>
            <a:r>
              <a:rPr lang="en-US" dirty="0" err="1" smtClean="0"/>
              <a:t>Hoebel</a:t>
            </a:r>
            <a:r>
              <a:rPr lang="en-US" dirty="0" smtClean="0"/>
              <a:t> base their account on interviews</a:t>
            </a:r>
          </a:p>
          <a:p>
            <a:pPr lvl="1"/>
            <a:r>
              <a:rPr lang="en-US" dirty="0" smtClean="0"/>
              <a:t>Conducted on reservation in the summers of 1933 and 1934</a:t>
            </a:r>
          </a:p>
          <a:p>
            <a:pPr lvl="1"/>
            <a:r>
              <a:rPr lang="en-US" dirty="0" smtClean="0"/>
              <a:t>About fifty years after the Cheyenne went on reservation</a:t>
            </a:r>
          </a:p>
          <a:p>
            <a:pPr lvl="1"/>
            <a:r>
              <a:rPr lang="en-US" dirty="0" smtClean="0"/>
              <a:t>Want </a:t>
            </a:r>
            <a:r>
              <a:rPr lang="en-US" dirty="0"/>
              <a:t>to argue the virtues of the </a:t>
            </a:r>
            <a:r>
              <a:rPr lang="en-US" dirty="0" smtClean="0"/>
              <a:t>Cheyenne legal </a:t>
            </a:r>
            <a:r>
              <a:rPr lang="en-US" dirty="0"/>
              <a:t>system</a:t>
            </a:r>
            <a:endParaRPr lang="en-US" dirty="0" smtClean="0"/>
          </a:p>
          <a:p>
            <a:r>
              <a:rPr lang="en-US" dirty="0" smtClean="0"/>
              <a:t>Grinnell visited with the Cheyenne from 1890 on</a:t>
            </a:r>
          </a:p>
          <a:p>
            <a:pPr lvl="1"/>
            <a:r>
              <a:rPr lang="en-US" dirty="0" smtClean="0"/>
              <a:t>He views the Cheyenne as friends he respects, wants them to look good</a:t>
            </a:r>
          </a:p>
          <a:p>
            <a:pPr lvl="1"/>
            <a:r>
              <a:rPr lang="en-US" dirty="0" smtClean="0"/>
              <a:t>So may leave out unattractive elements of their culture, such as</a:t>
            </a:r>
          </a:p>
          <a:p>
            <a:pPr lvl="1"/>
            <a:r>
              <a:rPr lang="en-US" dirty="0" smtClean="0"/>
              <a:t>“Putting a woman on the prairie,” mass rape as a (rare) punishment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297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Feud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449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Standard Modern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Law is made by legislatures or judges</a:t>
            </a:r>
          </a:p>
          <a:p>
            <a:r>
              <a:rPr lang="en-US" sz="3200" dirty="0"/>
              <a:t>Offenses are detected and proved in government courts</a:t>
            </a:r>
          </a:p>
          <a:p>
            <a:pPr lvl="1"/>
            <a:r>
              <a:rPr lang="en-US" sz="2800" dirty="0"/>
              <a:t>By police and prosecutors for criminal law</a:t>
            </a:r>
          </a:p>
          <a:p>
            <a:pPr lvl="1"/>
            <a:r>
              <a:rPr lang="en-US" sz="2800" dirty="0"/>
              <a:t>By plaintiffs and their attorneys for civil law</a:t>
            </a:r>
          </a:p>
          <a:p>
            <a:r>
              <a:rPr lang="en-US" sz="3200" dirty="0"/>
              <a:t>Punished by government actors</a:t>
            </a:r>
          </a:p>
          <a:p>
            <a:pPr lvl="1"/>
            <a:r>
              <a:rPr lang="en-US" sz="2800" dirty="0"/>
              <a:t>Force losing defendants to pay fines or damage payments</a:t>
            </a:r>
          </a:p>
          <a:p>
            <a:pPr lvl="1"/>
            <a:r>
              <a:rPr lang="en-US" sz="2800" dirty="0"/>
              <a:t>Lock up or execute convicted criminals</a:t>
            </a:r>
          </a:p>
        </p:txBody>
      </p:sp>
    </p:spTree>
    <p:extLst>
      <p:ext uri="{BB962C8B-B14F-4D97-AF65-F5344CB8AC3E}">
        <p14:creationId xmlns:p14="http://schemas.microsoft.com/office/powerpoint/2010/main" val="2979156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692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Alternative Model: Feud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1440" y="1484321"/>
            <a:ext cx="10860852" cy="5276110"/>
          </a:xfrm>
        </p:spPr>
        <p:txBody>
          <a:bodyPr>
            <a:noAutofit/>
          </a:bodyPr>
          <a:lstStyle/>
          <a:p>
            <a:r>
              <a:rPr lang="en-US" sz="3200" dirty="0" smtClean="0"/>
              <a:t>“Feud” not “Feudal.” The two words are unrelated</a:t>
            </a:r>
          </a:p>
          <a:p>
            <a:r>
              <a:rPr lang="en-US" sz="3200" dirty="0" smtClean="0"/>
              <a:t>Most </a:t>
            </a:r>
            <a:r>
              <a:rPr lang="en-US" sz="3200" dirty="0"/>
              <a:t>or all of the process is private and decentralized</a:t>
            </a:r>
          </a:p>
          <a:p>
            <a:pPr lvl="1"/>
            <a:r>
              <a:rPr lang="en-US" sz="2800" dirty="0"/>
              <a:t>It is historically common, including some societies we have looked at</a:t>
            </a:r>
          </a:p>
          <a:p>
            <a:pPr lvl="1"/>
            <a:r>
              <a:rPr lang="en-US" sz="2800" dirty="0"/>
              <a:t>It may be the original legal system on top of which others were built</a:t>
            </a:r>
          </a:p>
          <a:p>
            <a:pPr lvl="1"/>
            <a:r>
              <a:rPr lang="en-US" sz="2800" dirty="0"/>
              <a:t>And elements of it exist </a:t>
            </a:r>
            <a:r>
              <a:rPr lang="en-US" sz="2800" i="1" dirty="0"/>
              <a:t>de facto</a:t>
            </a:r>
            <a:r>
              <a:rPr lang="en-US" sz="2800" dirty="0"/>
              <a:t> if not </a:t>
            </a:r>
            <a:r>
              <a:rPr lang="en-US" sz="2800" i="1" dirty="0"/>
              <a:t>de jure</a:t>
            </a:r>
            <a:r>
              <a:rPr lang="en-US" sz="2800" dirty="0"/>
              <a:t> in modern societies</a:t>
            </a:r>
          </a:p>
          <a:p>
            <a:pPr lvl="0"/>
            <a:r>
              <a:rPr lang="en-US" sz="3200" dirty="0"/>
              <a:t>The basic logic is simple</a:t>
            </a:r>
          </a:p>
          <a:p>
            <a:pPr lvl="1"/>
            <a:r>
              <a:rPr lang="en-US" sz="2800" dirty="0"/>
              <a:t>If you have wronged me, I will harm you</a:t>
            </a:r>
          </a:p>
          <a:p>
            <a:pPr lvl="1"/>
            <a:r>
              <a:rPr lang="en-US" sz="2800" dirty="0"/>
              <a:t>Unless you compensate me for the wrong</a:t>
            </a:r>
          </a:p>
        </p:txBody>
      </p:sp>
    </p:spTree>
    <p:extLst>
      <p:ext uri="{BB962C8B-B14F-4D97-AF65-F5344CB8AC3E}">
        <p14:creationId xmlns:p14="http://schemas.microsoft.com/office/powerpoint/2010/main" val="608784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529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To work it must satisfy four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64" y="1449825"/>
            <a:ext cx="11363546" cy="505515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My threat must be more believable when you have harmed me than when you have not</a:t>
            </a:r>
          </a:p>
          <a:p>
            <a:pPr lvl="1"/>
            <a:r>
              <a:rPr lang="en-US" dirty="0"/>
              <a:t>Otherwise I can use it as extortion rather than law enforcement</a:t>
            </a:r>
          </a:p>
          <a:p>
            <a:pPr lvl="1"/>
            <a:r>
              <a:rPr lang="en-US" dirty="0"/>
              <a:t>We need some way that right makes might</a:t>
            </a:r>
          </a:p>
          <a:p>
            <a:r>
              <a:rPr lang="en-US" dirty="0"/>
              <a:t>There has to be a reason for me to carry out my threat, even if it is dangerous</a:t>
            </a:r>
          </a:p>
          <a:p>
            <a:pPr lvl="1"/>
            <a:r>
              <a:rPr lang="en-US" dirty="0"/>
              <a:t>It doesn’t work if every time you refuse to pay</a:t>
            </a:r>
          </a:p>
          <a:p>
            <a:pPr lvl="1"/>
            <a:r>
              <a:rPr lang="en-US" dirty="0"/>
              <a:t>I back down for fear that if I try to carry it out I will get hurt</a:t>
            </a:r>
          </a:p>
          <a:p>
            <a:r>
              <a:rPr lang="en-US" dirty="0"/>
              <a:t>There has to be a way of making it work even for the weak</a:t>
            </a:r>
          </a:p>
          <a:p>
            <a:pPr lvl="1"/>
            <a:r>
              <a:rPr lang="en-US" dirty="0"/>
              <a:t>That includes people without much money or power</a:t>
            </a:r>
          </a:p>
          <a:p>
            <a:pPr lvl="1"/>
            <a:r>
              <a:rPr lang="en-US" dirty="0"/>
              <a:t>And includes people who are dead—otherwise you kill me and nothing happens to you</a:t>
            </a:r>
          </a:p>
          <a:p>
            <a:r>
              <a:rPr lang="en-US" dirty="0"/>
              <a:t>There must be a way of terminating </a:t>
            </a:r>
            <a:r>
              <a:rPr lang="en-US" dirty="0" smtClean="0"/>
              <a:t>feud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36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727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Right Makes Might: Some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609" y="1494968"/>
            <a:ext cx="11416461" cy="519931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simplest version: The </a:t>
            </a:r>
            <a:r>
              <a:rPr lang="en-US" dirty="0" err="1" smtClean="0"/>
              <a:t>Romanichal</a:t>
            </a:r>
            <a:endParaRPr lang="en-US" dirty="0"/>
          </a:p>
          <a:p>
            <a:pPr lvl="1"/>
            <a:r>
              <a:rPr lang="en-US" dirty="0"/>
              <a:t>In a small society, other people know if you have </a:t>
            </a:r>
            <a:r>
              <a:rPr lang="en-US" dirty="0" smtClean="0"/>
              <a:t>wronged </a:t>
            </a:r>
            <a:r>
              <a:rPr lang="en-US" dirty="0"/>
              <a:t>me</a:t>
            </a:r>
          </a:p>
          <a:p>
            <a:pPr lvl="1"/>
            <a:r>
              <a:rPr lang="en-US" dirty="0"/>
              <a:t>If you have, my friends back me, yours don’t back you</a:t>
            </a:r>
          </a:p>
          <a:p>
            <a:pPr lvl="1"/>
            <a:r>
              <a:rPr lang="en-US" dirty="0"/>
              <a:t>If you have not, the other way around</a:t>
            </a:r>
          </a:p>
          <a:p>
            <a:r>
              <a:rPr lang="en-US" dirty="0"/>
              <a:t>A more formal version: Saga period Iceland</a:t>
            </a:r>
          </a:p>
          <a:p>
            <a:pPr lvl="1"/>
            <a:r>
              <a:rPr lang="en-US" dirty="0"/>
              <a:t>There is a court system</a:t>
            </a:r>
          </a:p>
          <a:p>
            <a:pPr lvl="1"/>
            <a:r>
              <a:rPr lang="en-US" dirty="0"/>
              <a:t>If I won the case, you refused to pay, and you got outlawed</a:t>
            </a:r>
          </a:p>
          <a:p>
            <a:pPr lvl="1"/>
            <a:r>
              <a:rPr lang="en-US" dirty="0"/>
              <a:t>Everyone else knows that when I kill you that is law enforcement, not crime</a:t>
            </a:r>
          </a:p>
          <a:p>
            <a:pPr lvl="1"/>
            <a:r>
              <a:rPr lang="en-US" dirty="0"/>
              <a:t>And that if they back the </a:t>
            </a:r>
            <a:r>
              <a:rPr lang="en-US" dirty="0" smtClean="0"/>
              <a:t>outlaw </a:t>
            </a:r>
            <a:r>
              <a:rPr lang="en-US" dirty="0"/>
              <a:t>they will get in legal trouble with anyone on the other side who gets hurt</a:t>
            </a:r>
          </a:p>
          <a:p>
            <a:r>
              <a:rPr lang="en-US" dirty="0"/>
              <a:t>In between: Somaliland</a:t>
            </a:r>
          </a:p>
          <a:p>
            <a:pPr lvl="1"/>
            <a:r>
              <a:rPr lang="en-US" dirty="0"/>
              <a:t>Mechanisms for setting up a court to deal with a particular dispute</a:t>
            </a:r>
          </a:p>
          <a:p>
            <a:pPr lvl="1"/>
            <a:r>
              <a:rPr lang="en-US" dirty="0"/>
              <a:t>Which </a:t>
            </a:r>
            <a:r>
              <a:rPr lang="en-US" dirty="0" smtClean="0"/>
              <a:t>lets </a:t>
            </a:r>
            <a:r>
              <a:rPr lang="en-US" dirty="0"/>
              <a:t>people know who owes what to </a:t>
            </a:r>
            <a:r>
              <a:rPr lang="en-US" dirty="0" smtClean="0"/>
              <a:t>whom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491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86397"/>
          </a:xfrm>
        </p:spPr>
        <p:txBody>
          <a:bodyPr/>
          <a:lstStyle/>
          <a:p>
            <a:r>
              <a:rPr lang="en-US" dirty="0" smtClean="0"/>
              <a:t>Making Your Threat to Retaliate Believable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56" y="886397"/>
            <a:ext cx="10913766" cy="597160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Consider territorial behavior in animals</a:t>
            </a:r>
          </a:p>
          <a:p>
            <a:pPr lvl="1"/>
            <a:r>
              <a:rPr lang="en-US" dirty="0"/>
              <a:t>Enforcing property rights before our species existed</a:t>
            </a:r>
          </a:p>
          <a:p>
            <a:pPr lvl="1"/>
            <a:r>
              <a:rPr lang="en-US" dirty="0"/>
              <a:t>One animal somehow marks the territory it claims</a:t>
            </a:r>
          </a:p>
          <a:p>
            <a:pPr lvl="1"/>
            <a:r>
              <a:rPr lang="en-US" dirty="0"/>
              <a:t>Turns a switch in its brain (???) that commits it</a:t>
            </a:r>
          </a:p>
          <a:p>
            <a:pPr lvl="1"/>
            <a:r>
              <a:rPr lang="en-US" dirty="0"/>
              <a:t>To fight a trespasser of its own species and gender</a:t>
            </a:r>
          </a:p>
          <a:p>
            <a:pPr lvl="2"/>
            <a:r>
              <a:rPr lang="en-US" dirty="0"/>
              <a:t>More and more desperately the farther into the territory it comes</a:t>
            </a:r>
          </a:p>
          <a:p>
            <a:pPr lvl="2"/>
            <a:r>
              <a:rPr lang="en-US" dirty="0"/>
              <a:t>And a fight to the death is usually a loss for both sides</a:t>
            </a:r>
          </a:p>
          <a:p>
            <a:pPr lvl="2"/>
            <a:r>
              <a:rPr lang="en-US" dirty="0"/>
              <a:t>So the trespasser usually retreats</a:t>
            </a:r>
          </a:p>
          <a:p>
            <a:r>
              <a:rPr lang="en-US" dirty="0"/>
              <a:t>The equivalent mechanism in us is vengefulness</a:t>
            </a:r>
          </a:p>
          <a:p>
            <a:pPr lvl="1"/>
            <a:r>
              <a:rPr lang="en-US" dirty="0"/>
              <a:t>We usually think of </a:t>
            </a:r>
            <a:r>
              <a:rPr lang="en-US" dirty="0" smtClean="0"/>
              <a:t>anger, the </a:t>
            </a:r>
            <a:r>
              <a:rPr lang="en-US" dirty="0"/>
              <a:t>desire to punish those who wrong </a:t>
            </a:r>
            <a:r>
              <a:rPr lang="en-US" dirty="0" smtClean="0"/>
              <a:t>us, </a:t>
            </a:r>
            <a:r>
              <a:rPr lang="en-US" dirty="0"/>
              <a:t>as irrational</a:t>
            </a:r>
          </a:p>
          <a:p>
            <a:pPr lvl="1"/>
            <a:r>
              <a:rPr lang="en-US" dirty="0"/>
              <a:t>But it can be viewed as a hardwired commitment mechanism</a:t>
            </a:r>
          </a:p>
          <a:p>
            <a:pPr lvl="2"/>
            <a:r>
              <a:rPr lang="en-US" dirty="0"/>
              <a:t>When you have to avenge a wrong, it might be safer not to</a:t>
            </a:r>
          </a:p>
          <a:p>
            <a:pPr lvl="2"/>
            <a:r>
              <a:rPr lang="en-US" dirty="0"/>
              <a:t>But the knowledge that you will is a reason not to wrong you</a:t>
            </a:r>
          </a:p>
          <a:p>
            <a:r>
              <a:rPr lang="en-US" dirty="0"/>
              <a:t>There are additional reputational mechanisms</a:t>
            </a:r>
          </a:p>
          <a:p>
            <a:pPr lvl="1"/>
            <a:r>
              <a:rPr lang="en-US" dirty="0"/>
              <a:t>Knowing you backed down marks you as a wimp—and </a:t>
            </a:r>
            <a:r>
              <a:rPr lang="en-US" dirty="0" smtClean="0"/>
              <a:t>a target</a:t>
            </a:r>
            <a:endParaRPr lang="en-US" dirty="0"/>
          </a:p>
          <a:p>
            <a:pPr lvl="1"/>
            <a:r>
              <a:rPr lang="en-US" dirty="0"/>
              <a:t>It costs you status</a:t>
            </a:r>
          </a:p>
          <a:p>
            <a:r>
              <a:rPr lang="en-US" dirty="0"/>
              <a:t>And the fact that if you succeed you collect a damage payment</a:t>
            </a:r>
          </a:p>
          <a:p>
            <a:pPr lvl="1"/>
            <a:r>
              <a:rPr lang="en-US" dirty="0"/>
              <a:t>Is an incentive to try even if it is risky</a:t>
            </a:r>
          </a:p>
          <a:p>
            <a:pPr lvl="1"/>
            <a:r>
              <a:rPr lang="en-US" dirty="0"/>
              <a:t>Which the territorial animal does not </a:t>
            </a:r>
            <a:r>
              <a:rPr lang="en-US" dirty="0" smtClean="0"/>
              <a:t>have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378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761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Protecting the Weak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3172"/>
            <a:ext cx="10515600" cy="5484827"/>
          </a:xfrm>
        </p:spPr>
        <p:txBody>
          <a:bodyPr/>
          <a:lstStyle/>
          <a:p>
            <a:r>
              <a:rPr lang="en-US" dirty="0"/>
              <a:t>The range of strength is probably greater in humans than in animals</a:t>
            </a:r>
          </a:p>
          <a:p>
            <a:pPr lvl="1"/>
            <a:r>
              <a:rPr lang="en-US" dirty="0"/>
              <a:t>A fight to the death is usually a loss for two birds</a:t>
            </a:r>
          </a:p>
          <a:p>
            <a:pPr lvl="1"/>
            <a:r>
              <a:rPr lang="en-US" dirty="0"/>
              <a:t>Not so clear for a weak human against a strong human with allies</a:t>
            </a:r>
          </a:p>
          <a:p>
            <a:r>
              <a:rPr lang="en-US" dirty="0"/>
              <a:t>The Icelandic solution is making a tort claim transferable</a:t>
            </a:r>
          </a:p>
          <a:p>
            <a:pPr lvl="1"/>
            <a:r>
              <a:rPr lang="en-US" dirty="0"/>
              <a:t>If you can’t enforce it yourself, give it to someone who can</a:t>
            </a:r>
          </a:p>
          <a:p>
            <a:pPr lvl="1"/>
            <a:r>
              <a:rPr lang="en-US" dirty="0"/>
              <a:t>He collects the </a:t>
            </a:r>
            <a:r>
              <a:rPr lang="en-US" dirty="0" smtClean="0"/>
              <a:t>money </a:t>
            </a:r>
            <a:r>
              <a:rPr lang="en-US" dirty="0"/>
              <a:t>and may share some of it with you</a:t>
            </a:r>
          </a:p>
          <a:p>
            <a:pPr lvl="1"/>
            <a:r>
              <a:rPr lang="en-US" dirty="0"/>
              <a:t>Or even all of it if he is doing it for status or to injure an enemy</a:t>
            </a:r>
          </a:p>
          <a:p>
            <a:r>
              <a:rPr lang="en-US" dirty="0"/>
              <a:t>The Somali solution is to be a member of a </a:t>
            </a:r>
            <a:r>
              <a:rPr lang="en-US" dirty="0" err="1"/>
              <a:t>dia</a:t>
            </a:r>
            <a:r>
              <a:rPr lang="en-US" dirty="0"/>
              <a:t>-paying group</a:t>
            </a:r>
          </a:p>
          <a:p>
            <a:pPr lvl="1"/>
            <a:r>
              <a:rPr lang="en-US" dirty="0"/>
              <a:t>Which has an incentive to collect damages for you</a:t>
            </a:r>
          </a:p>
          <a:p>
            <a:pPr lvl="1"/>
            <a:r>
              <a:rPr lang="en-US" dirty="0"/>
              <a:t>Both because they get part of it and for their reputation</a:t>
            </a:r>
          </a:p>
          <a:p>
            <a:pPr lvl="1"/>
            <a:r>
              <a:rPr lang="en-US" dirty="0"/>
              <a:t>To deter other offenses against other </a:t>
            </a:r>
            <a:r>
              <a:rPr lang="en-US" dirty="0" smtClean="0"/>
              <a:t>members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895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38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Terminating Feud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56" y="1455278"/>
            <a:ext cx="10874080" cy="5080245"/>
          </a:xfrm>
        </p:spPr>
        <p:txBody>
          <a:bodyPr/>
          <a:lstStyle/>
          <a:p>
            <a:r>
              <a:rPr lang="en-US" dirty="0"/>
              <a:t>Especially a problem if both sides think they are in the right</a:t>
            </a:r>
          </a:p>
          <a:p>
            <a:r>
              <a:rPr lang="en-US" dirty="0"/>
              <a:t>A common solution is arbitration</a:t>
            </a:r>
          </a:p>
          <a:p>
            <a:pPr lvl="1"/>
            <a:r>
              <a:rPr lang="en-US" dirty="0"/>
              <a:t>Find someone both sides, and others, trust and respect</a:t>
            </a:r>
          </a:p>
          <a:p>
            <a:pPr lvl="1"/>
            <a:r>
              <a:rPr lang="en-US" dirty="0"/>
              <a:t>Ideally someone powerful</a:t>
            </a:r>
          </a:p>
          <a:p>
            <a:pPr lvl="1"/>
            <a:r>
              <a:rPr lang="en-US" dirty="0"/>
              <a:t>Get him to agree to arbitrate</a:t>
            </a:r>
          </a:p>
          <a:p>
            <a:pPr lvl="1"/>
            <a:r>
              <a:rPr lang="en-US" dirty="0"/>
              <a:t>And both sides to agree in advance to accept his arbitration</a:t>
            </a:r>
          </a:p>
          <a:p>
            <a:r>
              <a:rPr lang="en-US" dirty="0"/>
              <a:t>Another Somali solution is, by mutual agreement, to raise the price for killing</a:t>
            </a:r>
          </a:p>
          <a:p>
            <a:r>
              <a:rPr lang="en-US" dirty="0"/>
              <a:t>A solution for the </a:t>
            </a:r>
            <a:r>
              <a:rPr lang="en-US" dirty="0" err="1"/>
              <a:t>Kaale</a:t>
            </a:r>
            <a:r>
              <a:rPr lang="en-US" dirty="0"/>
              <a:t> is avoidance, to prevent the cost of </a:t>
            </a:r>
            <a:r>
              <a:rPr lang="en-US" dirty="0" smtClean="0"/>
              <a:t>continued violence </a:t>
            </a:r>
            <a:r>
              <a:rPr lang="en-US" dirty="0"/>
              <a:t>without conceding</a:t>
            </a:r>
            <a:r>
              <a:rPr lang="en-US" dirty="0"/>
              <a:t> </a:t>
            </a:r>
            <a:r>
              <a:rPr lang="en-US" dirty="0" smtClean="0"/>
              <a:t>that the other side is in the right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731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92235"/>
          </a:xfrm>
        </p:spPr>
        <p:txBody>
          <a:bodyPr/>
          <a:lstStyle/>
          <a:p>
            <a:pPr algn="ctr"/>
            <a:r>
              <a:rPr lang="en-US" dirty="0" smtClean="0"/>
              <a:t>Fossilized Feud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2235"/>
            <a:ext cx="12091130" cy="586576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There is evidence that other </a:t>
            </a:r>
            <a:r>
              <a:rPr lang="en-US" dirty="0" smtClean="0"/>
              <a:t>legal systems </a:t>
            </a:r>
            <a:r>
              <a:rPr lang="en-US" dirty="0"/>
              <a:t>may have started </a:t>
            </a:r>
            <a:r>
              <a:rPr lang="en-US" dirty="0" smtClean="0"/>
              <a:t>as feud law</a:t>
            </a:r>
            <a:endParaRPr lang="en-US" dirty="0"/>
          </a:p>
          <a:p>
            <a:pPr lvl="1"/>
            <a:r>
              <a:rPr lang="en-US" dirty="0"/>
              <a:t>Anglo-American law comes out of Anglo-</a:t>
            </a:r>
            <a:r>
              <a:rPr lang="en-US" dirty="0" smtClean="0"/>
              <a:t>Saxon law, </a:t>
            </a:r>
            <a:r>
              <a:rPr lang="en-US" dirty="0"/>
              <a:t>which is pretty nearly Icelandic plus a king</a:t>
            </a:r>
          </a:p>
          <a:p>
            <a:pPr lvl="1"/>
            <a:r>
              <a:rPr lang="en-US" dirty="0"/>
              <a:t>Jewish law: </a:t>
            </a:r>
          </a:p>
          <a:p>
            <a:pPr lvl="2"/>
            <a:r>
              <a:rPr lang="en-US" dirty="0"/>
              <a:t>The rules for killing give the heir of the victim a special role</a:t>
            </a:r>
          </a:p>
          <a:p>
            <a:pPr lvl="3"/>
            <a:r>
              <a:rPr lang="en-US" dirty="0"/>
              <a:t>In some cases the right to vengeance killing of someone who would not be executed</a:t>
            </a:r>
          </a:p>
          <a:p>
            <a:pPr lvl="3"/>
            <a:r>
              <a:rPr lang="en-US" dirty="0"/>
              <a:t>And forbid him from accepting payment not to avenge</a:t>
            </a:r>
          </a:p>
          <a:p>
            <a:pPr lvl="2"/>
            <a:r>
              <a:rPr lang="en-US" dirty="0"/>
              <a:t>Some legal rules assume that a claimant may seize property prior to a court decision</a:t>
            </a:r>
          </a:p>
          <a:p>
            <a:pPr lvl="1"/>
            <a:r>
              <a:rPr lang="en-US" dirty="0"/>
              <a:t>Islamic law: </a:t>
            </a:r>
            <a:r>
              <a:rPr lang="en-US" i="1" dirty="0" err="1"/>
              <a:t>Jinayat</a:t>
            </a:r>
            <a:r>
              <a:rPr lang="en-US" dirty="0"/>
              <a:t> looks like Bedouin feud incorporated in a later system</a:t>
            </a:r>
          </a:p>
          <a:p>
            <a:pPr lvl="2"/>
            <a:r>
              <a:rPr lang="en-US" dirty="0"/>
              <a:t>Killing or injuring gives a claim to the victim or his heirs</a:t>
            </a:r>
          </a:p>
          <a:p>
            <a:pPr lvl="2"/>
            <a:r>
              <a:rPr lang="en-US" dirty="0"/>
              <a:t>They can choose not to pursue it</a:t>
            </a:r>
          </a:p>
          <a:p>
            <a:pPr lvl="2"/>
            <a:r>
              <a:rPr lang="en-US" dirty="0"/>
              <a:t>They can settle for a damage payment</a:t>
            </a:r>
          </a:p>
          <a:p>
            <a:pPr lvl="2"/>
            <a:r>
              <a:rPr lang="en-US" dirty="0"/>
              <a:t>They can retaliate</a:t>
            </a:r>
          </a:p>
          <a:p>
            <a:pPr lvl="2"/>
            <a:r>
              <a:rPr lang="en-US" dirty="0"/>
              <a:t>The difference from pure feud is</a:t>
            </a:r>
          </a:p>
          <a:p>
            <a:pPr lvl="3"/>
            <a:r>
              <a:rPr lang="en-US" dirty="0"/>
              <a:t>Guilt is determined by a court</a:t>
            </a:r>
          </a:p>
          <a:p>
            <a:pPr lvl="3"/>
            <a:r>
              <a:rPr lang="en-US" dirty="0"/>
              <a:t>And the claim can be enforced by the court</a:t>
            </a:r>
          </a:p>
          <a:p>
            <a:pPr lvl="1"/>
            <a:r>
              <a:rPr lang="en-US" dirty="0"/>
              <a:t>Roman law, which European Civil Law grows out </a:t>
            </a:r>
            <a:r>
              <a:rPr lang="en-US" dirty="0" smtClean="0"/>
              <a:t>of: </a:t>
            </a:r>
            <a:r>
              <a:rPr lang="en-US" dirty="0"/>
              <a:t>Less clear but some evidence</a:t>
            </a:r>
          </a:p>
          <a:p>
            <a:pPr lvl="2"/>
            <a:r>
              <a:rPr lang="en-US" dirty="0"/>
              <a:t>The Law of the Twelve Tables has some bits about the victim killing the thief</a:t>
            </a:r>
          </a:p>
          <a:p>
            <a:pPr lvl="2"/>
            <a:r>
              <a:rPr lang="en-US" dirty="0"/>
              <a:t>And later law has a lot of the enforcement done by the victim</a:t>
            </a:r>
          </a:p>
          <a:p>
            <a:pPr lvl="1"/>
            <a:r>
              <a:rPr lang="en-US" dirty="0"/>
              <a:t>Chinese law? I don’t know. Possibly </a:t>
            </a:r>
            <a:r>
              <a:rPr lang="en-US" dirty="0" smtClean="0"/>
              <a:t>someone could do a paper on the subject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26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458" y="125403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Plains Indian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16768"/>
            <a:ext cx="10515600" cy="4741231"/>
          </a:xfrm>
        </p:spPr>
        <p:txBody>
          <a:bodyPr>
            <a:normAutofit/>
          </a:bodyPr>
          <a:lstStyle/>
          <a:p>
            <a:r>
              <a:rPr lang="en-US" dirty="0" smtClean="0"/>
              <a:t>The plains Indian lifestyle</a:t>
            </a:r>
          </a:p>
          <a:p>
            <a:pPr lvl="1"/>
            <a:r>
              <a:rPr lang="en-US" dirty="0" smtClean="0"/>
              <a:t>Riding horses, hunting buffalo, living in tipis</a:t>
            </a:r>
          </a:p>
          <a:p>
            <a:pPr lvl="1"/>
            <a:r>
              <a:rPr lang="en-US" dirty="0" smtClean="0"/>
              <a:t>A new invention  in the 18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</a:p>
          <a:p>
            <a:pPr lvl="1"/>
            <a:r>
              <a:rPr lang="en-US" dirty="0" smtClean="0"/>
              <a:t>Due to the Spanish bringing horses to the New World</a:t>
            </a:r>
          </a:p>
          <a:p>
            <a:r>
              <a:rPr lang="en-US" dirty="0" smtClean="0"/>
              <a:t>The three tribes we will look at</a:t>
            </a:r>
          </a:p>
          <a:p>
            <a:pPr lvl="1"/>
            <a:r>
              <a:rPr lang="en-US" dirty="0" smtClean="0"/>
              <a:t>Comanche: Entirely stateless, militarily successful</a:t>
            </a:r>
          </a:p>
          <a:p>
            <a:pPr lvl="1"/>
            <a:r>
              <a:rPr lang="en-US" dirty="0" smtClean="0"/>
              <a:t>Kiowa: Somewhat more structure</a:t>
            </a:r>
          </a:p>
          <a:p>
            <a:pPr lvl="1"/>
            <a:r>
              <a:rPr lang="en-US" dirty="0" smtClean="0"/>
              <a:t>Cheyenne: A </a:t>
            </a:r>
            <a:r>
              <a:rPr lang="en-US" dirty="0" err="1" smtClean="0"/>
              <a:t>protostate</a:t>
            </a:r>
            <a:r>
              <a:rPr lang="en-US" dirty="0" smtClean="0"/>
              <a:t>, but only in the summer</a:t>
            </a:r>
          </a:p>
          <a:p>
            <a:r>
              <a:rPr lang="en-US" dirty="0" smtClean="0"/>
              <a:t>An interesting example of parallel social </a:t>
            </a:r>
            <a:r>
              <a:rPr lang="en-US" dirty="0" smtClean="0"/>
              <a:t>evolution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93768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137763"/>
          </a:xfrm>
        </p:spPr>
        <p:txBody>
          <a:bodyPr/>
          <a:lstStyle/>
          <a:p>
            <a:pPr algn="ctr"/>
            <a:r>
              <a:rPr lang="en-US" dirty="0" smtClean="0"/>
              <a:t>Feud in the Modern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635" y="1031926"/>
            <a:ext cx="11482605" cy="582607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Feud still exists among some embedded systems such as the Romani</a:t>
            </a:r>
          </a:p>
          <a:p>
            <a:r>
              <a:rPr lang="en-US" dirty="0"/>
              <a:t>Most obviously in social interactions, norm enforcement</a:t>
            </a:r>
          </a:p>
          <a:p>
            <a:pPr lvl="1"/>
            <a:r>
              <a:rPr lang="en-US" dirty="0" smtClean="0"/>
              <a:t>Robert </a:t>
            </a:r>
            <a:r>
              <a:rPr lang="en-US" dirty="0" err="1" smtClean="0"/>
              <a:t>Ellickson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i="1" dirty="0"/>
              <a:t>Order Without Law</a:t>
            </a:r>
            <a:r>
              <a:rPr lang="en-US" dirty="0"/>
              <a:t> describes it</a:t>
            </a:r>
          </a:p>
          <a:p>
            <a:pPr lvl="1"/>
            <a:r>
              <a:rPr lang="en-US" dirty="0"/>
              <a:t>If your cattle stray into my field, trample my tomato plants</a:t>
            </a:r>
          </a:p>
          <a:p>
            <a:pPr lvl="1"/>
            <a:r>
              <a:rPr lang="en-US" dirty="0"/>
              <a:t>You are expected to help replant them</a:t>
            </a:r>
          </a:p>
          <a:p>
            <a:pPr lvl="1"/>
            <a:r>
              <a:rPr lang="en-US" dirty="0"/>
              <a:t>And if you don’t, I have ways of inflicting costs on you</a:t>
            </a:r>
          </a:p>
          <a:p>
            <a:pPr lvl="1"/>
            <a:r>
              <a:rPr lang="en-US" dirty="0"/>
              <a:t>Social sanctions, negative gossip, even …</a:t>
            </a:r>
          </a:p>
          <a:p>
            <a:pPr lvl="1"/>
            <a:r>
              <a:rPr lang="en-US" dirty="0"/>
              <a:t>Driving your straying </a:t>
            </a:r>
            <a:r>
              <a:rPr lang="en-US" dirty="0" smtClean="0"/>
              <a:t>cattle </a:t>
            </a:r>
            <a:r>
              <a:rPr lang="en-US" dirty="0"/>
              <a:t>in the direction away from your farm and leaving them for you to try to </a:t>
            </a:r>
            <a:r>
              <a:rPr lang="en-US" dirty="0" smtClean="0"/>
              <a:t>find</a:t>
            </a:r>
          </a:p>
          <a:p>
            <a:pPr lvl="1"/>
            <a:r>
              <a:rPr lang="en-US" dirty="0" smtClean="0"/>
              <a:t>Another example of an inefficient punishment in a system controlled by the punisher</a:t>
            </a:r>
          </a:p>
          <a:p>
            <a:pPr lvl="2"/>
            <a:r>
              <a:rPr lang="en-US" dirty="0" smtClean="0"/>
              <a:t>More efficient to slaughter one of your cattle and load my freezer, but …</a:t>
            </a:r>
          </a:p>
          <a:p>
            <a:pPr lvl="2"/>
            <a:r>
              <a:rPr lang="en-US" dirty="0" smtClean="0"/>
              <a:t>When you claim that was theft not enforcement, others might believe you</a:t>
            </a:r>
            <a:endParaRPr lang="en-US" dirty="0"/>
          </a:p>
          <a:p>
            <a:r>
              <a:rPr lang="en-US" dirty="0"/>
              <a:t>Much crime may really be a feud system</a:t>
            </a:r>
          </a:p>
          <a:p>
            <a:pPr lvl="1"/>
            <a:r>
              <a:rPr lang="en-US" dirty="0"/>
              <a:t>Think about gang killing</a:t>
            </a:r>
          </a:p>
          <a:p>
            <a:pPr lvl="1"/>
            <a:r>
              <a:rPr lang="en-US" dirty="0"/>
              <a:t>You killed one of ours, so we will kill one of </a:t>
            </a:r>
            <a:r>
              <a:rPr lang="en-US" dirty="0" smtClean="0"/>
              <a:t>yours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769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65776"/>
          </a:xfrm>
        </p:spPr>
        <p:txBody>
          <a:bodyPr/>
          <a:lstStyle/>
          <a:p>
            <a:pPr algn="ctr"/>
            <a:r>
              <a:rPr lang="en-US" dirty="0" smtClean="0"/>
              <a:t>Feud Law in Silicon Valley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778"/>
            <a:ext cx="10515600" cy="589222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Suppose Apple is considering suing Samsung for patent infringement</a:t>
            </a:r>
          </a:p>
          <a:p>
            <a:pPr lvl="1"/>
            <a:r>
              <a:rPr lang="en-US" dirty="0"/>
              <a:t>They think the case is weak, they will probably lose, but …</a:t>
            </a:r>
          </a:p>
          <a:p>
            <a:pPr lvl="1"/>
            <a:r>
              <a:rPr lang="en-US" dirty="0" smtClean="0"/>
              <a:t>While </a:t>
            </a:r>
            <a:r>
              <a:rPr lang="en-US" dirty="0"/>
              <a:t>the case is going, people will buy fewer Samsung phones, helping Apple</a:t>
            </a:r>
          </a:p>
          <a:p>
            <a:pPr lvl="1"/>
            <a:r>
              <a:rPr lang="en-US" dirty="0"/>
              <a:t>Looks like a good gamble. But …</a:t>
            </a:r>
          </a:p>
          <a:p>
            <a:pPr lvl="1"/>
            <a:r>
              <a:rPr lang="en-US" dirty="0"/>
              <a:t>Samsung can sue Apple on similar grounds as retaliation</a:t>
            </a:r>
          </a:p>
          <a:p>
            <a:pPr lvl="1"/>
            <a:r>
              <a:rPr lang="en-US" dirty="0"/>
              <a:t>So better only to sue when you have a strong case</a:t>
            </a:r>
          </a:p>
          <a:p>
            <a:pPr lvl="1"/>
            <a:r>
              <a:rPr lang="en-US" dirty="0"/>
              <a:t>Right makes might via the court system</a:t>
            </a:r>
          </a:p>
          <a:p>
            <a:r>
              <a:rPr lang="en-US" dirty="0" smtClean="0"/>
              <a:t>Consider a firm that buys patents but does not use them</a:t>
            </a:r>
          </a:p>
          <a:p>
            <a:pPr lvl="1"/>
            <a:r>
              <a:rPr lang="en-US" dirty="0" smtClean="0"/>
              <a:t>Except to sue other firms it claims are infringing</a:t>
            </a:r>
          </a:p>
          <a:p>
            <a:pPr lvl="1"/>
            <a:r>
              <a:rPr lang="en-US" dirty="0" smtClean="0"/>
              <a:t>A “non-practicing entity” aka “patent troll”</a:t>
            </a:r>
          </a:p>
          <a:p>
            <a:pPr lvl="1"/>
            <a:r>
              <a:rPr lang="en-US" dirty="0" smtClean="0"/>
              <a:t>It can impose sizable costs even on firms that probably are not infringing</a:t>
            </a:r>
          </a:p>
          <a:p>
            <a:pPr lvl="2"/>
            <a:r>
              <a:rPr lang="en-US" dirty="0" smtClean="0"/>
              <a:t>Lawyers are expensive, even if you win, and</a:t>
            </a:r>
          </a:p>
          <a:p>
            <a:pPr lvl="2"/>
            <a:r>
              <a:rPr lang="en-US" dirty="0" smtClean="0"/>
              <a:t>The court might get it wrong, patent law being very complicated</a:t>
            </a:r>
          </a:p>
          <a:p>
            <a:pPr lvl="1"/>
            <a:r>
              <a:rPr lang="en-US" dirty="0" smtClean="0"/>
              <a:t>So better to agree to pay them a moderate “licensing fee”</a:t>
            </a:r>
          </a:p>
          <a:p>
            <a:pPr lvl="1"/>
            <a:r>
              <a:rPr lang="en-US" dirty="0" smtClean="0"/>
              <a:t>Extortion by someone with armor so good he cannot be retaliated against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099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for a solution to that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89935"/>
            <a:ext cx="10515600" cy="3187027"/>
          </a:xfrm>
        </p:spPr>
        <p:txBody>
          <a:bodyPr>
            <a:normAutofit/>
          </a:bodyPr>
          <a:lstStyle/>
          <a:p>
            <a:r>
              <a:rPr lang="en-US" sz="4000" dirty="0" smtClean="0"/>
              <a:t>You will have to wait a couple of weeks</a:t>
            </a:r>
          </a:p>
          <a:p>
            <a:r>
              <a:rPr lang="en-US" sz="4000" dirty="0" smtClean="0"/>
              <a:t>Until we look at Athenian law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19746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55497"/>
          </a:xfrm>
        </p:spPr>
        <p:txBody>
          <a:bodyPr/>
          <a:lstStyle/>
          <a:p>
            <a:pPr algn="ctr"/>
            <a:r>
              <a:rPr lang="en-US" dirty="0" smtClean="0"/>
              <a:t>Comanche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658"/>
            <a:ext cx="10515600" cy="6046341"/>
          </a:xfrm>
        </p:spPr>
        <p:txBody>
          <a:bodyPr/>
          <a:lstStyle/>
          <a:p>
            <a:r>
              <a:rPr lang="en-US" dirty="0" smtClean="0"/>
              <a:t>War </a:t>
            </a:r>
            <a:r>
              <a:rPr lang="en-US" dirty="0"/>
              <a:t>chief as </a:t>
            </a:r>
            <a:r>
              <a:rPr lang="en-US" dirty="0" smtClean="0"/>
              <a:t>entrepreneur</a:t>
            </a:r>
          </a:p>
          <a:p>
            <a:pPr lvl="1"/>
            <a:r>
              <a:rPr lang="en-US" dirty="0" smtClean="0"/>
              <a:t>A war chief is any warrior who proposes a raid</a:t>
            </a:r>
          </a:p>
          <a:p>
            <a:pPr lvl="1"/>
            <a:r>
              <a:rPr lang="en-US" dirty="0" smtClean="0"/>
              <a:t>And gets other warriors to join in it</a:t>
            </a:r>
            <a:endParaRPr lang="en-US" dirty="0"/>
          </a:p>
          <a:p>
            <a:r>
              <a:rPr lang="en-US" dirty="0"/>
              <a:t>Peace chief </a:t>
            </a:r>
            <a:r>
              <a:rPr lang="en-US" dirty="0" smtClean="0"/>
              <a:t>is whomever </a:t>
            </a:r>
            <a:r>
              <a:rPr lang="en-US" dirty="0"/>
              <a:t>the band follows</a:t>
            </a:r>
          </a:p>
          <a:p>
            <a:r>
              <a:rPr lang="en-US" dirty="0"/>
              <a:t>No </a:t>
            </a:r>
            <a:r>
              <a:rPr lang="en-US" dirty="0" smtClean="0"/>
              <a:t>government, executive, legislative, or judicial</a:t>
            </a:r>
            <a:endParaRPr lang="en-US" dirty="0"/>
          </a:p>
          <a:p>
            <a:r>
              <a:rPr lang="en-US" dirty="0" smtClean="0"/>
              <a:t>Spectacularly </a:t>
            </a:r>
            <a:r>
              <a:rPr lang="en-US" dirty="0"/>
              <a:t>successful at warfare</a:t>
            </a:r>
          </a:p>
          <a:p>
            <a:r>
              <a:rPr lang="en-US" dirty="0" smtClean="0"/>
              <a:t>Even </a:t>
            </a:r>
            <a:r>
              <a:rPr lang="en-US" dirty="0" smtClean="0"/>
              <a:t>without a government to pay for it</a:t>
            </a:r>
            <a:r>
              <a:rPr lang="en-US" dirty="0" smtClean="0"/>
              <a:t>.</a:t>
            </a:r>
          </a:p>
          <a:p>
            <a:r>
              <a:rPr lang="en-US" dirty="0" smtClean="0"/>
              <a:t>Warfare as a private good—for loot and status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6937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50324"/>
          </a:xfrm>
        </p:spPr>
        <p:txBody>
          <a:bodyPr/>
          <a:lstStyle/>
          <a:p>
            <a:pPr algn="ctr"/>
            <a:r>
              <a:rPr lang="en-US" dirty="0" smtClean="0"/>
              <a:t>Dealing with Internal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2616"/>
            <a:ext cx="10515600" cy="6005383"/>
          </a:xfrm>
        </p:spPr>
        <p:txBody>
          <a:bodyPr>
            <a:normAutofit/>
          </a:bodyPr>
          <a:lstStyle/>
          <a:p>
            <a:r>
              <a:rPr lang="en-US" dirty="0"/>
              <a:t>Wife stealing for status</a:t>
            </a:r>
          </a:p>
          <a:p>
            <a:pPr lvl="1"/>
            <a:r>
              <a:rPr lang="en-US" dirty="0"/>
              <a:t>Done openly, husband </a:t>
            </a:r>
            <a:r>
              <a:rPr lang="en-US" dirty="0" smtClean="0"/>
              <a:t>demands </a:t>
            </a:r>
            <a:r>
              <a:rPr lang="en-US" dirty="0"/>
              <a:t>compensation with threat of killing</a:t>
            </a:r>
          </a:p>
          <a:p>
            <a:pPr lvl="1"/>
            <a:r>
              <a:rPr lang="en-US" dirty="0" smtClean="0"/>
              <a:t>A bluff </a:t>
            </a:r>
            <a:r>
              <a:rPr lang="en-US" dirty="0"/>
              <a:t>both </a:t>
            </a:r>
            <a:r>
              <a:rPr lang="en-US" dirty="0" smtClean="0"/>
              <a:t>ways, since killing will result </a:t>
            </a:r>
            <a:r>
              <a:rPr lang="en-US" dirty="0"/>
              <a:t>in revenge killing by kin</a:t>
            </a:r>
          </a:p>
          <a:p>
            <a:pPr lvl="1"/>
            <a:r>
              <a:rPr lang="en-US" dirty="0" smtClean="0"/>
              <a:t>A game of chicken. </a:t>
            </a:r>
            <a:endParaRPr lang="en-US" dirty="0"/>
          </a:p>
          <a:p>
            <a:r>
              <a:rPr lang="en-US" dirty="0"/>
              <a:t>Charge of adultery against a wife</a:t>
            </a:r>
          </a:p>
          <a:p>
            <a:pPr lvl="1"/>
            <a:r>
              <a:rPr lang="en-US" dirty="0"/>
              <a:t>Husband can torture or kill the wife</a:t>
            </a:r>
          </a:p>
          <a:p>
            <a:pPr lvl="1"/>
            <a:r>
              <a:rPr lang="en-US" dirty="0"/>
              <a:t>Wife can swear by earth and sky that she is innocent</a:t>
            </a:r>
          </a:p>
          <a:p>
            <a:pPr lvl="1"/>
            <a:r>
              <a:rPr lang="en-US" dirty="0"/>
              <a:t>Husband accepts oath, expects earth and sky to </a:t>
            </a:r>
            <a:r>
              <a:rPr lang="en-US" dirty="0" smtClean="0"/>
              <a:t>kill the wife </a:t>
            </a:r>
            <a:r>
              <a:rPr lang="en-US" dirty="0"/>
              <a:t>if </a:t>
            </a:r>
            <a:r>
              <a:rPr lang="en-US" dirty="0" smtClean="0"/>
              <a:t>false</a:t>
            </a:r>
          </a:p>
          <a:p>
            <a:r>
              <a:rPr lang="en-US" dirty="0"/>
              <a:t>Murder? </a:t>
            </a:r>
          </a:p>
          <a:p>
            <a:pPr lvl="1"/>
            <a:r>
              <a:rPr lang="en-US" dirty="0"/>
              <a:t>Killer was killed by kin of victim, which ended it</a:t>
            </a:r>
          </a:p>
          <a:p>
            <a:pPr lvl="1"/>
            <a:r>
              <a:rPr lang="en-US" dirty="0"/>
              <a:t>Killing by sorcery a special case</a:t>
            </a:r>
          </a:p>
          <a:p>
            <a:pPr lvl="1"/>
            <a:r>
              <a:rPr lang="en-US" dirty="0"/>
              <a:t>Multiple killing by sorcery might result in group retaliation</a:t>
            </a:r>
          </a:p>
          <a:p>
            <a:r>
              <a:rPr lang="en-US" dirty="0"/>
              <a:t>Interesting ways in which religious/magical belief supports the legal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219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Kiowa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2"/>
            <a:ext cx="10515600" cy="55324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Class system</a:t>
            </a:r>
          </a:p>
          <a:p>
            <a:pPr lvl="1"/>
            <a:r>
              <a:rPr lang="en-US" dirty="0" err="1"/>
              <a:t>Onde</a:t>
            </a:r>
            <a:r>
              <a:rPr lang="en-US" dirty="0"/>
              <a:t>—high status warriors</a:t>
            </a:r>
          </a:p>
          <a:p>
            <a:pPr lvl="1"/>
            <a:r>
              <a:rPr lang="en-US" dirty="0" err="1"/>
              <a:t>Ondegupta</a:t>
            </a:r>
            <a:r>
              <a:rPr lang="en-US" dirty="0"/>
              <a:t>—would-be </a:t>
            </a:r>
            <a:r>
              <a:rPr lang="en-US" dirty="0" err="1"/>
              <a:t>Onde</a:t>
            </a:r>
            <a:r>
              <a:rPr lang="en-US" dirty="0"/>
              <a:t>. Source of conflict trying for status.</a:t>
            </a:r>
          </a:p>
          <a:p>
            <a:pPr lvl="1"/>
            <a:r>
              <a:rPr lang="en-US" dirty="0"/>
              <a:t>Commoners</a:t>
            </a:r>
          </a:p>
          <a:p>
            <a:pPr lvl="1"/>
            <a:r>
              <a:rPr lang="en-US" dirty="0" err="1"/>
              <a:t>Dapom</a:t>
            </a:r>
            <a:r>
              <a:rPr lang="en-US" dirty="0"/>
              <a:t>. Tolerated low status.</a:t>
            </a:r>
          </a:p>
          <a:p>
            <a:r>
              <a:rPr lang="en-US" dirty="0"/>
              <a:t>Political structure</a:t>
            </a:r>
          </a:p>
          <a:p>
            <a:pPr lvl="1"/>
            <a:r>
              <a:rPr lang="en-US" dirty="0"/>
              <a:t>War chiefs like Comanche</a:t>
            </a:r>
          </a:p>
          <a:p>
            <a:pPr lvl="1"/>
            <a:r>
              <a:rPr lang="en-US" dirty="0"/>
              <a:t>Headmen who made decisions for the band</a:t>
            </a:r>
          </a:p>
          <a:p>
            <a:pPr lvl="1"/>
            <a:r>
              <a:rPr lang="en-US" dirty="0"/>
              <a:t>Ten keepers of medicine bundles, magic </a:t>
            </a:r>
            <a:r>
              <a:rPr lang="en-US" dirty="0" smtClean="0"/>
              <a:t>items</a:t>
            </a:r>
            <a:r>
              <a:rPr lang="en-US" dirty="0" smtClean="0"/>
              <a:t>.</a:t>
            </a:r>
          </a:p>
          <a:p>
            <a:r>
              <a:rPr lang="en-US" dirty="0"/>
              <a:t>Conflict and status: </a:t>
            </a:r>
            <a:r>
              <a:rPr lang="en-US" dirty="0" err="1"/>
              <a:t>Ondegupta</a:t>
            </a:r>
            <a:r>
              <a:rPr lang="en-US" dirty="0"/>
              <a:t> who claims he was wronged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/>
              <a:t>Again a game of chicken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/>
              <a:t>Like the Comanche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/>
              <a:t>But with a mediator mechanism to force settlement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087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12857"/>
          </a:xfrm>
        </p:spPr>
        <p:txBody>
          <a:bodyPr/>
          <a:lstStyle/>
          <a:p>
            <a:pPr algn="ctr"/>
            <a:r>
              <a:rPr lang="en-US" dirty="0" smtClean="0"/>
              <a:t>Cheyenne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5155"/>
            <a:ext cx="10515600" cy="5812845"/>
          </a:xfrm>
        </p:spPr>
        <p:txBody>
          <a:bodyPr>
            <a:normAutofit/>
          </a:bodyPr>
          <a:lstStyle/>
          <a:p>
            <a:r>
              <a:rPr lang="en-US" dirty="0" smtClean="0"/>
              <a:t>Summer</a:t>
            </a:r>
            <a:r>
              <a:rPr lang="en-US" dirty="0"/>
              <a:t>, ~4000 together </a:t>
            </a:r>
            <a:r>
              <a:rPr lang="en-US" dirty="0" smtClean="0"/>
              <a:t>(the whole tribe)</a:t>
            </a:r>
            <a:endParaRPr lang="en-US" dirty="0"/>
          </a:p>
          <a:p>
            <a:r>
              <a:rPr lang="en-US" dirty="0"/>
              <a:t>Winter split up into ten bands</a:t>
            </a:r>
          </a:p>
          <a:p>
            <a:r>
              <a:rPr lang="en-US" dirty="0"/>
              <a:t>Summer a sort of government</a:t>
            </a:r>
          </a:p>
          <a:p>
            <a:pPr lvl="1"/>
            <a:r>
              <a:rPr lang="en-US" dirty="0"/>
              <a:t>Council of 44, ten year terms, each chief chooses his successor.</a:t>
            </a:r>
          </a:p>
          <a:p>
            <a:pPr lvl="1"/>
            <a:r>
              <a:rPr lang="en-US" dirty="0"/>
              <a:t>4 from each band, plus</a:t>
            </a:r>
          </a:p>
          <a:p>
            <a:pPr lvl="1"/>
            <a:r>
              <a:rPr lang="en-US" dirty="0"/>
              <a:t>4 priest chiefs+1 keeper of the sweet-medicine. </a:t>
            </a:r>
          </a:p>
          <a:p>
            <a:r>
              <a:rPr lang="en-US" dirty="0"/>
              <a:t>Soldier </a:t>
            </a:r>
            <a:r>
              <a:rPr lang="en-US" dirty="0" smtClean="0"/>
              <a:t>societies (military fraternities)</a:t>
            </a:r>
            <a:endParaRPr lang="en-US" dirty="0"/>
          </a:p>
          <a:p>
            <a:r>
              <a:rPr lang="en-US" dirty="0" smtClean="0"/>
              <a:t>Decisions </a:t>
            </a:r>
            <a:r>
              <a:rPr lang="en-US" dirty="0"/>
              <a:t>by the council, consensus, interaction with soldier </a:t>
            </a:r>
            <a:r>
              <a:rPr lang="en-US" dirty="0" smtClean="0"/>
              <a:t>societies</a:t>
            </a:r>
          </a:p>
          <a:p>
            <a:pPr lvl="1"/>
            <a:r>
              <a:rPr lang="en-US" dirty="0" smtClean="0"/>
              <a:t>Deciding war or peace with other tribes</a:t>
            </a:r>
          </a:p>
          <a:p>
            <a:pPr lvl="1"/>
            <a:r>
              <a:rPr lang="en-US" dirty="0" smtClean="0"/>
              <a:t>Organizing the buffalo hunt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52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21"/>
            <a:ext cx="10515600" cy="1050464"/>
          </a:xfrm>
        </p:spPr>
        <p:txBody>
          <a:bodyPr/>
          <a:lstStyle/>
          <a:p>
            <a:pPr algn="ctr"/>
            <a:r>
              <a:rPr lang="en-US" dirty="0" smtClean="0"/>
              <a:t>The Buffalo Hunt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058384"/>
            <a:ext cx="11067727" cy="5799615"/>
          </a:xfrm>
        </p:spPr>
        <p:txBody>
          <a:bodyPr/>
          <a:lstStyle/>
          <a:p>
            <a:r>
              <a:rPr lang="en-US" dirty="0"/>
              <a:t>Controlled by the council</a:t>
            </a:r>
          </a:p>
          <a:p>
            <a:r>
              <a:rPr lang="en-US" dirty="0"/>
              <a:t>Nobody allowed to attack the herd until everyone did</a:t>
            </a:r>
          </a:p>
          <a:p>
            <a:r>
              <a:rPr lang="en-US" dirty="0"/>
              <a:t>Story: two young men </a:t>
            </a:r>
            <a:r>
              <a:rPr lang="en-US" dirty="0" smtClean="0"/>
              <a:t>caught attacking before the word was given</a:t>
            </a:r>
            <a:endParaRPr lang="en-US" dirty="0"/>
          </a:p>
          <a:p>
            <a:pPr lvl="1"/>
            <a:r>
              <a:rPr lang="en-US" dirty="0"/>
              <a:t>Enforcers shot their horses, smashed their guns</a:t>
            </a:r>
          </a:p>
          <a:p>
            <a:pPr lvl="1"/>
            <a:r>
              <a:rPr lang="en-US" dirty="0"/>
              <a:t>Boys’ father came up and told them they were in the wrong</a:t>
            </a:r>
          </a:p>
          <a:p>
            <a:pPr lvl="1"/>
            <a:r>
              <a:rPr lang="en-US" dirty="0"/>
              <a:t>Once it was clear the boys recognized the authority they violated</a:t>
            </a:r>
          </a:p>
          <a:p>
            <a:pPr lvl="1"/>
            <a:r>
              <a:rPr lang="en-US" dirty="0"/>
              <a:t>Members of the enforcer group gave them two horses, a gun.</a:t>
            </a:r>
          </a:p>
          <a:p>
            <a:r>
              <a:rPr lang="en-US" dirty="0" smtClean="0"/>
              <a:t>What is the purpose of the rules on the buffalo hunt?</a:t>
            </a:r>
          </a:p>
          <a:p>
            <a:pPr lvl="1"/>
            <a:r>
              <a:rPr lang="en-US" dirty="0" smtClean="0"/>
              <a:t>To do a more efficient job of hunting buffalo? Or …</a:t>
            </a:r>
          </a:p>
          <a:p>
            <a:pPr lvl="1"/>
            <a:r>
              <a:rPr lang="en-US" dirty="0" smtClean="0"/>
              <a:t>To establish the authority of the rules</a:t>
            </a:r>
          </a:p>
          <a:p>
            <a:pPr lvl="1"/>
            <a:r>
              <a:rPr lang="en-US" dirty="0" smtClean="0"/>
              <a:t>Which was done once the offenders conceded that they were in the wrong</a:t>
            </a:r>
          </a:p>
          <a:p>
            <a:r>
              <a:rPr lang="en-US" dirty="0" smtClean="0"/>
              <a:t>But why destroy their property </a:t>
            </a:r>
            <a:r>
              <a:rPr lang="en-US" dirty="0"/>
              <a:t>instead of </a:t>
            </a:r>
            <a:r>
              <a:rPr lang="en-US" dirty="0" smtClean="0"/>
              <a:t>confiscating it? Wasteful.</a:t>
            </a:r>
          </a:p>
        </p:txBody>
      </p:sp>
    </p:spTree>
    <p:extLst>
      <p:ext uri="{BB962C8B-B14F-4D97-AF65-F5344CB8AC3E}">
        <p14:creationId xmlns:p14="http://schemas.microsoft.com/office/powerpoint/2010/main" val="3418650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380"/>
            <a:ext cx="10515600" cy="865247"/>
          </a:xfrm>
        </p:spPr>
        <p:txBody>
          <a:bodyPr/>
          <a:lstStyle/>
          <a:p>
            <a:pPr algn="ctr"/>
            <a:r>
              <a:rPr lang="en-US" dirty="0" smtClean="0"/>
              <a:t>The Efficiency of Inefficient Punishment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610" y="899627"/>
            <a:ext cx="11072512" cy="5958373"/>
          </a:xfrm>
        </p:spPr>
        <p:txBody>
          <a:bodyPr/>
          <a:lstStyle/>
          <a:p>
            <a:r>
              <a:rPr lang="en-US" dirty="0" smtClean="0"/>
              <a:t>The soldier society in charge of the buffalo hunt is</a:t>
            </a:r>
          </a:p>
          <a:p>
            <a:pPr lvl="1"/>
            <a:r>
              <a:rPr lang="en-US" dirty="0" smtClean="0"/>
              <a:t>Convicting violators without a trial</a:t>
            </a:r>
          </a:p>
          <a:p>
            <a:pPr lvl="1"/>
            <a:r>
              <a:rPr lang="en-US" dirty="0" smtClean="0"/>
              <a:t>Setting the punishment itself</a:t>
            </a:r>
          </a:p>
          <a:p>
            <a:r>
              <a:rPr lang="en-US" dirty="0" smtClean="0"/>
              <a:t>If punishment is profitable, if they confiscate horses and guns</a:t>
            </a:r>
          </a:p>
          <a:p>
            <a:pPr lvl="1"/>
            <a:r>
              <a:rPr lang="en-US" dirty="0" smtClean="0"/>
              <a:t>They have an incentive to over punish, punish the innocent</a:t>
            </a:r>
          </a:p>
          <a:p>
            <a:pPr lvl="1"/>
            <a:r>
              <a:rPr lang="en-US" dirty="0" smtClean="0"/>
              <a:t>And even if they don’t, others may believe they do, not trust them</a:t>
            </a:r>
          </a:p>
          <a:p>
            <a:r>
              <a:rPr lang="en-US" dirty="0" smtClean="0"/>
              <a:t>The issue is not limited to the </a:t>
            </a:r>
            <a:r>
              <a:rPr lang="en-US" dirty="0" smtClean="0"/>
              <a:t>Cheyenne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10927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761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Dealing with Violence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37762"/>
            <a:ext cx="11958842" cy="572023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Problem:</a:t>
            </a:r>
          </a:p>
          <a:p>
            <a:pPr lvl="1"/>
            <a:r>
              <a:rPr lang="en-US" dirty="0" smtClean="0"/>
              <a:t>A society with a lot of casual violence</a:t>
            </a:r>
          </a:p>
          <a:p>
            <a:pPr lvl="1"/>
            <a:r>
              <a:rPr lang="en-US" dirty="0" smtClean="0"/>
              <a:t>And very little equivalent of a court system or legislature to deal with it</a:t>
            </a:r>
          </a:p>
          <a:p>
            <a:r>
              <a:rPr lang="en-US" dirty="0" smtClean="0"/>
              <a:t>Solution:</a:t>
            </a:r>
          </a:p>
          <a:p>
            <a:pPr lvl="1"/>
            <a:r>
              <a:rPr lang="en-US" dirty="0" smtClean="0"/>
              <a:t>Ordinary violence is between the parties, but ..</a:t>
            </a:r>
          </a:p>
          <a:p>
            <a:pPr lvl="1"/>
            <a:r>
              <a:rPr lang="en-US" dirty="0" smtClean="0"/>
              <a:t>Killing, for whatever reasons, leads to at least temporary exile</a:t>
            </a:r>
            <a:endParaRPr lang="en-US" dirty="0"/>
          </a:p>
          <a:p>
            <a:r>
              <a:rPr lang="en-US" dirty="0" smtClean="0"/>
              <a:t>It does not depend on who is at fault because</a:t>
            </a:r>
          </a:p>
          <a:p>
            <a:pPr lvl="1"/>
            <a:r>
              <a:rPr lang="en-US" dirty="0" smtClean="0"/>
              <a:t>It is viewed as hygiene, not punishment.</a:t>
            </a:r>
            <a:endParaRPr lang="en-US" dirty="0"/>
          </a:p>
          <a:p>
            <a:pPr lvl="1"/>
            <a:r>
              <a:rPr lang="en-US" dirty="0" smtClean="0"/>
              <a:t>Killing a fellow Cheyenne pollutes the killer</a:t>
            </a:r>
          </a:p>
          <a:p>
            <a:pPr lvl="1"/>
            <a:r>
              <a:rPr lang="en-US" dirty="0" smtClean="0"/>
              <a:t>And the pollution is contagious, </a:t>
            </a:r>
            <a:r>
              <a:rPr lang="en-US" dirty="0"/>
              <a:t>like Romani </a:t>
            </a:r>
            <a:r>
              <a:rPr lang="en-US" dirty="0" err="1" smtClean="0"/>
              <a:t>marimé</a:t>
            </a:r>
            <a:endParaRPr lang="en-US" dirty="0"/>
          </a:p>
          <a:p>
            <a:r>
              <a:rPr lang="en-US" dirty="0" smtClean="0"/>
              <a:t>After some years, the killer may be let back in, with permission of the kin of his victim</a:t>
            </a:r>
          </a:p>
          <a:p>
            <a:pPr lvl="1"/>
            <a:r>
              <a:rPr lang="en-US" dirty="0" smtClean="0"/>
              <a:t>But the pollution, while weaker, still remains</a:t>
            </a:r>
          </a:p>
          <a:p>
            <a:pPr lvl="1"/>
            <a:r>
              <a:rPr lang="en-US" dirty="0" smtClean="0"/>
              <a:t>And nobody will ever share his pipe, eat from his bowl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27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2313</Words>
  <Application>Microsoft Macintosh PowerPoint</Application>
  <PresentationFormat>Custom</PresentationFormat>
  <Paragraphs>249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Paper Suggestions are on the Web Page</vt:lpstr>
      <vt:lpstr>Plains Indian Review</vt:lpstr>
      <vt:lpstr>Comanche</vt:lpstr>
      <vt:lpstr>Dealing with Internal Conflict</vt:lpstr>
      <vt:lpstr>Kiowa</vt:lpstr>
      <vt:lpstr>Cheyenne</vt:lpstr>
      <vt:lpstr>The Buffalo Hunt</vt:lpstr>
      <vt:lpstr>The Efficiency of Inefficient Punishment</vt:lpstr>
      <vt:lpstr>Dealing with Violence</vt:lpstr>
      <vt:lpstr>Sources and Disagreements</vt:lpstr>
      <vt:lpstr>Feud Law</vt:lpstr>
      <vt:lpstr>The Standard Modern Model</vt:lpstr>
      <vt:lpstr>Alternative Model: Feud Law</vt:lpstr>
      <vt:lpstr>To work it must satisfy four conditions</vt:lpstr>
      <vt:lpstr>Right Makes Might: Some Examples</vt:lpstr>
      <vt:lpstr>Making Your Threat to Retaliate Believable</vt:lpstr>
      <vt:lpstr>Protecting the Weak</vt:lpstr>
      <vt:lpstr>Terminating Feud</vt:lpstr>
      <vt:lpstr>Fossilized Feud</vt:lpstr>
      <vt:lpstr>Feud in the Modern World</vt:lpstr>
      <vt:lpstr>Feud Law in Silicon Valley</vt:lpstr>
      <vt:lpstr>And for a solution to that problem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Friedman</dc:creator>
  <cp:lastModifiedBy>David Friedman</cp:lastModifiedBy>
  <cp:revision>68</cp:revision>
  <dcterms:created xsi:type="dcterms:W3CDTF">2017-02-14T18:39:04Z</dcterms:created>
  <dcterms:modified xsi:type="dcterms:W3CDTF">2017-03-02T23:43:15Z</dcterms:modified>
</cp:coreProperties>
</file>