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7" r:id="rId2"/>
    <p:sldId id="348" r:id="rId3"/>
    <p:sldId id="357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62" r:id="rId13"/>
    <p:sldId id="358" r:id="rId14"/>
    <p:sldId id="363" r:id="rId15"/>
    <p:sldId id="365" r:id="rId16"/>
    <p:sldId id="359" r:id="rId17"/>
    <p:sldId id="364" r:id="rId18"/>
    <p:sldId id="360" r:id="rId19"/>
    <p:sldId id="361" r:id="rId20"/>
    <p:sldId id="3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-112" y="-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9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9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8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9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7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5645-B99B-7644-B2C6-D9987BF21A84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3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9"/>
            <a:ext cx="10515600" cy="1110494"/>
          </a:xfrm>
        </p:spPr>
        <p:txBody>
          <a:bodyPr/>
          <a:lstStyle/>
          <a:p>
            <a:pPr algn="ctr"/>
            <a:r>
              <a:rPr lang="en-US" dirty="0" err="1" smtClean="0"/>
              <a:t>Periclean</a:t>
            </a:r>
            <a:r>
              <a:rPr lang="en-US" dirty="0" smtClean="0"/>
              <a:t> Athens c. 400 B.C.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3714"/>
            <a:ext cx="10515600" cy="5624286"/>
          </a:xfrm>
        </p:spPr>
        <p:txBody>
          <a:bodyPr>
            <a:normAutofit/>
          </a:bodyPr>
          <a:lstStyle/>
          <a:p>
            <a:r>
              <a:rPr lang="en-US" dirty="0" smtClean="0"/>
              <a:t>The first famous democracy</a:t>
            </a:r>
          </a:p>
          <a:p>
            <a:r>
              <a:rPr lang="en-US" dirty="0" smtClean="0"/>
              <a:t>All </a:t>
            </a:r>
            <a:r>
              <a:rPr lang="en-US" dirty="0"/>
              <a:t>adult male citizens could vote in the assembly if they showed up</a:t>
            </a:r>
            <a:endParaRPr lang="en-US" sz="3600" dirty="0"/>
          </a:p>
          <a:p>
            <a:pPr lvl="1"/>
            <a:r>
              <a:rPr lang="en-US" dirty="0"/>
              <a:t>Which meant those who lived outside of the city were at a disadvantage</a:t>
            </a:r>
            <a:endParaRPr lang="en-US" sz="3200" dirty="0"/>
          </a:p>
          <a:p>
            <a:pPr lvl="1"/>
            <a:r>
              <a:rPr lang="en-US" dirty="0"/>
              <a:t>And much of the population consisted of non-citizens</a:t>
            </a:r>
            <a:endParaRPr lang="en-US" sz="3200" dirty="0"/>
          </a:p>
          <a:p>
            <a:pPr lvl="2"/>
            <a:endParaRPr lang="en-US" sz="2400" dirty="0"/>
          </a:p>
          <a:p>
            <a:r>
              <a:rPr lang="en-US" dirty="0"/>
              <a:t>All positions other than generals were filled by </a:t>
            </a:r>
            <a:r>
              <a:rPr lang="en-US" dirty="0" smtClean="0"/>
              <a:t>lot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139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962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Producing Public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rmAutofit/>
          </a:bodyPr>
          <a:lstStyle/>
          <a:p>
            <a:r>
              <a:rPr lang="en-US" dirty="0"/>
              <a:t>If you were one of the richest men in Athens, every </a:t>
            </a:r>
            <a:r>
              <a:rPr lang="en-US" dirty="0" smtClean="0"/>
              <a:t>two </a:t>
            </a:r>
            <a:r>
              <a:rPr lang="en-US" dirty="0"/>
              <a:t>years you must produce a public good</a:t>
            </a:r>
            <a:endParaRPr lang="en-US" sz="3600" dirty="0"/>
          </a:p>
          <a:p>
            <a:r>
              <a:rPr lang="en-US" dirty="0" smtClean="0"/>
              <a:t>The </a:t>
            </a:r>
            <a:r>
              <a:rPr lang="en-US" dirty="0"/>
              <a:t>relevant magistrate assigns you to it</a:t>
            </a:r>
            <a:endParaRPr lang="en-US" sz="3600" dirty="0"/>
          </a:p>
          <a:p>
            <a:r>
              <a:rPr lang="en-US" dirty="0"/>
              <a:t>Two ways of getting out of it</a:t>
            </a:r>
            <a:endParaRPr lang="en-US" sz="3600" dirty="0"/>
          </a:p>
          <a:p>
            <a:pPr lvl="1"/>
            <a:r>
              <a:rPr lang="en-US" dirty="0"/>
              <a:t>Prove you already did one this year or last year</a:t>
            </a:r>
            <a:endParaRPr lang="en-US" sz="3200" dirty="0"/>
          </a:p>
          <a:p>
            <a:pPr lvl="1"/>
            <a:r>
              <a:rPr lang="en-US" dirty="0"/>
              <a:t>Prove another Athenian who didn’t do one this year or last is richer than you are</a:t>
            </a:r>
            <a:endParaRPr lang="en-US" sz="3200" dirty="0"/>
          </a:p>
          <a:p>
            <a:pPr lvl="1"/>
            <a:r>
              <a:rPr lang="en-US" dirty="0"/>
              <a:t>How could you prove that in a world without accountants, IRS, </a:t>
            </a:r>
            <a:r>
              <a:rPr lang="en-US" dirty="0" err="1"/>
              <a:t>etc</a:t>
            </a:r>
            <a:r>
              <a:rPr lang="en-US" dirty="0"/>
              <a:t>?</a:t>
            </a:r>
            <a:endParaRPr lang="en-US" sz="3200" dirty="0"/>
          </a:p>
          <a:p>
            <a:pPr lvl="1"/>
            <a:r>
              <a:rPr lang="en-US" dirty="0"/>
              <a:t>Offer to exchange everything you own for everything he owns</a:t>
            </a:r>
            <a:endParaRPr lang="en-US" sz="3200" dirty="0"/>
          </a:p>
          <a:p>
            <a:pPr lvl="1"/>
            <a:r>
              <a:rPr lang="en-US" dirty="0"/>
              <a:t>If he turns you down, he has admitted he is richer, must do your liturgy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57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857" y="0"/>
            <a:ext cx="11188095" cy="8708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Ways of Enforcing Rules and what is wrong with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0858"/>
            <a:ext cx="10712752" cy="598714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Three parts to the job: </a:t>
            </a:r>
            <a:endParaRPr lang="en-US" dirty="0" smtClean="0"/>
          </a:p>
          <a:p>
            <a:pPr lvl="1"/>
            <a:r>
              <a:rPr lang="en-US" dirty="0" smtClean="0"/>
              <a:t>Catch the offender and collect evidence</a:t>
            </a:r>
          </a:p>
          <a:p>
            <a:pPr lvl="1"/>
            <a:r>
              <a:rPr lang="en-US" dirty="0" smtClean="0"/>
              <a:t>Determine if he is guilty</a:t>
            </a:r>
          </a:p>
          <a:p>
            <a:pPr lvl="1"/>
            <a:r>
              <a:rPr lang="en-US" dirty="0" smtClean="0"/>
              <a:t>Punish him</a:t>
            </a:r>
          </a:p>
          <a:p>
            <a:r>
              <a:rPr lang="en-US" dirty="0" smtClean="0"/>
              <a:t>Criminal law: State actors are hired to do all of it</a:t>
            </a:r>
          </a:p>
          <a:p>
            <a:pPr lvl="1"/>
            <a:r>
              <a:rPr lang="en-US" dirty="0"/>
              <a:t>Enforcers act in their interest, not our interest</a:t>
            </a:r>
          </a:p>
          <a:p>
            <a:pPr lvl="1"/>
            <a:r>
              <a:rPr lang="en-US" dirty="0"/>
              <a:t>Many costs are imposed on </a:t>
            </a:r>
            <a:r>
              <a:rPr lang="en-US" dirty="0" smtClean="0"/>
              <a:t>others, so may be ignored</a:t>
            </a:r>
            <a:endParaRPr lang="en-US" dirty="0"/>
          </a:p>
          <a:p>
            <a:pPr lvl="1"/>
            <a:r>
              <a:rPr lang="en-US" dirty="0"/>
              <a:t>Perhaps </a:t>
            </a:r>
            <a:r>
              <a:rPr lang="en-US" dirty="0" smtClean="0"/>
              <a:t>deliberately imposed to punish without a trial</a:t>
            </a:r>
            <a:endParaRPr lang="en-US" dirty="0"/>
          </a:p>
          <a:p>
            <a:pPr lvl="1"/>
            <a:r>
              <a:rPr lang="en-US" dirty="0" smtClean="0"/>
              <a:t>And the cop has an incentive to sell the evidence to the criminal</a:t>
            </a:r>
          </a:p>
          <a:p>
            <a:pPr lvl="2"/>
            <a:r>
              <a:rPr lang="en-US" dirty="0" smtClean="0"/>
              <a:t>In their mutual benefit</a:t>
            </a:r>
          </a:p>
          <a:p>
            <a:pPr lvl="2"/>
            <a:r>
              <a:rPr lang="en-US" dirty="0" smtClean="0"/>
              <a:t>So we need mechanisms to prevent that</a:t>
            </a:r>
          </a:p>
          <a:p>
            <a:r>
              <a:rPr lang="en-US" dirty="0" smtClean="0"/>
              <a:t>Privately prosecuted criminal law: A private actor catches and prosecutes</a:t>
            </a:r>
          </a:p>
          <a:p>
            <a:pPr lvl="1"/>
            <a:r>
              <a:rPr lang="en-US" dirty="0" smtClean="0"/>
              <a:t>If his incentive is the reward, he may prosecute someone who is innocent</a:t>
            </a:r>
          </a:p>
          <a:p>
            <a:pPr lvl="2"/>
            <a:r>
              <a:rPr lang="en-US" dirty="0" smtClean="0"/>
              <a:t>He may even entrap someone into committing a crime</a:t>
            </a:r>
          </a:p>
          <a:p>
            <a:pPr lvl="2"/>
            <a:r>
              <a:rPr lang="en-US" dirty="0" smtClean="0"/>
              <a:t>Or frame someone who hasn’t committed a crime</a:t>
            </a:r>
          </a:p>
          <a:p>
            <a:pPr lvl="1"/>
            <a:r>
              <a:rPr lang="en-US" dirty="0" smtClean="0"/>
              <a:t>If private deterrence, doesn’t work when the criminal does not know who the victim is</a:t>
            </a:r>
          </a:p>
          <a:p>
            <a:pPr lvl="1"/>
            <a:r>
              <a:rPr lang="en-US" dirty="0" smtClean="0"/>
              <a:t>Out-of-court settlement only works if the defendant can pay</a:t>
            </a:r>
          </a:p>
        </p:txBody>
      </p:sp>
    </p:spTree>
    <p:extLst>
      <p:ext uri="{BB962C8B-B14F-4D97-AF65-F5344CB8AC3E}">
        <p14:creationId xmlns:p14="http://schemas.microsoft.com/office/powerpoint/2010/main" val="885955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3905"/>
          </a:xfrm>
        </p:spPr>
        <p:txBody>
          <a:bodyPr/>
          <a:lstStyle/>
          <a:p>
            <a:pPr algn="ctr"/>
            <a:r>
              <a:rPr lang="en-US" dirty="0" smtClean="0"/>
              <a:t>Tort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9048"/>
            <a:ext cx="10515600" cy="5600095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victim or his agent </a:t>
            </a:r>
            <a:r>
              <a:rPr lang="en-US" dirty="0" smtClean="0"/>
              <a:t>catches and prosecutes</a:t>
            </a:r>
            <a:endParaRPr lang="en-US" dirty="0"/>
          </a:p>
          <a:p>
            <a:r>
              <a:rPr lang="en-US" dirty="0" smtClean="0"/>
              <a:t>Doesn’t work if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defendant can’t pay—is judgment proof</a:t>
            </a:r>
            <a:endParaRPr lang="en-US" dirty="0"/>
          </a:p>
          <a:p>
            <a:pPr lvl="1"/>
            <a:r>
              <a:rPr lang="en-US" dirty="0" smtClean="0"/>
              <a:t>If the chance of catching and convicting is low</a:t>
            </a:r>
          </a:p>
          <a:p>
            <a:pPr lvl="2"/>
            <a:r>
              <a:rPr lang="en-US" dirty="0" smtClean="0"/>
              <a:t>It would cost $2000 to identify and prosecute the offender whose tort cost me $4,000</a:t>
            </a:r>
          </a:p>
          <a:p>
            <a:pPr lvl="2"/>
            <a:r>
              <a:rPr lang="en-US" dirty="0" smtClean="0"/>
              <a:t>And I would have only one chance in four of success</a:t>
            </a:r>
          </a:p>
          <a:p>
            <a:pPr lvl="2"/>
            <a:r>
              <a:rPr lang="en-US" dirty="0" smtClean="0"/>
              <a:t>So I don’t</a:t>
            </a:r>
          </a:p>
          <a:p>
            <a:r>
              <a:rPr lang="en-US" dirty="0" smtClean="0"/>
              <a:t>The damage payment is doing three things at once</a:t>
            </a:r>
            <a:endParaRPr lang="en-US" dirty="0"/>
          </a:p>
          <a:p>
            <a:pPr lvl="1"/>
            <a:r>
              <a:rPr lang="en-US" dirty="0" smtClean="0"/>
              <a:t>Punishing the </a:t>
            </a:r>
            <a:r>
              <a:rPr lang="en-US" dirty="0" err="1" smtClean="0"/>
              <a:t>tortfeasor</a:t>
            </a:r>
            <a:endParaRPr lang="en-US" dirty="0" smtClean="0"/>
          </a:p>
          <a:p>
            <a:pPr lvl="1"/>
            <a:r>
              <a:rPr lang="en-US" dirty="0" smtClean="0"/>
              <a:t>Rewarding the victim for successful prosecution</a:t>
            </a:r>
          </a:p>
          <a:p>
            <a:pPr lvl="1"/>
            <a:r>
              <a:rPr lang="en-US" dirty="0" smtClean="0"/>
              <a:t>Compensating the victim for his loss</a:t>
            </a:r>
          </a:p>
          <a:p>
            <a:r>
              <a:rPr lang="en-US" dirty="0" smtClean="0"/>
              <a:t>There is no reason why the same sum should be right for all three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07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5810"/>
            <a:ext cx="10809514" cy="5612190"/>
          </a:xfrm>
        </p:spPr>
        <p:txBody>
          <a:bodyPr>
            <a:normAutofit/>
          </a:bodyPr>
          <a:lstStyle/>
          <a:p>
            <a:r>
              <a:rPr lang="en-US" dirty="0" smtClean="0"/>
              <a:t>Private </a:t>
            </a:r>
            <a:r>
              <a:rPr lang="en-US" dirty="0"/>
              <a:t>and decentralized</a:t>
            </a:r>
          </a:p>
          <a:p>
            <a:pPr lvl="1"/>
            <a:r>
              <a:rPr lang="en-US" dirty="0"/>
              <a:t>The victim catches, prosecutes, and enforces the </a:t>
            </a:r>
            <a:r>
              <a:rPr lang="en-US" dirty="0" smtClean="0"/>
              <a:t>verdict</a:t>
            </a:r>
          </a:p>
          <a:p>
            <a:pPr lvl="1"/>
            <a:r>
              <a:rPr lang="en-US" dirty="0" smtClean="0"/>
              <a:t>Policeman, judge, jury and executioner. Sounds dangerous</a:t>
            </a:r>
            <a:endParaRPr lang="en-US" dirty="0"/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It requires some commitment mechanism, to make me carry out my threat</a:t>
            </a:r>
          </a:p>
          <a:p>
            <a:pPr lvl="1"/>
            <a:r>
              <a:rPr lang="en-US" dirty="0" smtClean="0"/>
              <a:t>Unjustified or extortionate claims are limited by third parties</a:t>
            </a:r>
          </a:p>
          <a:p>
            <a:pPr lvl="2"/>
            <a:r>
              <a:rPr lang="en-US" dirty="0" smtClean="0"/>
              <a:t>Which depends on their knowing if I have really been wronged and by how much</a:t>
            </a:r>
            <a:endParaRPr lang="en-US" dirty="0"/>
          </a:p>
          <a:p>
            <a:pPr lvl="2"/>
            <a:r>
              <a:rPr lang="en-US" dirty="0" smtClean="0"/>
              <a:t>So you need either a small society where everyone knows everyone</a:t>
            </a:r>
            <a:endParaRPr lang="en-US" dirty="0"/>
          </a:p>
          <a:p>
            <a:pPr lvl="2"/>
            <a:r>
              <a:rPr lang="en-US" dirty="0" smtClean="0"/>
              <a:t>Or some sort of court system to reduce information costs</a:t>
            </a:r>
          </a:p>
          <a:p>
            <a:pPr lvl="1"/>
            <a:r>
              <a:rPr lang="en-US" dirty="0" smtClean="0"/>
              <a:t>If plaintiff and defendant really disagree about the claim</a:t>
            </a:r>
          </a:p>
          <a:p>
            <a:pPr lvl="2"/>
            <a:r>
              <a:rPr lang="en-US" dirty="0" smtClean="0"/>
              <a:t>Defendant has an incentive to resist, which can produce continued violence</a:t>
            </a:r>
          </a:p>
          <a:p>
            <a:pPr lvl="2"/>
            <a:r>
              <a:rPr lang="en-US" dirty="0" smtClean="0"/>
              <a:t>So you need some mechanism, such as arbitration</a:t>
            </a:r>
          </a:p>
          <a:p>
            <a:pPr lvl="2"/>
            <a:r>
              <a:rPr lang="en-US" dirty="0" smtClean="0"/>
              <a:t>That lets one side or the other give in without looking weak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9429" y="423334"/>
            <a:ext cx="7583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Feud System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5360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666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Community responsibility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9714"/>
            <a:ext cx="12192000" cy="57936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Prison </a:t>
            </a:r>
            <a:r>
              <a:rPr lang="en-US" dirty="0"/>
              <a:t>gangs, </a:t>
            </a:r>
            <a:r>
              <a:rPr lang="en-US" dirty="0" err="1"/>
              <a:t>Vitsa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paying groups</a:t>
            </a:r>
          </a:p>
          <a:p>
            <a:r>
              <a:rPr lang="en-US" dirty="0"/>
              <a:t>Smith </a:t>
            </a:r>
            <a:r>
              <a:rPr lang="en-US" dirty="0" err="1"/>
              <a:t>vs</a:t>
            </a:r>
            <a:r>
              <a:rPr lang="en-US" dirty="0"/>
              <a:t> Hume on established religion</a:t>
            </a:r>
          </a:p>
          <a:p>
            <a:r>
              <a:rPr lang="en-US" dirty="0"/>
              <a:t>Hume argued for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If priests get their money from their congregation they have an incentive to whip up religious passions</a:t>
            </a:r>
          </a:p>
          <a:p>
            <a:pPr lvl="1"/>
            <a:r>
              <a:rPr lang="en-US" dirty="0" smtClean="0"/>
              <a:t>So have the state pay them instead. </a:t>
            </a:r>
            <a:endParaRPr lang="en-US" dirty="0"/>
          </a:p>
          <a:p>
            <a:pPr lvl="1"/>
            <a:r>
              <a:rPr lang="en-US" dirty="0" smtClean="0"/>
              <a:t>They get their positions by being loyal, impressing high status people, which bores their </a:t>
            </a:r>
            <a:r>
              <a:rPr lang="en-US" dirty="0" err="1" smtClean="0"/>
              <a:t>parisioners</a:t>
            </a:r>
            <a:endParaRPr lang="en-US" dirty="0" smtClean="0"/>
          </a:p>
          <a:p>
            <a:pPr lvl="1"/>
            <a:r>
              <a:rPr lang="en-US" dirty="0" smtClean="0"/>
              <a:t>Thus the state bribes the indolence of the clergy</a:t>
            </a:r>
            <a:endParaRPr lang="en-US" dirty="0"/>
          </a:p>
          <a:p>
            <a:r>
              <a:rPr lang="en-US" dirty="0"/>
              <a:t>Smith argued against </a:t>
            </a:r>
            <a:r>
              <a:rPr lang="en-US" dirty="0" smtClean="0"/>
              <a:t>having an established church</a:t>
            </a:r>
          </a:p>
          <a:p>
            <a:pPr lvl="1"/>
            <a:r>
              <a:rPr lang="en-US" dirty="0" smtClean="0"/>
              <a:t>Because if there are lots of small sects, each of them</a:t>
            </a:r>
          </a:p>
          <a:p>
            <a:pPr lvl="1"/>
            <a:r>
              <a:rPr lang="en-US" dirty="0" smtClean="0"/>
              <a:t>Enforces good </a:t>
            </a:r>
            <a:r>
              <a:rPr lang="en-US" dirty="0"/>
              <a:t>behavior on their </a:t>
            </a:r>
            <a:r>
              <a:rPr lang="en-US" dirty="0" smtClean="0"/>
              <a:t>members, to maintain the reputation of the sect</a:t>
            </a:r>
            <a:endParaRPr lang="en-US" dirty="0"/>
          </a:p>
          <a:p>
            <a:r>
              <a:rPr lang="en-US" dirty="0" smtClean="0"/>
              <a:t>It requires some </a:t>
            </a:r>
            <a:r>
              <a:rPr lang="en-US" dirty="0"/>
              <a:t>mechanism to enforce rules of behavior on the group members</a:t>
            </a:r>
          </a:p>
          <a:p>
            <a:pPr lvl="1"/>
            <a:r>
              <a:rPr lang="en-US" dirty="0" smtClean="0"/>
              <a:t>Prison gang: Like a government with criminal law</a:t>
            </a:r>
          </a:p>
          <a:p>
            <a:pPr lvl="1"/>
            <a:r>
              <a:rPr lang="en-US" dirty="0" smtClean="0"/>
              <a:t>Religious sect: Like norms, ostracism, similar non-violent enforcement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50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798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Enforcement Without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219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608966"/>
            <a:ext cx="11466286" cy="624903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</a:t>
            </a:r>
            <a:r>
              <a:rPr lang="en-US" dirty="0"/>
              <a:t>you act in ways that make dealing with you costly</a:t>
            </a:r>
          </a:p>
          <a:p>
            <a:pPr lvl="1"/>
            <a:r>
              <a:rPr lang="en-US" dirty="0"/>
              <a:t>Other people choose not to deal with you, which is a cost to you</a:t>
            </a:r>
          </a:p>
          <a:p>
            <a:pPr lvl="1"/>
            <a:r>
              <a:rPr lang="en-US" dirty="0"/>
              <a:t>Not </a:t>
            </a:r>
            <a:r>
              <a:rPr lang="en-US" dirty="0" smtClean="0"/>
              <a:t>to </a:t>
            </a:r>
            <a:r>
              <a:rPr lang="en-US" dirty="0"/>
              <a:t>punish you but </a:t>
            </a:r>
            <a:r>
              <a:rPr lang="en-US" dirty="0" smtClean="0"/>
              <a:t>to protect </a:t>
            </a:r>
            <a:r>
              <a:rPr lang="en-US" dirty="0"/>
              <a:t>themselves</a:t>
            </a:r>
          </a:p>
          <a:p>
            <a:r>
              <a:rPr lang="en-US" dirty="0" smtClean="0"/>
              <a:t>Which depends </a:t>
            </a:r>
            <a:r>
              <a:rPr lang="en-US" dirty="0"/>
              <a:t>on their </a:t>
            </a:r>
            <a:r>
              <a:rPr lang="en-US" dirty="0" smtClean="0"/>
              <a:t>knowing who is at fault</a:t>
            </a:r>
            <a:endParaRPr lang="en-US" dirty="0"/>
          </a:p>
          <a:p>
            <a:pPr lvl="1"/>
            <a:r>
              <a:rPr lang="en-US" sz="2200" dirty="0"/>
              <a:t>If they cannot </a:t>
            </a:r>
            <a:r>
              <a:rPr lang="en-US" sz="2200" dirty="0" smtClean="0"/>
              <a:t>tell, </a:t>
            </a:r>
            <a:r>
              <a:rPr lang="en-US" sz="2200" dirty="0"/>
              <a:t>they avoid both parties to the conflict</a:t>
            </a:r>
          </a:p>
          <a:p>
            <a:pPr lvl="1"/>
            <a:r>
              <a:rPr lang="en-US" sz="2200" dirty="0"/>
              <a:t>Which makes complaining that someone cheated you unprofitable</a:t>
            </a:r>
          </a:p>
          <a:p>
            <a:pPr lvl="1"/>
            <a:r>
              <a:rPr lang="en-US" sz="2200" dirty="0"/>
              <a:t>So you </a:t>
            </a:r>
            <a:r>
              <a:rPr lang="en-US" sz="2200" dirty="0" smtClean="0"/>
              <a:t>don’t, </a:t>
            </a:r>
            <a:r>
              <a:rPr lang="en-US" sz="2200" dirty="0"/>
              <a:t>so reputational enforcement doesn’t </a:t>
            </a:r>
            <a:r>
              <a:rPr lang="en-US" sz="2200" dirty="0" smtClean="0"/>
              <a:t>work</a:t>
            </a:r>
          </a:p>
          <a:p>
            <a:r>
              <a:rPr lang="en-US" sz="2600" dirty="0" smtClean="0"/>
              <a:t>Which is an argument for some way of lowering information costs</a:t>
            </a:r>
          </a:p>
          <a:p>
            <a:pPr lvl="1"/>
            <a:r>
              <a:rPr lang="en-US" sz="2200" dirty="0" smtClean="0"/>
              <a:t>If there is some trusted arbitrator available, you appeal to him</a:t>
            </a:r>
          </a:p>
          <a:p>
            <a:pPr lvl="2"/>
            <a:r>
              <a:rPr lang="en-US" sz="1800" dirty="0" smtClean="0"/>
              <a:t>If the other refuses to go to arbitration or refuses to accept the verdict</a:t>
            </a:r>
          </a:p>
          <a:p>
            <a:pPr lvl="2"/>
            <a:r>
              <a:rPr lang="en-US" sz="1800" dirty="0" smtClean="0"/>
              <a:t>others know he is in the wrong</a:t>
            </a:r>
          </a:p>
          <a:p>
            <a:pPr lvl="1"/>
            <a:r>
              <a:rPr lang="en-US" sz="2200" dirty="0" smtClean="0"/>
              <a:t>If the dispute is over a contract, you could agree on the arbitrator in advance</a:t>
            </a:r>
          </a:p>
          <a:p>
            <a:pPr lvl="2"/>
            <a:r>
              <a:rPr lang="en-US" sz="1800" dirty="0" smtClean="0"/>
              <a:t>Others don’t have to trust the arbitrator themselves, just to know you did</a:t>
            </a:r>
          </a:p>
          <a:p>
            <a:pPr lvl="2"/>
            <a:r>
              <a:rPr lang="en-US" sz="1800" dirty="0" smtClean="0"/>
              <a:t>So if you didn’t accept his verdict, you are the one in the wrong</a:t>
            </a:r>
          </a:p>
          <a:p>
            <a:pPr lvl="1"/>
            <a:r>
              <a:rPr lang="en-US" sz="2200" dirty="0" smtClean="0"/>
              <a:t>If over a contract, you can structure it to put the incentive to cheat on the person with a reputation</a:t>
            </a:r>
          </a:p>
          <a:p>
            <a:pPr lvl="2"/>
            <a:r>
              <a:rPr lang="en-US" sz="1800" dirty="0" smtClean="0"/>
              <a:t>If the seller can be trusted, because he has a reputation to lose, pay in advance</a:t>
            </a:r>
          </a:p>
          <a:p>
            <a:pPr lvl="2"/>
            <a:r>
              <a:rPr lang="en-US" sz="1800" dirty="0" smtClean="0"/>
              <a:t>If the buyer can be trusted, pay on delivery</a:t>
            </a:r>
            <a:endParaRPr lang="en-US" sz="1800" dirty="0"/>
          </a:p>
          <a:p>
            <a:r>
              <a:rPr lang="en-US" dirty="0" smtClean="0"/>
              <a:t>Reputational enforcement depends on </a:t>
            </a:r>
            <a:r>
              <a:rPr lang="en-US" dirty="0"/>
              <a:t>repeat dealings</a:t>
            </a:r>
          </a:p>
          <a:p>
            <a:pPr lvl="1"/>
            <a:r>
              <a:rPr lang="en-US" dirty="0"/>
              <a:t>But most of us interact with other people in many ways</a:t>
            </a:r>
          </a:p>
          <a:p>
            <a:pPr lvl="1"/>
            <a:r>
              <a:rPr lang="en-US" dirty="0"/>
              <a:t>If I cheated you in one way, others may distrust me in other ways</a:t>
            </a:r>
          </a:p>
          <a:p>
            <a:endParaRPr lang="en-US" sz="2000" dirty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77332" y="24189"/>
            <a:ext cx="90593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Reputational Enforcement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7918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by the Threat of Ostracism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714" y="1825624"/>
            <a:ext cx="11212286" cy="4911423"/>
          </a:xfrm>
        </p:spPr>
        <p:txBody>
          <a:bodyPr>
            <a:normAutofit/>
          </a:bodyPr>
          <a:lstStyle/>
          <a:p>
            <a:r>
              <a:rPr lang="en-US" dirty="0" smtClean="0"/>
              <a:t>Making it work faces </a:t>
            </a:r>
            <a:r>
              <a:rPr lang="en-US" dirty="0"/>
              <a:t>a public good problem</a:t>
            </a:r>
          </a:p>
          <a:p>
            <a:pPr lvl="1"/>
            <a:r>
              <a:rPr lang="en-US" dirty="0" smtClean="0"/>
              <a:t>Why should I give </a:t>
            </a:r>
            <a:r>
              <a:rPr lang="en-US" dirty="0"/>
              <a:t>up opportunities to associate with </a:t>
            </a:r>
            <a:r>
              <a:rPr lang="en-US" dirty="0" smtClean="0"/>
              <a:t>someone</a:t>
            </a:r>
          </a:p>
          <a:p>
            <a:pPr lvl="1"/>
            <a:r>
              <a:rPr lang="en-US" dirty="0" smtClean="0"/>
              <a:t>Just because other people want to punish him?</a:t>
            </a:r>
            <a:endParaRPr lang="en-US" dirty="0"/>
          </a:p>
          <a:p>
            <a:r>
              <a:rPr lang="en-US" dirty="0"/>
              <a:t>Solution: If you associate with him, you get ostracized </a:t>
            </a:r>
            <a:r>
              <a:rPr lang="en-US" dirty="0" smtClean="0"/>
              <a:t>too</a:t>
            </a:r>
          </a:p>
          <a:p>
            <a:r>
              <a:rPr lang="en-US" dirty="0" smtClean="0"/>
              <a:t>Depends on a society sufficiently isolated so he needs to associate with fellow members</a:t>
            </a:r>
            <a:endParaRPr lang="en-US" dirty="0"/>
          </a:p>
          <a:p>
            <a:r>
              <a:rPr lang="en-US" dirty="0"/>
              <a:t>Enforcement of private </a:t>
            </a:r>
            <a:r>
              <a:rPr lang="en-US" dirty="0" smtClean="0"/>
              <a:t>norms works </a:t>
            </a:r>
            <a:r>
              <a:rPr lang="en-US" dirty="0"/>
              <a:t>largely by the same mechanism</a:t>
            </a:r>
            <a:endParaRPr lang="en-US" sz="2400" dirty="0"/>
          </a:p>
          <a:p>
            <a:pPr lvl="1"/>
            <a:r>
              <a:rPr lang="en-US" dirty="0"/>
              <a:t>Associating with a norm violator lowers my status </a:t>
            </a:r>
            <a:endParaRPr lang="en-US" dirty="0" smtClean="0"/>
          </a:p>
          <a:p>
            <a:pPr lvl="1"/>
            <a:r>
              <a:rPr lang="en-US" dirty="0" smtClean="0"/>
              <a:t>So I don’t</a:t>
            </a:r>
          </a:p>
          <a:p>
            <a:pPr lvl="1"/>
            <a:r>
              <a:rPr lang="en-US" dirty="0" smtClean="0"/>
              <a:t>Which is a cost for him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4008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8762"/>
          </a:xfrm>
        </p:spPr>
        <p:txBody>
          <a:bodyPr/>
          <a:lstStyle/>
          <a:p>
            <a:pPr algn="ctr"/>
            <a:r>
              <a:rPr lang="en-US" dirty="0" smtClean="0"/>
              <a:t>Religion as an Enforcement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6" y="858764"/>
            <a:ext cx="11430000" cy="59992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Obey the rules because God wants you to</a:t>
            </a:r>
          </a:p>
          <a:p>
            <a:pPr lvl="1"/>
            <a:r>
              <a:rPr lang="en-US" dirty="0" smtClean="0"/>
              <a:t>Either because you want to obey God or</a:t>
            </a:r>
          </a:p>
          <a:p>
            <a:pPr lvl="1"/>
            <a:r>
              <a:rPr lang="en-US" dirty="0" smtClean="0"/>
              <a:t>Because you believe he will punish you if you don’t</a:t>
            </a:r>
            <a:endParaRPr lang="en-US" dirty="0"/>
          </a:p>
          <a:p>
            <a:r>
              <a:rPr lang="en-US" dirty="0"/>
              <a:t>Supernatural pollution that is </a:t>
            </a:r>
            <a:r>
              <a:rPr lang="en-US" dirty="0" smtClean="0"/>
              <a:t>contagious</a:t>
            </a:r>
          </a:p>
          <a:p>
            <a:pPr lvl="1"/>
            <a:r>
              <a:rPr lang="en-US" dirty="0" smtClean="0"/>
              <a:t>The pollution is a direct cost to you, through bad luck or the like</a:t>
            </a:r>
          </a:p>
          <a:p>
            <a:pPr lvl="1"/>
            <a:r>
              <a:rPr lang="en-US" dirty="0" smtClean="0"/>
              <a:t>If it is contagious, others avoid you, another cost to you</a:t>
            </a:r>
          </a:p>
          <a:p>
            <a:pPr lvl="1"/>
            <a:r>
              <a:rPr lang="en-US" dirty="0" smtClean="0"/>
              <a:t>Ostracism with a built-in enforcement mechanism: Contagion</a:t>
            </a:r>
            <a:endParaRPr lang="en-US" dirty="0"/>
          </a:p>
          <a:p>
            <a:r>
              <a:rPr lang="en-US" dirty="0"/>
              <a:t>Oaths as lie detectors</a:t>
            </a:r>
          </a:p>
          <a:p>
            <a:r>
              <a:rPr lang="en-US" dirty="0"/>
              <a:t>Divine intervention—trial by combat or </a:t>
            </a:r>
            <a:r>
              <a:rPr lang="en-US" dirty="0" smtClean="0"/>
              <a:t>ordeal</a:t>
            </a:r>
          </a:p>
          <a:p>
            <a:pPr lvl="1"/>
            <a:r>
              <a:rPr lang="en-US" dirty="0" err="1" smtClean="0"/>
              <a:t>Leeson</a:t>
            </a:r>
            <a:r>
              <a:rPr lang="en-US" dirty="0" smtClean="0"/>
              <a:t> argues that, in the Middle Ages, ordeals worked</a:t>
            </a:r>
          </a:p>
          <a:p>
            <a:pPr lvl="1"/>
            <a:r>
              <a:rPr lang="en-US" dirty="0" smtClean="0"/>
              <a:t>Most defendants believed in them, so only chose to undergo an ideal if they were innocent</a:t>
            </a:r>
          </a:p>
          <a:p>
            <a:pPr lvl="1"/>
            <a:r>
              <a:rPr lang="en-US" dirty="0" smtClean="0"/>
              <a:t>Priests knew that, so mostly rigged the ordeals to acquit</a:t>
            </a:r>
            <a:endParaRPr lang="en-US" dirty="0"/>
          </a:p>
          <a:p>
            <a:r>
              <a:rPr lang="en-US" dirty="0"/>
              <a:t>Religious rules </a:t>
            </a:r>
            <a:r>
              <a:rPr lang="en-US" dirty="0" smtClean="0"/>
              <a:t>are obeyed </a:t>
            </a:r>
            <a:r>
              <a:rPr lang="en-US" dirty="0"/>
              <a:t>because</a:t>
            </a:r>
          </a:p>
          <a:p>
            <a:pPr lvl="1"/>
            <a:r>
              <a:rPr lang="en-US" dirty="0"/>
              <a:t>They are right</a:t>
            </a:r>
          </a:p>
          <a:p>
            <a:pPr lvl="1"/>
            <a:r>
              <a:rPr lang="en-US" dirty="0" smtClean="0"/>
              <a:t>God will </a:t>
            </a:r>
            <a:r>
              <a:rPr lang="en-US" dirty="0"/>
              <a:t>enforce</a:t>
            </a:r>
          </a:p>
          <a:p>
            <a:pPr lvl="1"/>
            <a:r>
              <a:rPr lang="en-US" dirty="0" smtClean="0"/>
              <a:t>Other believers </a:t>
            </a:r>
            <a:r>
              <a:rPr lang="en-US" dirty="0"/>
              <a:t>will enforce</a:t>
            </a:r>
          </a:p>
          <a:p>
            <a:pPr lvl="2"/>
            <a:r>
              <a:rPr lang="en-US" dirty="0" smtClean="0"/>
              <a:t>Test: Are the rules obeyed </a:t>
            </a:r>
            <a:r>
              <a:rPr lang="en-US" dirty="0"/>
              <a:t>when nobody is </a:t>
            </a:r>
            <a:r>
              <a:rPr lang="en-US" dirty="0" smtClean="0"/>
              <a:t>looking</a:t>
            </a:r>
          </a:p>
          <a:p>
            <a:pPr lvl="2"/>
            <a:r>
              <a:rPr lang="en-US" dirty="0" smtClean="0"/>
              <a:t> Romani quote implies that they sometimes are not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58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2286"/>
          </a:xfrm>
        </p:spPr>
        <p:txBody>
          <a:bodyPr/>
          <a:lstStyle/>
          <a:p>
            <a:pPr algn="ctr"/>
            <a:r>
              <a:rPr lang="en-US" dirty="0" smtClean="0"/>
              <a:t>Potential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2288"/>
            <a:ext cx="10515600" cy="5805712"/>
          </a:xfrm>
        </p:spPr>
        <p:txBody>
          <a:bodyPr/>
          <a:lstStyle/>
          <a:p>
            <a:r>
              <a:rPr lang="en-US" dirty="0" smtClean="0"/>
              <a:t>Someone has to interpret God’s will</a:t>
            </a:r>
          </a:p>
          <a:p>
            <a:r>
              <a:rPr lang="en-US" dirty="0" smtClean="0"/>
              <a:t>If someone else, he may interpret it in his interest</a:t>
            </a:r>
          </a:p>
          <a:p>
            <a:pPr lvl="1"/>
            <a:r>
              <a:rPr lang="en-US" dirty="0" smtClean="0"/>
              <a:t>God wants you to pay tithes</a:t>
            </a:r>
          </a:p>
          <a:p>
            <a:pPr lvl="1"/>
            <a:r>
              <a:rPr lang="en-US" dirty="0" smtClean="0"/>
              <a:t>Or buy indulgences</a:t>
            </a:r>
          </a:p>
          <a:p>
            <a:r>
              <a:rPr lang="en-US" dirty="0" smtClean="0"/>
              <a:t>If you interpret it yourself</a:t>
            </a:r>
          </a:p>
          <a:p>
            <a:pPr lvl="1"/>
            <a:r>
              <a:rPr lang="en-US" dirty="0" smtClean="0"/>
              <a:t>You may decide that what you want to do isn’t sinful</a:t>
            </a:r>
          </a:p>
          <a:p>
            <a:pPr lvl="1"/>
            <a:r>
              <a:rPr lang="en-US" dirty="0" smtClean="0"/>
              <a:t>In the Islamic case, choose the </a:t>
            </a:r>
            <a:r>
              <a:rPr lang="en-US" i="1" dirty="0" err="1" smtClean="0"/>
              <a:t>madhab</a:t>
            </a:r>
            <a:r>
              <a:rPr lang="en-US" i="1" dirty="0" smtClean="0"/>
              <a:t> </a:t>
            </a:r>
            <a:r>
              <a:rPr lang="en-US" dirty="0" smtClean="0"/>
              <a:t>that permits what you want to do</a:t>
            </a:r>
          </a:p>
          <a:p>
            <a:pPr lvl="1"/>
            <a:r>
              <a:rPr lang="en-US" dirty="0" smtClean="0"/>
              <a:t>Everyone is a biased judge in his own case</a:t>
            </a:r>
          </a:p>
          <a:p>
            <a:r>
              <a:rPr lang="en-US" dirty="0" smtClean="0"/>
              <a:t>If the reason to obey God’s will is fear of punishment, it only works if</a:t>
            </a:r>
          </a:p>
          <a:p>
            <a:pPr lvl="1"/>
            <a:r>
              <a:rPr lang="en-US" dirty="0" smtClean="0"/>
              <a:t>God is really there and punishes, or …</a:t>
            </a:r>
          </a:p>
          <a:p>
            <a:pPr lvl="1"/>
            <a:r>
              <a:rPr lang="en-US" dirty="0" smtClean="0"/>
              <a:t>Whether you are punished is not observable by you or others</a:t>
            </a:r>
          </a:p>
          <a:p>
            <a:pPr lvl="2"/>
            <a:r>
              <a:rPr lang="en-US" dirty="0" smtClean="0"/>
              <a:t>Punishment in the afterlife, or</a:t>
            </a:r>
          </a:p>
          <a:p>
            <a:pPr lvl="2"/>
            <a:r>
              <a:rPr lang="en-US" dirty="0" smtClean="0"/>
              <a:t>Bad luck. Everyone has bad luck in something, sometime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0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640"/>
            <a:ext cx="10515600" cy="1030741"/>
          </a:xfrm>
        </p:spPr>
        <p:txBody>
          <a:bodyPr/>
          <a:lstStyle/>
          <a:p>
            <a:pPr algn="ctr"/>
            <a:r>
              <a:rPr lang="en-US" dirty="0" smtClean="0"/>
              <a:t>Court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4380"/>
            <a:ext cx="10515600" cy="5382381"/>
          </a:xfrm>
        </p:spPr>
        <p:txBody>
          <a:bodyPr>
            <a:normAutofit/>
          </a:bodyPr>
          <a:lstStyle/>
          <a:p>
            <a:r>
              <a:rPr lang="en-US" dirty="0"/>
              <a:t>Multiple courts, depending on the law charges were brought under</a:t>
            </a:r>
            <a:endParaRPr lang="en-US" sz="3600" dirty="0"/>
          </a:p>
          <a:p>
            <a:r>
              <a:rPr lang="en-US" dirty="0"/>
              <a:t>Each court supervised by a magistrate</a:t>
            </a:r>
            <a:endParaRPr lang="en-US" sz="3600" dirty="0"/>
          </a:p>
          <a:p>
            <a:r>
              <a:rPr lang="en-US" dirty="0"/>
              <a:t>Cases were privately prosecuted</a:t>
            </a:r>
            <a:endParaRPr lang="en-US" sz="3600" dirty="0"/>
          </a:p>
          <a:p>
            <a:r>
              <a:rPr lang="en-US" dirty="0"/>
              <a:t>Trial by jury, verdict by majority vote</a:t>
            </a:r>
            <a:endParaRPr lang="en-US" sz="3600" dirty="0"/>
          </a:p>
          <a:p>
            <a:pPr lvl="1"/>
            <a:r>
              <a:rPr lang="en-US" dirty="0"/>
              <a:t>Total of 6000 jurors, selected by lot from volunteers</a:t>
            </a:r>
            <a:endParaRPr lang="en-US" sz="3200" dirty="0"/>
          </a:p>
          <a:p>
            <a:pPr lvl="1"/>
            <a:r>
              <a:rPr lang="en-US" dirty="0" smtClean="0"/>
              <a:t>200</a:t>
            </a:r>
            <a:r>
              <a:rPr lang="en-US" dirty="0"/>
              <a:t>-500 jurors for one case</a:t>
            </a:r>
            <a:endParaRPr lang="en-US" sz="3200" dirty="0"/>
          </a:p>
          <a:p>
            <a:pPr lvl="1"/>
            <a:r>
              <a:rPr lang="en-US" dirty="0"/>
              <a:t>Elaborate procedures to make bribery harder</a:t>
            </a:r>
            <a:endParaRPr lang="en-US" sz="3200" dirty="0"/>
          </a:p>
          <a:p>
            <a:r>
              <a:rPr lang="en-US" dirty="0"/>
              <a:t>No lawyers, each side spoke for </a:t>
            </a:r>
            <a:r>
              <a:rPr lang="en-US" dirty="0" smtClean="0"/>
              <a:t>himself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986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alternative ways of enforcing rules have problems</a:t>
            </a:r>
          </a:p>
          <a:p>
            <a:r>
              <a:rPr lang="en-US" dirty="0" smtClean="0"/>
              <a:t>So which is best probably depends</a:t>
            </a:r>
          </a:p>
          <a:p>
            <a:r>
              <a:rPr lang="en-US" dirty="0" smtClean="0"/>
              <a:t>On the details of the society</a:t>
            </a:r>
          </a:p>
          <a:p>
            <a:pPr lvl="1"/>
            <a:r>
              <a:rPr lang="en-US" dirty="0" smtClean="0"/>
              <a:t>How large is it</a:t>
            </a:r>
          </a:p>
          <a:p>
            <a:pPr lvl="1"/>
            <a:r>
              <a:rPr lang="en-US" dirty="0" smtClean="0"/>
              <a:t>How complicated and hard to follow are dealings</a:t>
            </a:r>
          </a:p>
          <a:p>
            <a:pPr lvl="1"/>
            <a:r>
              <a:rPr lang="en-US" dirty="0" smtClean="0"/>
              <a:t>How much do members have in common</a:t>
            </a:r>
          </a:p>
          <a:p>
            <a:pPr lvl="1"/>
            <a:r>
              <a:rPr lang="en-US" dirty="0" smtClean="0"/>
              <a:t>Do they all believe in the same religion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2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 am supposed to remind you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out your LSSSE</a:t>
            </a:r>
          </a:p>
          <a:p>
            <a:r>
              <a:rPr lang="en-US" dirty="0" smtClean="0"/>
              <a:t>I don’t know what the initials stand for, but it’s a survey</a:t>
            </a:r>
          </a:p>
          <a:p>
            <a:r>
              <a:rPr lang="en-US" dirty="0" smtClean="0"/>
              <a:t>I think about student life</a:t>
            </a:r>
          </a:p>
          <a:p>
            <a:r>
              <a:rPr lang="en-US" dirty="0" smtClean="0"/>
              <a:t>And the law school wants people to fill it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22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25625"/>
            <a:ext cx="10845800" cy="4947708"/>
          </a:xfrm>
        </p:spPr>
        <p:txBody>
          <a:bodyPr/>
          <a:lstStyle/>
          <a:p>
            <a:r>
              <a:rPr lang="en-US" dirty="0"/>
              <a:t>We have </a:t>
            </a:r>
            <a:r>
              <a:rPr lang="en-US" dirty="0" smtClean="0"/>
              <a:t>very imperfect information on </a:t>
            </a:r>
            <a:r>
              <a:rPr lang="en-US" dirty="0" smtClean="0"/>
              <a:t>the </a:t>
            </a:r>
            <a:r>
              <a:rPr lang="en-US" dirty="0"/>
              <a:t>laws</a:t>
            </a:r>
            <a:endParaRPr lang="en-US" sz="3600" dirty="0"/>
          </a:p>
          <a:p>
            <a:pPr lvl="1"/>
            <a:r>
              <a:rPr lang="en-US" dirty="0" smtClean="0"/>
              <a:t>Some of it from fragmentary inscriptions</a:t>
            </a:r>
          </a:p>
          <a:p>
            <a:pPr lvl="1"/>
            <a:r>
              <a:rPr lang="en-US" dirty="0" smtClean="0"/>
              <a:t>Some from surviving orations</a:t>
            </a:r>
            <a:endParaRPr lang="en-US" dirty="0"/>
          </a:p>
          <a:p>
            <a:r>
              <a:rPr lang="en-US" dirty="0" smtClean="0"/>
              <a:t>Some </a:t>
            </a:r>
            <a:r>
              <a:rPr lang="en-US" dirty="0" smtClean="0"/>
              <a:t>laws specified the penalty, for others</a:t>
            </a:r>
            <a:endParaRPr lang="en-US" sz="3600" dirty="0"/>
          </a:p>
          <a:p>
            <a:r>
              <a:rPr lang="en-US" dirty="0"/>
              <a:t>Prosecutor and defendant each proposed </a:t>
            </a:r>
            <a:r>
              <a:rPr lang="en-US" dirty="0" smtClean="0"/>
              <a:t>a penalty</a:t>
            </a:r>
            <a:r>
              <a:rPr lang="en-US" dirty="0"/>
              <a:t>, </a:t>
            </a:r>
            <a:r>
              <a:rPr lang="en-US" dirty="0" smtClean="0"/>
              <a:t>the jury chose between them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911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63"/>
            <a:ext cx="10515600" cy="965351"/>
          </a:xfrm>
        </p:spPr>
        <p:txBody>
          <a:bodyPr/>
          <a:lstStyle/>
          <a:p>
            <a:pPr algn="ctr"/>
            <a:r>
              <a:rPr lang="en-US" dirty="0" smtClean="0"/>
              <a:t>Prosecution: Public and Private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523" y="979714"/>
            <a:ext cx="11841239" cy="5878286"/>
          </a:xfrm>
        </p:spPr>
        <p:txBody>
          <a:bodyPr>
            <a:normAutofit/>
          </a:bodyPr>
          <a:lstStyle/>
          <a:p>
            <a:r>
              <a:rPr lang="en-US" dirty="0"/>
              <a:t>Public case</a:t>
            </a:r>
            <a:endParaRPr lang="en-US" sz="3600" dirty="0"/>
          </a:p>
          <a:p>
            <a:pPr lvl="1"/>
            <a:r>
              <a:rPr lang="en-US" dirty="0"/>
              <a:t>Like our </a:t>
            </a:r>
            <a:r>
              <a:rPr lang="en-US" dirty="0" smtClean="0"/>
              <a:t>criminal case, </a:t>
            </a:r>
            <a:r>
              <a:rPr lang="en-US" dirty="0"/>
              <a:t>supposed to be for an offense against the community</a:t>
            </a:r>
            <a:endParaRPr lang="en-US" sz="3200" dirty="0"/>
          </a:p>
          <a:p>
            <a:pPr lvl="1"/>
            <a:r>
              <a:rPr lang="en-US" dirty="0"/>
              <a:t>But privately prosecuted, as in 18</a:t>
            </a:r>
            <a:r>
              <a:rPr lang="en-US" baseline="30000" dirty="0"/>
              <a:t>th</a:t>
            </a:r>
            <a:r>
              <a:rPr lang="en-US" dirty="0"/>
              <a:t> century England</a:t>
            </a:r>
            <a:endParaRPr lang="en-US" sz="3200" dirty="0"/>
          </a:p>
          <a:p>
            <a:pPr lvl="2"/>
            <a:r>
              <a:rPr lang="en-US" dirty="0"/>
              <a:t>If the verdict was a fine, </a:t>
            </a:r>
            <a:r>
              <a:rPr lang="en-US" dirty="0" smtClean="0"/>
              <a:t>the prosecutor </a:t>
            </a:r>
            <a:r>
              <a:rPr lang="en-US" dirty="0"/>
              <a:t>usually got a share</a:t>
            </a:r>
            <a:endParaRPr lang="en-US" sz="2600" dirty="0"/>
          </a:p>
          <a:p>
            <a:pPr lvl="2"/>
            <a:r>
              <a:rPr lang="en-US" dirty="0" smtClean="0"/>
              <a:t>Which gave him an incentive to </a:t>
            </a:r>
            <a:r>
              <a:rPr lang="en-US" dirty="0" smtClean="0"/>
              <a:t>prosecute</a:t>
            </a:r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 smtClean="0"/>
              <a:t>was an obvious </a:t>
            </a:r>
            <a:r>
              <a:rPr lang="en-US" dirty="0"/>
              <a:t>risk of targeting deep </a:t>
            </a:r>
            <a:r>
              <a:rPr lang="en-US" dirty="0" smtClean="0"/>
              <a:t>pockets and unpopular, but innocent, </a:t>
            </a:r>
            <a:r>
              <a:rPr lang="en-US" dirty="0"/>
              <a:t>defendants</a:t>
            </a:r>
            <a:endParaRPr lang="en-US" sz="3200" dirty="0"/>
          </a:p>
          <a:p>
            <a:pPr lvl="1"/>
            <a:r>
              <a:rPr lang="en-US" dirty="0" smtClean="0"/>
              <a:t>Their solution: In </a:t>
            </a:r>
            <a:r>
              <a:rPr lang="en-US" dirty="0"/>
              <a:t>many categories of cases, if the prosecutor failed to get 20% of the vote</a:t>
            </a:r>
            <a:endParaRPr lang="en-US" sz="3200" dirty="0"/>
          </a:p>
          <a:p>
            <a:pPr lvl="2"/>
            <a:r>
              <a:rPr lang="en-US" dirty="0"/>
              <a:t>He was fined 1000 </a:t>
            </a:r>
            <a:r>
              <a:rPr lang="en-US" dirty="0" smtClean="0"/>
              <a:t>drachmas</a:t>
            </a:r>
            <a:endParaRPr lang="en-US" sz="2600" dirty="0"/>
          </a:p>
          <a:p>
            <a:pPr lvl="2"/>
            <a:r>
              <a:rPr lang="en-US" dirty="0" smtClean="0"/>
              <a:t>And barred </a:t>
            </a:r>
            <a:r>
              <a:rPr lang="en-US" dirty="0"/>
              <a:t>from future suits of the same kind</a:t>
            </a:r>
            <a:endParaRPr lang="en-US" sz="2600" dirty="0"/>
          </a:p>
          <a:p>
            <a:r>
              <a:rPr lang="en-US" dirty="0" smtClean="0"/>
              <a:t>Private </a:t>
            </a:r>
            <a:r>
              <a:rPr lang="en-US" dirty="0"/>
              <a:t>case: Like our tort case</a:t>
            </a:r>
            <a:endParaRPr lang="en-US" sz="3600" dirty="0"/>
          </a:p>
          <a:p>
            <a:pPr lvl="1"/>
            <a:r>
              <a:rPr lang="en-US" dirty="0" smtClean="0"/>
              <a:t>For some, </a:t>
            </a:r>
            <a:r>
              <a:rPr lang="en-US" dirty="0"/>
              <a:t>arbitration was required</a:t>
            </a:r>
            <a:endParaRPr lang="en-US" sz="3200" dirty="0"/>
          </a:p>
          <a:p>
            <a:pPr lvl="1"/>
            <a:r>
              <a:rPr lang="en-US" dirty="0" smtClean="0"/>
              <a:t>In at least some </a:t>
            </a:r>
            <a:r>
              <a:rPr lang="en-US" dirty="0"/>
              <a:t>cases, the losing plaintiff owed the defendant 1/6</a:t>
            </a:r>
            <a:r>
              <a:rPr lang="en-US" baseline="30000" dirty="0"/>
              <a:t>th</a:t>
            </a:r>
            <a:r>
              <a:rPr lang="en-US" dirty="0"/>
              <a:t> the amount </a:t>
            </a:r>
            <a:r>
              <a:rPr lang="en-US" dirty="0" smtClean="0"/>
              <a:t>claimed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6485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Murder and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951" y="1825625"/>
            <a:ext cx="11103429" cy="4351338"/>
          </a:xfrm>
        </p:spPr>
        <p:txBody>
          <a:bodyPr/>
          <a:lstStyle/>
          <a:p>
            <a:r>
              <a:rPr lang="en-US" dirty="0" smtClean="0"/>
              <a:t>Murder</a:t>
            </a:r>
            <a:endParaRPr lang="en-US" sz="3600" dirty="0"/>
          </a:p>
          <a:p>
            <a:pPr lvl="1"/>
            <a:r>
              <a:rPr lang="en-US" dirty="0"/>
              <a:t>Prosecution </a:t>
            </a:r>
            <a:r>
              <a:rPr lang="en-US" dirty="0" smtClean="0"/>
              <a:t>was by </a:t>
            </a:r>
            <a:r>
              <a:rPr lang="en-US" dirty="0"/>
              <a:t>kin of the </a:t>
            </a:r>
            <a:r>
              <a:rPr lang="en-US" dirty="0" smtClean="0"/>
              <a:t>victim</a:t>
            </a:r>
            <a:endParaRPr lang="en-US" sz="3200" dirty="0"/>
          </a:p>
          <a:p>
            <a:pPr lvl="1"/>
            <a:r>
              <a:rPr lang="en-US" dirty="0"/>
              <a:t>Execution for intentional killing, exile for </a:t>
            </a:r>
            <a:r>
              <a:rPr lang="en-US" dirty="0" smtClean="0"/>
              <a:t>unintentional</a:t>
            </a:r>
            <a:endParaRPr lang="en-US" sz="3200" dirty="0"/>
          </a:p>
          <a:p>
            <a:pPr lvl="1"/>
            <a:r>
              <a:rPr lang="en-US" dirty="0" smtClean="0"/>
              <a:t>The defendant </a:t>
            </a:r>
            <a:r>
              <a:rPr lang="en-US" dirty="0"/>
              <a:t>had the option of going into exile if he thought he was going to lose</a:t>
            </a:r>
            <a:endParaRPr lang="en-US" sz="3200" dirty="0"/>
          </a:p>
          <a:p>
            <a:r>
              <a:rPr lang="en-US" dirty="0"/>
              <a:t>Theft</a:t>
            </a:r>
            <a:endParaRPr lang="en-US" sz="3600" dirty="0"/>
          </a:p>
          <a:p>
            <a:pPr lvl="1"/>
            <a:r>
              <a:rPr lang="en-US" dirty="0"/>
              <a:t>The victim gets back his property plus twice its value</a:t>
            </a:r>
            <a:endParaRPr lang="en-US" sz="3200" dirty="0"/>
          </a:p>
          <a:p>
            <a:pPr lvl="1"/>
            <a:r>
              <a:rPr lang="en-US" dirty="0" smtClean="0"/>
              <a:t>That creates a risk of planting the evidence and then finding it. To prevent that</a:t>
            </a:r>
          </a:p>
          <a:p>
            <a:pPr lvl="1"/>
            <a:r>
              <a:rPr lang="en-US" dirty="0" smtClean="0"/>
              <a:t>Someone can </a:t>
            </a:r>
            <a:r>
              <a:rPr lang="en-US" dirty="0"/>
              <a:t>search the house he thinks his property is in, but …</a:t>
            </a:r>
            <a:endParaRPr lang="en-US" sz="3200" dirty="0"/>
          </a:p>
          <a:p>
            <a:pPr lvl="1"/>
            <a:r>
              <a:rPr lang="en-US" dirty="0"/>
              <a:t>He has to do it naked. </a:t>
            </a:r>
          </a:p>
        </p:txBody>
      </p:sp>
    </p:spTree>
    <p:extLst>
      <p:ext uri="{BB962C8B-B14F-4D97-AF65-F5344CB8AC3E}">
        <p14:creationId xmlns:p14="http://schemas.microsoft.com/office/powerpoint/2010/main" val="9783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Miasma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3042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you had committed murder, you had an aura of bad luck</a:t>
            </a:r>
            <a:endParaRPr lang="en-US" sz="3600" dirty="0"/>
          </a:p>
          <a:p>
            <a:r>
              <a:rPr lang="en-US" dirty="0" smtClean="0"/>
              <a:t>It was contagious, so you were </a:t>
            </a:r>
            <a:r>
              <a:rPr lang="en-US" dirty="0"/>
              <a:t>banned from courts and temples</a:t>
            </a:r>
            <a:endParaRPr lang="en-US" sz="3600" dirty="0"/>
          </a:p>
          <a:p>
            <a:r>
              <a:rPr lang="en-US" dirty="0" smtClean="0"/>
              <a:t>One </a:t>
            </a:r>
            <a:r>
              <a:rPr lang="en-US" dirty="0" smtClean="0"/>
              <a:t>defendant claimed he was only charged in order to keep him from participating in another law case</a:t>
            </a:r>
          </a:p>
          <a:p>
            <a:r>
              <a:rPr lang="en-US" dirty="0" smtClean="0"/>
              <a:t>Another </a:t>
            </a:r>
            <a:r>
              <a:rPr lang="en-US" dirty="0"/>
              <a:t>defendant argued that the fact that he and his shipmates had not suffered bad luck showed that he was not </a:t>
            </a:r>
            <a:r>
              <a:rPr lang="en-US" dirty="0" smtClean="0"/>
              <a:t>guilty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517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9524"/>
            <a:ext cx="10515600" cy="5648476"/>
          </a:xfrm>
        </p:spPr>
        <p:txBody>
          <a:bodyPr>
            <a:normAutofit/>
          </a:bodyPr>
          <a:lstStyle/>
          <a:p>
            <a:r>
              <a:rPr lang="en-US" dirty="0" smtClean="0"/>
              <a:t>A man could have only one wife but </a:t>
            </a:r>
            <a:r>
              <a:rPr lang="en-US" dirty="0"/>
              <a:t>could also have a non-citizen concubine</a:t>
            </a:r>
            <a:endParaRPr lang="en-US" sz="3600" dirty="0"/>
          </a:p>
          <a:p>
            <a:r>
              <a:rPr lang="en-US" dirty="0"/>
              <a:t>Any free woman must have a lord: </a:t>
            </a:r>
            <a:r>
              <a:rPr lang="en-US" i="1" dirty="0" err="1"/>
              <a:t>Kyrios</a:t>
            </a:r>
            <a:endParaRPr lang="en-US" sz="3600" i="1" dirty="0"/>
          </a:p>
          <a:p>
            <a:r>
              <a:rPr lang="en-US" dirty="0" smtClean="0"/>
              <a:t>First </a:t>
            </a:r>
            <a:r>
              <a:rPr lang="en-US" dirty="0" smtClean="0"/>
              <a:t>her father</a:t>
            </a:r>
            <a:r>
              <a:rPr lang="en-US" dirty="0"/>
              <a:t>, then </a:t>
            </a:r>
            <a:r>
              <a:rPr lang="en-US" dirty="0" smtClean="0"/>
              <a:t>her husband</a:t>
            </a:r>
            <a:r>
              <a:rPr lang="en-US" dirty="0"/>
              <a:t>, then </a:t>
            </a:r>
            <a:r>
              <a:rPr lang="en-US" dirty="0" smtClean="0"/>
              <a:t>possibly </a:t>
            </a:r>
            <a:r>
              <a:rPr lang="en-US" dirty="0" smtClean="0"/>
              <a:t>her son </a:t>
            </a:r>
            <a:endParaRPr lang="en-US" sz="3600" dirty="0"/>
          </a:p>
          <a:p>
            <a:r>
              <a:rPr lang="en-US" dirty="0" smtClean="0"/>
              <a:t>Her father </a:t>
            </a:r>
            <a:r>
              <a:rPr lang="en-US" dirty="0"/>
              <a:t>controlled whom she married. </a:t>
            </a:r>
            <a:endParaRPr lang="en-US" sz="3600" dirty="0"/>
          </a:p>
          <a:p>
            <a:r>
              <a:rPr lang="en-US" dirty="0" smtClean="0"/>
              <a:t>Divorce </a:t>
            </a:r>
            <a:r>
              <a:rPr lang="en-US" dirty="0"/>
              <a:t>at initiative of husband or wife’s father</a:t>
            </a:r>
            <a:endParaRPr lang="en-US" sz="3600" dirty="0"/>
          </a:p>
          <a:p>
            <a:r>
              <a:rPr lang="en-US" dirty="0" smtClean="0"/>
              <a:t>A dying </a:t>
            </a:r>
            <a:r>
              <a:rPr lang="en-US" dirty="0"/>
              <a:t>man could assign </a:t>
            </a:r>
            <a:r>
              <a:rPr lang="en-US" dirty="0" smtClean="0"/>
              <a:t>his wife </a:t>
            </a:r>
            <a:r>
              <a:rPr lang="en-US" dirty="0"/>
              <a:t>and her dowry </a:t>
            </a:r>
            <a:r>
              <a:rPr lang="en-US" dirty="0" smtClean="0"/>
              <a:t>to someone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3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4"/>
            <a:ext cx="10515600" cy="5375198"/>
          </a:xfrm>
        </p:spPr>
        <p:txBody>
          <a:bodyPr/>
          <a:lstStyle/>
          <a:p>
            <a:r>
              <a:rPr lang="en-US" dirty="0" smtClean="0"/>
              <a:t>There was only limited </a:t>
            </a:r>
            <a:r>
              <a:rPr lang="en-US" dirty="0"/>
              <a:t>freedom of </a:t>
            </a:r>
            <a:r>
              <a:rPr lang="en-US" dirty="0" smtClean="0"/>
              <a:t>inheritance</a:t>
            </a:r>
            <a:endParaRPr lang="en-US" sz="3600" dirty="0"/>
          </a:p>
          <a:p>
            <a:pPr lvl="1"/>
            <a:r>
              <a:rPr lang="en-US" dirty="0" smtClean="0"/>
              <a:t>The only way to disinherit </a:t>
            </a:r>
            <a:r>
              <a:rPr lang="en-US" dirty="0"/>
              <a:t>a </a:t>
            </a:r>
            <a:r>
              <a:rPr lang="en-US" dirty="0" smtClean="0"/>
              <a:t>son was </a:t>
            </a:r>
            <a:r>
              <a:rPr lang="en-US" dirty="0"/>
              <a:t>by denying </a:t>
            </a:r>
            <a:r>
              <a:rPr lang="en-US" dirty="0" smtClean="0"/>
              <a:t>paternity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give someone other than a son a claim to inherit a man had to adopt him</a:t>
            </a:r>
          </a:p>
          <a:p>
            <a:r>
              <a:rPr lang="en-US" dirty="0" smtClean="0"/>
              <a:t>If </a:t>
            </a:r>
            <a:r>
              <a:rPr lang="en-US" dirty="0"/>
              <a:t>a man died with only a daughter</a:t>
            </a:r>
            <a:endParaRPr lang="en-US" sz="3600" dirty="0"/>
          </a:p>
          <a:p>
            <a:pPr lvl="1"/>
            <a:r>
              <a:rPr lang="en-US" dirty="0"/>
              <a:t>She must marry the nearest male relative who </a:t>
            </a:r>
            <a:r>
              <a:rPr lang="en-US" dirty="0" smtClean="0"/>
              <a:t>would have her</a:t>
            </a:r>
          </a:p>
          <a:p>
            <a:pPr lvl="1"/>
            <a:r>
              <a:rPr lang="en-US" dirty="0" smtClean="0"/>
              <a:t>As long as he wasn’t within the narrow restrictions of the incest rules</a:t>
            </a:r>
            <a:endParaRPr lang="en-US" sz="3200" dirty="0"/>
          </a:p>
          <a:p>
            <a:pPr lvl="1"/>
            <a:r>
              <a:rPr lang="en-US" dirty="0"/>
              <a:t>Even if she must first divorce her husband to do </a:t>
            </a:r>
            <a:r>
              <a:rPr lang="en-US" dirty="0" smtClean="0"/>
              <a:t>so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085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1922</Words>
  <Application>Microsoft Macintosh PowerPoint</Application>
  <PresentationFormat>Custom</PresentationFormat>
  <Paragraphs>212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Periclean Athens c. 400 B.C.</vt:lpstr>
      <vt:lpstr>Court System</vt:lpstr>
      <vt:lpstr>I am supposed to remind you to</vt:lpstr>
      <vt:lpstr>Laws</vt:lpstr>
      <vt:lpstr>Prosecution: Public and Private Cases</vt:lpstr>
      <vt:lpstr>Murder and Theft</vt:lpstr>
      <vt:lpstr>Miasma</vt:lpstr>
      <vt:lpstr>Marriage</vt:lpstr>
      <vt:lpstr>Inheritance</vt:lpstr>
      <vt:lpstr>Producing Public Goods</vt:lpstr>
      <vt:lpstr>Ways of Enforcing Rules and what is wrong with each</vt:lpstr>
      <vt:lpstr>Tort Law</vt:lpstr>
      <vt:lpstr>PowerPoint Presentation</vt:lpstr>
      <vt:lpstr>Community responsibility system</vt:lpstr>
      <vt:lpstr>Enforcement Without Force</vt:lpstr>
      <vt:lpstr>PowerPoint Presentation</vt:lpstr>
      <vt:lpstr>Enforcement by the Threat of Ostracism</vt:lpstr>
      <vt:lpstr>Religion as an Enforcement Mechanism</vt:lpstr>
      <vt:lpstr>Potential Problems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Friedman</dc:creator>
  <cp:lastModifiedBy>David Friedman</cp:lastModifiedBy>
  <cp:revision>101</cp:revision>
  <dcterms:created xsi:type="dcterms:W3CDTF">2017-02-14T18:39:04Z</dcterms:created>
  <dcterms:modified xsi:type="dcterms:W3CDTF">2017-03-21T22:59:50Z</dcterms:modified>
</cp:coreProperties>
</file>