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56" r:id="rId2"/>
    <p:sldId id="362" r:id="rId3"/>
    <p:sldId id="358" r:id="rId4"/>
    <p:sldId id="363" r:id="rId5"/>
    <p:sldId id="359" r:id="rId6"/>
    <p:sldId id="364" r:id="rId7"/>
    <p:sldId id="360" r:id="rId8"/>
    <p:sldId id="361" r:id="rId9"/>
    <p:sldId id="366" r:id="rId10"/>
    <p:sldId id="367" r:id="rId11"/>
    <p:sldId id="368" r:id="rId12"/>
    <p:sldId id="369" r:id="rId13"/>
    <p:sldId id="3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5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3269-F06F-EB42-92FC-5F23A3F3AE39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D7185-9F9E-A745-8E1E-6394FDB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3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3/23/17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57" y="0"/>
            <a:ext cx="11188095" cy="8708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Ways of Enforcing Rules and what is wrong with 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0858"/>
            <a:ext cx="10712752" cy="59871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parts to the job: </a:t>
            </a:r>
            <a:endParaRPr lang="en-US" dirty="0" smtClean="0"/>
          </a:p>
          <a:p>
            <a:pPr lvl="1"/>
            <a:r>
              <a:rPr lang="en-US" dirty="0" smtClean="0"/>
              <a:t>Catch the offender and collect evidence</a:t>
            </a:r>
          </a:p>
          <a:p>
            <a:pPr lvl="1"/>
            <a:r>
              <a:rPr lang="en-US" dirty="0" smtClean="0"/>
              <a:t>Determine if he is guilty</a:t>
            </a:r>
          </a:p>
          <a:p>
            <a:pPr lvl="1"/>
            <a:r>
              <a:rPr lang="en-US" dirty="0" smtClean="0"/>
              <a:t>Punish him</a:t>
            </a:r>
          </a:p>
          <a:p>
            <a:r>
              <a:rPr lang="en-US" dirty="0" smtClean="0"/>
              <a:t>Criminal law: State actors are hired to do all of it</a:t>
            </a:r>
          </a:p>
          <a:p>
            <a:pPr lvl="1"/>
            <a:r>
              <a:rPr lang="en-US" dirty="0"/>
              <a:t>Enforcers act in their interest, not our interest</a:t>
            </a:r>
          </a:p>
          <a:p>
            <a:pPr lvl="1"/>
            <a:r>
              <a:rPr lang="en-US" dirty="0"/>
              <a:t>Many costs are imposed on </a:t>
            </a:r>
            <a:r>
              <a:rPr lang="en-US" dirty="0" smtClean="0"/>
              <a:t>others, so may be ignored</a:t>
            </a:r>
            <a:endParaRPr lang="en-US" dirty="0"/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the cop has an incentive to sell the evidence to the criminal</a:t>
            </a:r>
          </a:p>
          <a:p>
            <a:pPr lvl="2"/>
            <a:r>
              <a:rPr lang="en-US" dirty="0" smtClean="0"/>
              <a:t>In their mutual benefit</a:t>
            </a:r>
          </a:p>
          <a:p>
            <a:pPr lvl="2"/>
            <a:r>
              <a:rPr lang="en-US" dirty="0" smtClean="0"/>
              <a:t>So we need mechanisms to prevent that</a:t>
            </a:r>
          </a:p>
          <a:p>
            <a:r>
              <a:rPr lang="en-US" dirty="0" smtClean="0"/>
              <a:t>Privately prosecuted criminal law: A private actor catches and prosecutes</a:t>
            </a:r>
          </a:p>
          <a:p>
            <a:pPr lvl="1"/>
            <a:r>
              <a:rPr lang="en-US" dirty="0" smtClean="0"/>
              <a:t>If his incentive is the reward, he may prosecute someone who is innocent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private deterrence, doesn’t work when the criminal does not know who the victim is</a:t>
            </a:r>
          </a:p>
          <a:p>
            <a:pPr lvl="1"/>
            <a:r>
              <a:rPr lang="en-US" dirty="0" smtClean="0"/>
              <a:t>Out-of-court settlement only works if the defendant can pay</a:t>
            </a:r>
          </a:p>
        </p:txBody>
      </p:sp>
    </p:spTree>
    <p:extLst>
      <p:ext uri="{BB962C8B-B14F-4D97-AF65-F5344CB8AC3E}">
        <p14:creationId xmlns:p14="http://schemas.microsoft.com/office/powerpoint/2010/main" val="885955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7964"/>
          </a:xfrm>
        </p:spPr>
        <p:txBody>
          <a:bodyPr/>
          <a:lstStyle/>
          <a:p>
            <a:r>
              <a:rPr lang="en-US" dirty="0" smtClean="0"/>
              <a:t>Incentive to Enforce and the Problem of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3173"/>
            <a:ext cx="10515600" cy="561482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Rules require </a:t>
            </a:r>
            <a:r>
              <a:rPr lang="en-US" dirty="0" smtClean="0"/>
              <a:t>an incentive to enforce or they don’t get enforced</a:t>
            </a:r>
          </a:p>
          <a:p>
            <a:pPr lvl="1"/>
            <a:r>
              <a:rPr lang="en-US" dirty="0" smtClean="0"/>
              <a:t>But there are also problems with too much incentive</a:t>
            </a:r>
          </a:p>
          <a:p>
            <a:pPr lvl="1"/>
            <a:r>
              <a:rPr lang="en-US" dirty="0" smtClean="0"/>
              <a:t>Of two sorts</a:t>
            </a:r>
          </a:p>
          <a:p>
            <a:r>
              <a:rPr lang="en-US" dirty="0" smtClean="0"/>
              <a:t>We may spend more resources enforcing laws than it is worth</a:t>
            </a:r>
          </a:p>
          <a:p>
            <a:r>
              <a:rPr lang="en-US" dirty="0" smtClean="0"/>
              <a:t>And a strong incentive to convict may lead to convicting the innocent</a:t>
            </a:r>
          </a:p>
          <a:p>
            <a:pPr lvl="1"/>
            <a:r>
              <a:rPr lang="en-US" dirty="0" smtClean="0"/>
              <a:t>Directly, because someone profits from doing so</a:t>
            </a:r>
            <a:endParaRPr lang="en-US" dirty="0"/>
          </a:p>
          <a:p>
            <a:pPr lvl="1"/>
            <a:r>
              <a:rPr lang="en-US" dirty="0" smtClean="0"/>
              <a:t>Indirectly</a:t>
            </a:r>
          </a:p>
          <a:p>
            <a:pPr lvl="2"/>
            <a:r>
              <a:rPr lang="en-US" dirty="0" smtClean="0"/>
              <a:t>The lower the standard of proof, the more guilty defendants get convicted</a:t>
            </a:r>
          </a:p>
          <a:p>
            <a:pPr lvl="2"/>
            <a:r>
              <a:rPr lang="en-US" dirty="0" smtClean="0"/>
              <a:t>Also more innocent defendants</a:t>
            </a:r>
          </a:p>
          <a:p>
            <a:pPr lvl="1"/>
            <a:r>
              <a:rPr lang="en-US" dirty="0" smtClean="0"/>
              <a:t>We try to prevent that by legal rules for separating innocent from guilty</a:t>
            </a:r>
          </a:p>
          <a:p>
            <a:pPr lvl="1"/>
            <a:r>
              <a:rPr lang="en-US" dirty="0" smtClean="0"/>
              <a:t>But it isn’t clear how well that works</a:t>
            </a:r>
          </a:p>
          <a:p>
            <a:pPr lvl="2"/>
            <a:r>
              <a:rPr lang="en-US" dirty="0" smtClean="0"/>
              <a:t>The U.S. has elaborate rules for jury trials but</a:t>
            </a:r>
          </a:p>
          <a:p>
            <a:pPr lvl="2"/>
            <a:r>
              <a:rPr lang="en-US" dirty="0" smtClean="0"/>
              <a:t>Almost all felony convictions are by plea bargains</a:t>
            </a:r>
          </a:p>
          <a:p>
            <a:pPr lvl="1"/>
            <a:r>
              <a:rPr lang="en-US" dirty="0" smtClean="0"/>
              <a:t>How would you estimate the rate of false positives in the criminal justice system?</a:t>
            </a:r>
          </a:p>
          <a:p>
            <a:pPr lvl="2"/>
            <a:r>
              <a:rPr lang="en-US" dirty="0" smtClean="0"/>
              <a:t>Apply a new technology to old cases: DNA testing</a:t>
            </a:r>
          </a:p>
          <a:p>
            <a:pPr lvl="2"/>
            <a:r>
              <a:rPr lang="en-US" dirty="0" smtClean="0"/>
              <a:t>Several attempts to do that suggest error rates of a few percent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4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Trying Too Hard: The Law of Torture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709" y="914400"/>
            <a:ext cx="11044718" cy="5943599"/>
          </a:xfrm>
        </p:spPr>
        <p:txBody>
          <a:bodyPr>
            <a:normAutofit/>
          </a:bodyPr>
          <a:lstStyle/>
          <a:p>
            <a:r>
              <a:rPr lang="en-US" dirty="0" smtClean="0"/>
              <a:t>The original medieval solution was an ordeal: Let God judge</a:t>
            </a:r>
          </a:p>
          <a:p>
            <a:pPr lvl="1"/>
            <a:r>
              <a:rPr lang="en-US" dirty="0" smtClean="0"/>
              <a:t>They abandoned that on theological grounds: We don’t get to order God around</a:t>
            </a:r>
          </a:p>
          <a:p>
            <a:pPr lvl="1"/>
            <a:r>
              <a:rPr lang="en-US" dirty="0" smtClean="0"/>
              <a:t>Replaced it with a very high standard of proof</a:t>
            </a:r>
          </a:p>
          <a:p>
            <a:pPr lvl="2"/>
            <a:r>
              <a:rPr lang="en-US" dirty="0" smtClean="0"/>
              <a:t>Evidence clear as the noonday sun</a:t>
            </a:r>
          </a:p>
          <a:p>
            <a:pPr lvl="2"/>
            <a:r>
              <a:rPr lang="en-US" dirty="0" smtClean="0"/>
              <a:t>Two eyewitnesses to the crime</a:t>
            </a:r>
          </a:p>
          <a:p>
            <a:pPr lvl="2"/>
            <a:r>
              <a:rPr lang="en-US" dirty="0" smtClean="0"/>
              <a:t>Or a voluntary confession</a:t>
            </a:r>
          </a:p>
          <a:p>
            <a:pPr lvl="1"/>
            <a:r>
              <a:rPr lang="en-US" dirty="0" smtClean="0"/>
              <a:t>At which point most criminals could not get convicted, so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They instituted the law of torture</a:t>
            </a:r>
          </a:p>
          <a:p>
            <a:pPr lvl="1"/>
            <a:r>
              <a:rPr lang="en-US" dirty="0" smtClean="0"/>
              <a:t>Once they had half evidence, such as one witness or good circumstantial evidence</a:t>
            </a:r>
          </a:p>
          <a:p>
            <a:pPr lvl="1"/>
            <a:r>
              <a:rPr lang="en-US" dirty="0" smtClean="0"/>
              <a:t>They could torture the defendant into confessing</a:t>
            </a:r>
          </a:p>
          <a:p>
            <a:pPr lvl="1"/>
            <a:r>
              <a:rPr lang="en-US" dirty="0" smtClean="0"/>
              <a:t>Confessing under torture wasn’t voluntary, so</a:t>
            </a:r>
          </a:p>
          <a:p>
            <a:pPr lvl="1"/>
            <a:r>
              <a:rPr lang="en-US" dirty="0" smtClean="0"/>
              <a:t>Stop torturing him, ask if he wants to confess, if he doesn’t torture him again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1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7416"/>
          </a:xfrm>
        </p:spPr>
        <p:txBody>
          <a:bodyPr/>
          <a:lstStyle/>
          <a:p>
            <a:pPr algn="ctr"/>
            <a:r>
              <a:rPr lang="en-US" dirty="0" smtClean="0"/>
              <a:t>Other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0431"/>
            <a:ext cx="10658582" cy="5717569"/>
          </a:xfrm>
        </p:spPr>
        <p:txBody>
          <a:bodyPr/>
          <a:lstStyle/>
          <a:p>
            <a:r>
              <a:rPr lang="en-US" dirty="0"/>
              <a:t>Arguably, plea bargaining in the U.S. has the same logic</a:t>
            </a:r>
          </a:p>
          <a:p>
            <a:pPr lvl="1"/>
            <a:r>
              <a:rPr lang="en-US" dirty="0"/>
              <a:t>Give defendants lots of rights in jury trials to avoid convicting the innocent</a:t>
            </a:r>
          </a:p>
          <a:p>
            <a:pPr lvl="1"/>
            <a:r>
              <a:rPr lang="en-US" dirty="0"/>
              <a:t>Now jury trials take too long to use for all felonies, so</a:t>
            </a:r>
          </a:p>
          <a:p>
            <a:pPr lvl="1"/>
            <a:r>
              <a:rPr lang="en-US" dirty="0"/>
              <a:t>Replace trial with confession, not by torture but the threat of higher penalties</a:t>
            </a:r>
          </a:p>
          <a:p>
            <a:r>
              <a:rPr lang="en-US" dirty="0" smtClean="0"/>
              <a:t>Jewish law was even stricter for capital offenses</a:t>
            </a:r>
          </a:p>
          <a:p>
            <a:pPr lvl="1"/>
            <a:r>
              <a:rPr lang="en-US" dirty="0" smtClean="0"/>
              <a:t>Not only required two eyewitnesses, but</a:t>
            </a:r>
          </a:p>
          <a:p>
            <a:pPr lvl="1"/>
            <a:r>
              <a:rPr lang="en-US" dirty="0" smtClean="0"/>
              <a:t>Witnesses who had warned the criminal in advance</a:t>
            </a:r>
          </a:p>
          <a:p>
            <a:pPr lvl="1"/>
            <a:r>
              <a:rPr lang="en-US" dirty="0" smtClean="0"/>
              <a:t>But the found various grounds for ignoring that requirement</a:t>
            </a:r>
          </a:p>
          <a:p>
            <a:r>
              <a:rPr lang="en-US" dirty="0" smtClean="0"/>
              <a:t>Islamic law requires two witnesses for a </a:t>
            </a:r>
            <a:r>
              <a:rPr lang="en-US" dirty="0" err="1" smtClean="0"/>
              <a:t>Hadd</a:t>
            </a:r>
            <a:r>
              <a:rPr lang="en-US" dirty="0" smtClean="0"/>
              <a:t> offense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Zina</a:t>
            </a:r>
            <a:r>
              <a:rPr lang="en-US" dirty="0" smtClean="0"/>
              <a:t>, four witnesses to the same act of intercourse</a:t>
            </a:r>
          </a:p>
          <a:p>
            <a:pPr lvl="1"/>
            <a:r>
              <a:rPr lang="en-US" dirty="0" smtClean="0"/>
              <a:t>But there are multiple alternatives with lower standards: </a:t>
            </a:r>
            <a:r>
              <a:rPr lang="en-US" i="1" dirty="0" err="1" smtClean="0"/>
              <a:t>Tazir</a:t>
            </a:r>
            <a:r>
              <a:rPr lang="en-US" dirty="0" smtClean="0"/>
              <a:t>, </a:t>
            </a:r>
            <a:r>
              <a:rPr lang="en-US" i="1" dirty="0" err="1" smtClean="0"/>
              <a:t>Shurta</a:t>
            </a:r>
            <a:r>
              <a:rPr lang="en-US" dirty="0" smtClean="0"/>
              <a:t>,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Some schools hold that in </a:t>
            </a:r>
            <a:r>
              <a:rPr lang="en-US" i="1" dirty="0" err="1" smtClean="0"/>
              <a:t>Tazir</a:t>
            </a:r>
            <a:r>
              <a:rPr lang="en-US" dirty="0" smtClean="0"/>
              <a:t> the judge can convict on his own knowledge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73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3905"/>
          </a:xfrm>
        </p:spPr>
        <p:txBody>
          <a:bodyPr/>
          <a:lstStyle/>
          <a:p>
            <a:pPr algn="ctr"/>
            <a:r>
              <a:rPr lang="en-US" dirty="0" smtClean="0"/>
              <a:t>Tort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048"/>
            <a:ext cx="10515600" cy="560009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victim or his agent </a:t>
            </a:r>
            <a:r>
              <a:rPr lang="en-US" dirty="0" smtClean="0"/>
              <a:t>catches and prosecutes</a:t>
            </a:r>
            <a:endParaRPr lang="en-US" dirty="0"/>
          </a:p>
          <a:p>
            <a:r>
              <a:rPr lang="en-US" dirty="0" smtClean="0"/>
              <a:t>Doesn’t work if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defendant can’t pay—is judgment proof</a:t>
            </a:r>
            <a:endParaRPr lang="en-US" dirty="0"/>
          </a:p>
          <a:p>
            <a:pPr lvl="1"/>
            <a:r>
              <a:rPr lang="en-US" dirty="0" smtClean="0"/>
              <a:t>If the chance of catching and convicting is low</a:t>
            </a:r>
          </a:p>
          <a:p>
            <a:pPr lvl="2"/>
            <a:r>
              <a:rPr lang="en-US" dirty="0" smtClean="0"/>
              <a:t>It would cost $2000 to identify and prosecute the offender whose tort cost me $4,000</a:t>
            </a:r>
          </a:p>
          <a:p>
            <a:pPr lvl="2"/>
            <a:r>
              <a:rPr lang="en-US" dirty="0" smtClean="0"/>
              <a:t>And I would have only one chance in four of success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damage payment is doing three things at once</a:t>
            </a:r>
            <a:endParaRPr lang="en-US" dirty="0"/>
          </a:p>
          <a:p>
            <a:pPr lvl="1"/>
            <a:r>
              <a:rPr lang="en-US" dirty="0" smtClean="0"/>
              <a:t>Punishing the </a:t>
            </a:r>
            <a:r>
              <a:rPr lang="en-US" dirty="0" err="1" smtClean="0"/>
              <a:t>tortfeasor</a:t>
            </a:r>
            <a:endParaRPr lang="en-US" dirty="0" smtClean="0"/>
          </a:p>
          <a:p>
            <a:pPr lvl="1"/>
            <a:r>
              <a:rPr lang="en-US" dirty="0" smtClean="0"/>
              <a:t>Rewarding the victim for successful prosecution</a:t>
            </a:r>
          </a:p>
          <a:p>
            <a:pPr lvl="1"/>
            <a:r>
              <a:rPr lang="en-US" dirty="0" smtClean="0"/>
              <a:t>Compensating the victim for his loss</a:t>
            </a:r>
          </a:p>
          <a:p>
            <a:r>
              <a:rPr lang="en-US" dirty="0" smtClean="0"/>
              <a:t>There is no reason why the same sum should be right for all three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810"/>
            <a:ext cx="10809514" cy="5612190"/>
          </a:xfrm>
        </p:spPr>
        <p:txBody>
          <a:bodyPr>
            <a:normAutofit/>
          </a:bodyPr>
          <a:lstStyle/>
          <a:p>
            <a:r>
              <a:rPr lang="en-US" dirty="0" smtClean="0"/>
              <a:t>Private </a:t>
            </a:r>
            <a:r>
              <a:rPr lang="en-US" dirty="0"/>
              <a:t>and decentralized</a:t>
            </a:r>
          </a:p>
          <a:p>
            <a:pPr lvl="1"/>
            <a:r>
              <a:rPr lang="en-US" dirty="0"/>
              <a:t>The victim catches, prosecutes, and enforces the </a:t>
            </a:r>
            <a:r>
              <a:rPr lang="en-US" dirty="0" smtClean="0"/>
              <a:t>verdict</a:t>
            </a:r>
          </a:p>
          <a:p>
            <a:pPr lvl="1"/>
            <a:r>
              <a:rPr lang="en-US" dirty="0" smtClean="0"/>
              <a:t>Policeman, judge, jury and executioner. Sounds dangerous</a:t>
            </a:r>
            <a:endParaRPr lang="en-US" dirty="0"/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It requires some commitment mechanism, to make me carry out my threat</a:t>
            </a:r>
          </a:p>
          <a:p>
            <a:pPr lvl="1"/>
            <a:r>
              <a:rPr lang="en-US" dirty="0" smtClean="0"/>
              <a:t>Unjustified or extortionate claims are limited by third parties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plaintiff and defendant really disagree about the claim</a:t>
            </a:r>
          </a:p>
          <a:p>
            <a:pPr lvl="2"/>
            <a:r>
              <a:rPr lang="en-US" dirty="0" smtClean="0"/>
              <a:t>Defendant has an incentive to resist, which can produce continued violence</a:t>
            </a:r>
          </a:p>
          <a:p>
            <a:pPr lvl="2"/>
            <a:r>
              <a:rPr lang="en-US" dirty="0" smtClean="0"/>
              <a:t>So you need some mechanism, such as arbitration</a:t>
            </a:r>
          </a:p>
          <a:p>
            <a:pPr lvl="2"/>
            <a:r>
              <a:rPr lang="en-US" dirty="0" smtClean="0"/>
              <a:t>That lets one side or the other give in without looking weak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9429" y="423334"/>
            <a:ext cx="758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Feud 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536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666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Community responsibility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9714"/>
            <a:ext cx="12192000" cy="5793619"/>
          </a:xfrm>
        </p:spPr>
        <p:txBody>
          <a:bodyPr>
            <a:normAutofit/>
          </a:bodyPr>
          <a:lstStyle/>
          <a:p>
            <a:r>
              <a:rPr lang="en-US" dirty="0" smtClean="0"/>
              <a:t>Prison </a:t>
            </a:r>
            <a:r>
              <a:rPr lang="en-US" dirty="0"/>
              <a:t>gangs, </a:t>
            </a:r>
            <a:r>
              <a:rPr lang="en-US" dirty="0" err="1"/>
              <a:t>Vitsa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paying groups</a:t>
            </a:r>
          </a:p>
          <a:p>
            <a:r>
              <a:rPr lang="en-US" dirty="0"/>
              <a:t>Smith vs Hume on established </a:t>
            </a:r>
            <a:r>
              <a:rPr lang="en-US" dirty="0" smtClean="0"/>
              <a:t>religion</a:t>
            </a:r>
            <a:endParaRPr lang="en-US" dirty="0"/>
          </a:p>
          <a:p>
            <a:r>
              <a:rPr lang="en-US" dirty="0" smtClean="0"/>
              <a:t>It requires some </a:t>
            </a:r>
            <a:r>
              <a:rPr lang="en-US" dirty="0"/>
              <a:t>mechanism to enforce rules of behavior on the group members</a:t>
            </a:r>
          </a:p>
          <a:p>
            <a:pPr lvl="1"/>
            <a:r>
              <a:rPr lang="en-US" dirty="0" smtClean="0"/>
              <a:t>Prison gang: Like a government with criminal law</a:t>
            </a:r>
          </a:p>
          <a:p>
            <a:pPr lvl="1"/>
            <a:r>
              <a:rPr lang="en-US" dirty="0" smtClean="0"/>
              <a:t>Religious sect: Like norms, ostracism, similar non-violent </a:t>
            </a:r>
            <a:r>
              <a:rPr lang="en-US" dirty="0" smtClean="0"/>
              <a:t>enforcement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5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608966"/>
            <a:ext cx="11466286" cy="6249034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you act in ways that make dealing with you costly</a:t>
            </a:r>
          </a:p>
          <a:p>
            <a:pPr lvl="1"/>
            <a:r>
              <a:rPr lang="en-US" dirty="0"/>
              <a:t>Other people choose not to deal with you, which is a cost to you</a:t>
            </a:r>
          </a:p>
          <a:p>
            <a:pPr lvl="1"/>
            <a:r>
              <a:rPr lang="en-US" dirty="0"/>
              <a:t>Not </a:t>
            </a:r>
            <a:r>
              <a:rPr lang="en-US" dirty="0" smtClean="0"/>
              <a:t>to </a:t>
            </a:r>
            <a:r>
              <a:rPr lang="en-US" dirty="0"/>
              <a:t>punish you but </a:t>
            </a:r>
            <a:r>
              <a:rPr lang="en-US" dirty="0" smtClean="0"/>
              <a:t>to protect </a:t>
            </a:r>
            <a:r>
              <a:rPr lang="en-US" dirty="0"/>
              <a:t>themselves</a:t>
            </a:r>
          </a:p>
          <a:p>
            <a:r>
              <a:rPr lang="en-US" dirty="0" smtClean="0"/>
              <a:t>Which depends </a:t>
            </a:r>
            <a:r>
              <a:rPr lang="en-US" dirty="0"/>
              <a:t>on their </a:t>
            </a:r>
            <a:r>
              <a:rPr lang="en-US" dirty="0" smtClean="0"/>
              <a:t>knowing who is at fault</a:t>
            </a:r>
            <a:endParaRPr lang="en-US" dirty="0"/>
          </a:p>
          <a:p>
            <a:pPr lvl="1"/>
            <a:r>
              <a:rPr lang="en-US" sz="2200" dirty="0"/>
              <a:t>If they cannot </a:t>
            </a:r>
            <a:r>
              <a:rPr lang="en-US" sz="2200" dirty="0" smtClean="0"/>
              <a:t>tell, </a:t>
            </a:r>
            <a:r>
              <a:rPr lang="en-US" sz="2200" dirty="0"/>
              <a:t>they avoid both parties to the conflict</a:t>
            </a:r>
          </a:p>
          <a:p>
            <a:pPr lvl="1"/>
            <a:r>
              <a:rPr lang="en-US" sz="2200" dirty="0"/>
              <a:t>Which makes complaining that someone cheated you unprofitable</a:t>
            </a:r>
          </a:p>
          <a:p>
            <a:pPr lvl="1"/>
            <a:r>
              <a:rPr lang="en-US" sz="2200" dirty="0"/>
              <a:t>So you </a:t>
            </a:r>
            <a:r>
              <a:rPr lang="en-US" sz="2200" dirty="0" smtClean="0"/>
              <a:t>don’t, </a:t>
            </a:r>
            <a:r>
              <a:rPr lang="en-US" sz="2200" dirty="0"/>
              <a:t>so reputational enforcement doesn’t </a:t>
            </a:r>
            <a:r>
              <a:rPr lang="en-US" sz="2200" dirty="0" smtClean="0"/>
              <a:t>work</a:t>
            </a:r>
          </a:p>
          <a:p>
            <a:r>
              <a:rPr lang="en-US" sz="2600" dirty="0" smtClean="0"/>
              <a:t>Which is an argument for some way of lowering information costs</a:t>
            </a:r>
          </a:p>
          <a:p>
            <a:pPr lvl="1"/>
            <a:endParaRPr lang="en-US" sz="1800" dirty="0"/>
          </a:p>
          <a:p>
            <a:r>
              <a:rPr lang="en-US" dirty="0" smtClean="0"/>
              <a:t>Reputational enforcement depends on </a:t>
            </a:r>
            <a:r>
              <a:rPr lang="en-US" dirty="0"/>
              <a:t>repeat dealings</a:t>
            </a:r>
          </a:p>
          <a:p>
            <a:pPr lvl="1"/>
            <a:r>
              <a:rPr lang="en-US" dirty="0"/>
              <a:t>But most of us interact with other people in many ways</a:t>
            </a:r>
          </a:p>
          <a:p>
            <a:pPr lvl="1"/>
            <a:r>
              <a:rPr lang="en-US" dirty="0"/>
              <a:t>If I cheated you in one way, others may distrust me in other ways</a:t>
            </a:r>
          </a:p>
          <a:p>
            <a:endParaRPr lang="en-US" sz="20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77332" y="24189"/>
            <a:ext cx="905933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Reputational Enforcement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791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 by the Threat of Ostracism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714" y="1825624"/>
            <a:ext cx="11212286" cy="4911423"/>
          </a:xfrm>
        </p:spPr>
        <p:txBody>
          <a:bodyPr>
            <a:normAutofit/>
          </a:bodyPr>
          <a:lstStyle/>
          <a:p>
            <a:r>
              <a:rPr lang="en-US" dirty="0" smtClean="0"/>
              <a:t>Making it work faces </a:t>
            </a:r>
            <a:r>
              <a:rPr lang="en-US" dirty="0"/>
              <a:t>a public good problem</a:t>
            </a:r>
          </a:p>
          <a:p>
            <a:pPr lvl="1"/>
            <a:r>
              <a:rPr lang="en-US" dirty="0" smtClean="0"/>
              <a:t>Why should I give </a:t>
            </a:r>
            <a:r>
              <a:rPr lang="en-US" dirty="0"/>
              <a:t>up opportunities to associate with </a:t>
            </a:r>
            <a:r>
              <a:rPr lang="en-US" dirty="0" smtClean="0"/>
              <a:t>someone</a:t>
            </a:r>
          </a:p>
          <a:p>
            <a:pPr lvl="1"/>
            <a:r>
              <a:rPr lang="en-US" dirty="0" smtClean="0"/>
              <a:t>Just because other people want to punish him?</a:t>
            </a:r>
            <a:endParaRPr lang="en-US" dirty="0"/>
          </a:p>
          <a:p>
            <a:r>
              <a:rPr lang="en-US" dirty="0"/>
              <a:t>Solution: If you associate with him, you get ostracized </a:t>
            </a:r>
            <a:r>
              <a:rPr lang="en-US" dirty="0" smtClean="0"/>
              <a:t>too</a:t>
            </a:r>
          </a:p>
          <a:p>
            <a:r>
              <a:rPr lang="en-US" dirty="0" smtClean="0"/>
              <a:t>Depends on a society sufficiently isolated so he needs to associate with fellow members</a:t>
            </a:r>
            <a:endParaRPr lang="en-US" dirty="0"/>
          </a:p>
          <a:p>
            <a:r>
              <a:rPr lang="en-US" dirty="0"/>
              <a:t>Enforcement of private </a:t>
            </a:r>
            <a:r>
              <a:rPr lang="en-US" dirty="0" smtClean="0"/>
              <a:t>norms works </a:t>
            </a:r>
            <a:r>
              <a:rPr lang="en-US" dirty="0"/>
              <a:t>largely by the same </a:t>
            </a:r>
            <a:r>
              <a:rPr lang="en-US" dirty="0" smtClean="0"/>
              <a:t>mechanism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400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8762"/>
          </a:xfrm>
        </p:spPr>
        <p:txBody>
          <a:bodyPr/>
          <a:lstStyle/>
          <a:p>
            <a:pPr algn="ctr"/>
            <a:r>
              <a:rPr lang="en-US" dirty="0" smtClean="0"/>
              <a:t>Religion as an Enforcement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858764"/>
            <a:ext cx="11430000" cy="5999236"/>
          </a:xfrm>
        </p:spPr>
        <p:txBody>
          <a:bodyPr>
            <a:normAutofit/>
          </a:bodyPr>
          <a:lstStyle/>
          <a:p>
            <a:r>
              <a:rPr lang="en-US" dirty="0" smtClean="0"/>
              <a:t>Obey the rules because God wants you to</a:t>
            </a:r>
          </a:p>
          <a:p>
            <a:r>
              <a:rPr lang="en-US" dirty="0" smtClean="0"/>
              <a:t>Supernatural </a:t>
            </a:r>
            <a:r>
              <a:rPr lang="en-US" dirty="0"/>
              <a:t>pollution that is </a:t>
            </a:r>
            <a:r>
              <a:rPr lang="en-US" dirty="0" smtClean="0"/>
              <a:t>contagious</a:t>
            </a:r>
          </a:p>
          <a:p>
            <a:r>
              <a:rPr lang="en-US" dirty="0" smtClean="0"/>
              <a:t>Oaths </a:t>
            </a:r>
            <a:r>
              <a:rPr lang="en-US" dirty="0"/>
              <a:t>as lie detectors</a:t>
            </a:r>
          </a:p>
          <a:p>
            <a:r>
              <a:rPr lang="en-US" dirty="0"/>
              <a:t>Divine intervention—trial by combat or </a:t>
            </a:r>
            <a:r>
              <a:rPr lang="en-US" dirty="0" smtClean="0"/>
              <a:t>ordeal</a:t>
            </a:r>
          </a:p>
          <a:p>
            <a:pPr lvl="1"/>
            <a:r>
              <a:rPr lang="en-US" dirty="0" err="1" smtClean="0"/>
              <a:t>Leeson</a:t>
            </a:r>
            <a:r>
              <a:rPr lang="en-US" dirty="0" smtClean="0"/>
              <a:t> argues that, in the Middle Ages, ordeals worked</a:t>
            </a:r>
          </a:p>
          <a:p>
            <a:pPr lvl="1"/>
            <a:r>
              <a:rPr lang="en-US" dirty="0" smtClean="0"/>
              <a:t>Most defendants believed in them, so only chose to undergo an ideal if they were innocent</a:t>
            </a:r>
          </a:p>
          <a:p>
            <a:pPr lvl="1"/>
            <a:r>
              <a:rPr lang="en-US" dirty="0" smtClean="0"/>
              <a:t>Priests knew that, so mostly rigged the ordeals to acquit</a:t>
            </a:r>
            <a:endParaRPr lang="en-US" dirty="0"/>
          </a:p>
          <a:p>
            <a:r>
              <a:rPr lang="en-US" dirty="0"/>
              <a:t>Religious rules </a:t>
            </a:r>
            <a:r>
              <a:rPr lang="en-US" dirty="0" smtClean="0"/>
              <a:t>are obeyed </a:t>
            </a:r>
            <a:r>
              <a:rPr lang="en-US" dirty="0"/>
              <a:t>because</a:t>
            </a:r>
          </a:p>
          <a:p>
            <a:pPr lvl="1"/>
            <a:r>
              <a:rPr lang="en-US" dirty="0"/>
              <a:t>They are right</a:t>
            </a:r>
          </a:p>
          <a:p>
            <a:pPr lvl="1"/>
            <a:r>
              <a:rPr lang="en-US" dirty="0" smtClean="0"/>
              <a:t>God will </a:t>
            </a:r>
            <a:r>
              <a:rPr lang="en-US" dirty="0"/>
              <a:t>enforce</a:t>
            </a:r>
          </a:p>
          <a:p>
            <a:pPr lvl="1"/>
            <a:r>
              <a:rPr lang="en-US" dirty="0" smtClean="0"/>
              <a:t>Other believers </a:t>
            </a:r>
            <a:r>
              <a:rPr lang="en-US" dirty="0"/>
              <a:t>will enforce</a:t>
            </a:r>
          </a:p>
          <a:p>
            <a:pPr lvl="2"/>
            <a:r>
              <a:rPr lang="en-US" dirty="0" smtClean="0"/>
              <a:t>Test: Are the rules obeyed </a:t>
            </a:r>
            <a:r>
              <a:rPr lang="en-US" dirty="0"/>
              <a:t>when nobody is </a:t>
            </a:r>
            <a:r>
              <a:rPr lang="en-US" dirty="0" smtClean="0"/>
              <a:t>looking</a:t>
            </a:r>
          </a:p>
          <a:p>
            <a:pPr lvl="2"/>
            <a:r>
              <a:rPr lang="en-US" dirty="0" smtClean="0"/>
              <a:t> Romani quote implies that they sometimes are not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5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2286"/>
          </a:xfrm>
        </p:spPr>
        <p:txBody>
          <a:bodyPr/>
          <a:lstStyle/>
          <a:p>
            <a:pPr algn="ctr"/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2288"/>
            <a:ext cx="10515600" cy="5805712"/>
          </a:xfrm>
        </p:spPr>
        <p:txBody>
          <a:bodyPr/>
          <a:lstStyle/>
          <a:p>
            <a:r>
              <a:rPr lang="en-US" dirty="0" smtClean="0"/>
              <a:t>Someone has to interpret God’s will</a:t>
            </a:r>
          </a:p>
          <a:p>
            <a:r>
              <a:rPr lang="en-US" dirty="0" smtClean="0"/>
              <a:t>If someone else, he may interpret it in his interest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you interpret it yourself</a:t>
            </a:r>
          </a:p>
          <a:p>
            <a:pPr lvl="1"/>
            <a:r>
              <a:rPr lang="en-US" dirty="0" smtClean="0"/>
              <a:t>You may decide that what you want to do isn’t sinful</a:t>
            </a:r>
          </a:p>
          <a:p>
            <a:pPr lvl="1"/>
            <a:r>
              <a:rPr lang="en-US" dirty="0" smtClean="0"/>
              <a:t>Everyone </a:t>
            </a:r>
            <a:r>
              <a:rPr lang="en-US" dirty="0" smtClean="0"/>
              <a:t>is a biased judge in his own case</a:t>
            </a:r>
          </a:p>
          <a:p>
            <a:r>
              <a:rPr lang="en-US" dirty="0" smtClean="0"/>
              <a:t>If the reason to obey God’s will is fear of punishment, it only works if</a:t>
            </a:r>
          </a:p>
          <a:p>
            <a:pPr lvl="1"/>
            <a:r>
              <a:rPr lang="en-US" dirty="0" smtClean="0"/>
              <a:t>God is really there and punishes, or …</a:t>
            </a:r>
          </a:p>
          <a:p>
            <a:pPr lvl="1"/>
            <a:r>
              <a:rPr lang="en-US" dirty="0" smtClean="0"/>
              <a:t>Whether you are punished is not observable by you or </a:t>
            </a:r>
            <a:r>
              <a:rPr lang="en-US" dirty="0" smtClean="0"/>
              <a:t>others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180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alternative ways of enforcing rules have problems</a:t>
            </a:r>
          </a:p>
          <a:p>
            <a:r>
              <a:rPr lang="en-US" dirty="0" smtClean="0"/>
              <a:t>So which is best probably depends</a:t>
            </a:r>
          </a:p>
          <a:p>
            <a:r>
              <a:rPr lang="en-US" dirty="0" smtClean="0"/>
              <a:t>On the details of the society</a:t>
            </a:r>
          </a:p>
        </p:txBody>
      </p:sp>
    </p:spTree>
    <p:extLst>
      <p:ext uri="{BB962C8B-B14F-4D97-AF65-F5344CB8AC3E}">
        <p14:creationId xmlns:p14="http://schemas.microsoft.com/office/powerpoint/2010/main" val="254672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1169</Words>
  <Application>Microsoft Macintosh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Mangal</vt:lpstr>
      <vt:lpstr>Arial</vt:lpstr>
      <vt:lpstr>Office Theme</vt:lpstr>
      <vt:lpstr>Ways of Enforcing Rules and what is wrong with each</vt:lpstr>
      <vt:lpstr>Tort Law</vt:lpstr>
      <vt:lpstr>PowerPoint Presentation</vt:lpstr>
      <vt:lpstr>Community responsibility system</vt:lpstr>
      <vt:lpstr>PowerPoint Presentation</vt:lpstr>
      <vt:lpstr>Enforcement by the Threat of Ostracism</vt:lpstr>
      <vt:lpstr>Religion as an Enforcement Mechanism</vt:lpstr>
      <vt:lpstr>Potential Problems</vt:lpstr>
      <vt:lpstr>Conclusion</vt:lpstr>
      <vt:lpstr>Incentive to Enforce and the Problem of Error</vt:lpstr>
      <vt:lpstr>Trying Too Hard: The Law of Torture</vt:lpstr>
      <vt:lpstr>Other Versions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106</cp:revision>
  <dcterms:created xsi:type="dcterms:W3CDTF">2017-02-14T18:39:04Z</dcterms:created>
  <dcterms:modified xsi:type="dcterms:W3CDTF">2017-03-23T19:20:52Z</dcterms:modified>
</cp:coreProperties>
</file>