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59" r:id="rId4"/>
    <p:sldId id="260" r:id="rId5"/>
    <p:sldId id="277" r:id="rId6"/>
    <p:sldId id="278" r:id="rId7"/>
    <p:sldId id="279" r:id="rId8"/>
    <p:sldId id="280" r:id="rId9"/>
    <p:sldId id="281" r:id="rId10"/>
    <p:sldId id="283" r:id="rId11"/>
    <p:sldId id="284" r:id="rId12"/>
    <p:sldId id="285" r:id="rId13"/>
    <p:sldId id="286" r:id="rId14"/>
    <p:sldId id="287" r:id="rId15"/>
    <p:sldId id="282" r:id="rId16"/>
    <p:sldId id="288" r:id="rId17"/>
    <p:sldId id="289" r:id="rId18"/>
    <p:sldId id="290" r:id="rId19"/>
    <p:sldId id="291" r:id="rId20"/>
    <p:sldId id="293" r:id="rId21"/>
    <p:sldId id="292" r:id="rId22"/>
    <p:sldId id="294" r:id="rId23"/>
    <p:sldId id="295" r:id="rId24"/>
    <p:sldId id="296" r:id="rId25"/>
    <p:sldId id="297" r:id="rId26"/>
    <p:sldId id="298" r:id="rId27"/>
    <p:sldId id="299" r:id="rId28"/>
    <p:sldId id="300" r:id="rId29"/>
    <p:sldId id="301" r:id="rId30"/>
    <p:sldId id="256" r:id="rId31"/>
    <p:sldId id="261" r:id="rId32"/>
    <p:sldId id="262" r:id="rId33"/>
    <p:sldId id="263" r:id="rId34"/>
    <p:sldId id="264" r:id="rId35"/>
    <p:sldId id="265" r:id="rId36"/>
    <p:sldId id="266" r:id="rId37"/>
    <p:sldId id="267" r:id="rId38"/>
    <p:sldId id="268" r:id="rId39"/>
    <p:sldId id="269" r:id="rId40"/>
    <p:sldId id="270" r:id="rId41"/>
    <p:sldId id="272" r:id="rId42"/>
    <p:sldId id="273" r:id="rId43"/>
    <p:sldId id="274" r:id="rId44"/>
    <p:sldId id="302"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p:restoredTop sz="94667"/>
  </p:normalViewPr>
  <p:slideViewPr>
    <p:cSldViewPr snapToGrid="0" snapToObjects="1">
      <p:cViewPr varScale="1">
        <p:scale>
          <a:sx n="66" d="100"/>
          <a:sy n="66" d="100"/>
        </p:scale>
        <p:origin x="200" y="2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BA560-2161-2A40-A417-E6F2BA03D7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9729AD-C713-154E-82A6-003C26AFDB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5B0218-7743-4C45-AA38-5BBCA0F32B74}"/>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5" name="Footer Placeholder 4">
            <a:extLst>
              <a:ext uri="{FF2B5EF4-FFF2-40B4-BE49-F238E27FC236}">
                <a16:creationId xmlns:a16="http://schemas.microsoft.com/office/drawing/2014/main" id="{FE5EDE6A-5771-704E-B5DE-67A08965C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9B2D51-8F4B-684D-A724-22B53AA4FBCE}"/>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4011649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D820-02BD-0C43-98F2-9292E09DEF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825D4B-784D-3F45-8FC3-72B2C3E658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987D-7BCD-544D-9B45-DF7A37DCADA8}"/>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5" name="Footer Placeholder 4">
            <a:extLst>
              <a:ext uri="{FF2B5EF4-FFF2-40B4-BE49-F238E27FC236}">
                <a16:creationId xmlns:a16="http://schemas.microsoft.com/office/drawing/2014/main" id="{54E4BEE9-D6AA-2B4A-BFC9-F27F50C19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E75D-0DA3-034D-BDAB-774D06B8C171}"/>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2902535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7868D6-C4A2-4B4E-B39A-4AF8B7D82D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B14A58-D92D-5542-9003-4815993811A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067D1-37F3-D04E-BA50-E49450EA99FC}"/>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5" name="Footer Placeholder 4">
            <a:extLst>
              <a:ext uri="{FF2B5EF4-FFF2-40B4-BE49-F238E27FC236}">
                <a16:creationId xmlns:a16="http://schemas.microsoft.com/office/drawing/2014/main" id="{8C7E27C5-4A88-B347-9F33-867B0D0EBD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F1A7BF-A4BE-6145-80BF-B93C5223F2A0}"/>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157427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CD701-6545-2244-9F9A-988800A34B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AFAAD-FA02-CE4D-95F4-53A67C55683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D5827-274F-1142-8C79-A4BC7B7D0F11}"/>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5" name="Footer Placeholder 4">
            <a:extLst>
              <a:ext uri="{FF2B5EF4-FFF2-40B4-BE49-F238E27FC236}">
                <a16:creationId xmlns:a16="http://schemas.microsoft.com/office/drawing/2014/main" id="{C31D4D45-7D8C-9B4F-9193-CDE310FEF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D282C-C8EA-D849-B650-E0149ED2BF1F}"/>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322023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42FBD-C7DE-E94B-A32B-70EA5C053A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C54FD1-754A-C14D-AF49-B3407C6436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7185354-56B5-2845-BD4E-5F0EC39A99B9}"/>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5" name="Footer Placeholder 4">
            <a:extLst>
              <a:ext uri="{FF2B5EF4-FFF2-40B4-BE49-F238E27FC236}">
                <a16:creationId xmlns:a16="http://schemas.microsoft.com/office/drawing/2014/main" id="{518FA65A-BDD3-5741-9973-19D21AF2F9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4D390A-FD9F-2842-A016-FBB847C6A9AC}"/>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303729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3953C-9F01-FE45-8E19-9736D8B568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BF8222-E877-234E-8D1F-F63DA0BD4D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3A6774-A163-814E-9779-B97C213024E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987154-F939-D04E-92EF-60B0FDF4265A}"/>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6" name="Footer Placeholder 5">
            <a:extLst>
              <a:ext uri="{FF2B5EF4-FFF2-40B4-BE49-F238E27FC236}">
                <a16:creationId xmlns:a16="http://schemas.microsoft.com/office/drawing/2014/main" id="{6C73600C-D93A-4447-9CF8-82A4BEE15B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452C66-5F32-6440-A9E4-E4A47940233E}"/>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2620401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094E9-1DEB-2447-A71A-895660718E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9A6421-6CD9-4343-AD6C-3358B740F2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C6C881D-AF74-3B44-99A7-34072ADF735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3177CD-87DA-B942-8B28-6EFA4A810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EA1E84-60C3-9545-B016-2B993053E2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5664C7-6304-3749-B368-FF54AFBA79FC}"/>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8" name="Footer Placeholder 7">
            <a:extLst>
              <a:ext uri="{FF2B5EF4-FFF2-40B4-BE49-F238E27FC236}">
                <a16:creationId xmlns:a16="http://schemas.microsoft.com/office/drawing/2014/main" id="{6F655D1E-3D3C-4E4A-8319-1CBBB88BFD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ADE7C6-0695-A74A-B9E7-66B41A8D7DA4}"/>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2566849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DB66-C00B-CA4A-8D40-91809FCB09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F366D8-9474-D549-B738-84EBE380B01D}"/>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4" name="Footer Placeholder 3">
            <a:extLst>
              <a:ext uri="{FF2B5EF4-FFF2-40B4-BE49-F238E27FC236}">
                <a16:creationId xmlns:a16="http://schemas.microsoft.com/office/drawing/2014/main" id="{7F567E5F-00CE-6D47-AA44-0DA8C42218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0F2B22-28E0-D64F-BE53-86E78F939CEE}"/>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87813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625512-8E37-CB43-9B69-D6FC7F067F4C}"/>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3" name="Footer Placeholder 2">
            <a:extLst>
              <a:ext uri="{FF2B5EF4-FFF2-40B4-BE49-F238E27FC236}">
                <a16:creationId xmlns:a16="http://schemas.microsoft.com/office/drawing/2014/main" id="{B375601B-5433-7D4B-A5B1-37E9F58735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2BEF2C-EF7E-CA4A-8BF3-083DC33A7BBA}"/>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410087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832F7-30E9-B545-963B-4A8A2190A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509147-F151-9446-9EB3-62380D828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13A65E-3367-FC4B-8EE0-27601E1414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779EF2-C3BE-BA48-BFB6-3801831DDD74}"/>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6" name="Footer Placeholder 5">
            <a:extLst>
              <a:ext uri="{FF2B5EF4-FFF2-40B4-BE49-F238E27FC236}">
                <a16:creationId xmlns:a16="http://schemas.microsoft.com/office/drawing/2014/main" id="{26325A5C-F43B-9049-B209-D92C34B130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BD1775-6A05-BB48-A2A9-3A5AC7A8D4CD}"/>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413469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630F4-629D-0644-9F64-D2813AA7E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BA614C-143D-1C45-BAF8-96497A92FF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D9A9CA-722B-624A-8F70-712129CD0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FA95C1-6941-BA42-ACAB-2D4C01EFFF53}"/>
              </a:ext>
            </a:extLst>
          </p:cNvPr>
          <p:cNvSpPr>
            <a:spLocks noGrp="1"/>
          </p:cNvSpPr>
          <p:nvPr>
            <p:ph type="dt" sz="half" idx="10"/>
          </p:nvPr>
        </p:nvSpPr>
        <p:spPr/>
        <p:txBody>
          <a:bodyPr/>
          <a:lstStyle/>
          <a:p>
            <a:fld id="{10B9704A-A440-3440-B1D4-BC2091419F70}" type="datetimeFigureOut">
              <a:rPr lang="en-US" smtClean="0"/>
              <a:t>1/21/20</a:t>
            </a:fld>
            <a:endParaRPr lang="en-US"/>
          </a:p>
        </p:txBody>
      </p:sp>
      <p:sp>
        <p:nvSpPr>
          <p:cNvPr id="6" name="Footer Placeholder 5">
            <a:extLst>
              <a:ext uri="{FF2B5EF4-FFF2-40B4-BE49-F238E27FC236}">
                <a16:creationId xmlns:a16="http://schemas.microsoft.com/office/drawing/2014/main" id="{4F4CCD6D-1F5E-3047-B45E-0E6D3D12B3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DCDF68-6A74-0141-9E88-548910C2197E}"/>
              </a:ext>
            </a:extLst>
          </p:cNvPr>
          <p:cNvSpPr>
            <a:spLocks noGrp="1"/>
          </p:cNvSpPr>
          <p:nvPr>
            <p:ph type="sldNum" sz="quarter" idx="12"/>
          </p:nvPr>
        </p:nvSpPr>
        <p:spPr/>
        <p:txBody>
          <a:bodyPr/>
          <a:lstStyle/>
          <a:p>
            <a:fld id="{4865AB42-4D72-CC4A-B9DA-B79D3B4E1673}" type="slidenum">
              <a:rPr lang="en-US" smtClean="0"/>
              <a:t>‹#›</a:t>
            </a:fld>
            <a:endParaRPr lang="en-US"/>
          </a:p>
        </p:txBody>
      </p:sp>
    </p:spTree>
    <p:extLst>
      <p:ext uri="{BB962C8B-B14F-4D97-AF65-F5344CB8AC3E}">
        <p14:creationId xmlns:p14="http://schemas.microsoft.com/office/powerpoint/2010/main" val="477399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D6EA3-00A6-A645-BF52-D69651514D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25417E-311E-CC4D-8F44-E2E990B51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497E8F-1D35-B64B-9AC1-5613E9DB4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9704A-A440-3440-B1D4-BC2091419F70}" type="datetimeFigureOut">
              <a:rPr lang="en-US" smtClean="0"/>
              <a:t>1/21/20</a:t>
            </a:fld>
            <a:endParaRPr lang="en-US"/>
          </a:p>
        </p:txBody>
      </p:sp>
      <p:sp>
        <p:nvSpPr>
          <p:cNvPr id="5" name="Footer Placeholder 4">
            <a:extLst>
              <a:ext uri="{FF2B5EF4-FFF2-40B4-BE49-F238E27FC236}">
                <a16:creationId xmlns:a16="http://schemas.microsoft.com/office/drawing/2014/main" id="{4D8B4BFD-8552-8543-A4F5-39050A029F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908394-BF5B-F849-880E-6D9182E870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5AB42-4D72-CC4A-B9DA-B79D3B4E1673}" type="slidenum">
              <a:rPr lang="en-US" smtClean="0"/>
              <a:t>‹#›</a:t>
            </a:fld>
            <a:endParaRPr lang="en-US"/>
          </a:p>
        </p:txBody>
      </p:sp>
    </p:spTree>
    <p:extLst>
      <p:ext uri="{BB962C8B-B14F-4D97-AF65-F5344CB8AC3E}">
        <p14:creationId xmlns:p14="http://schemas.microsoft.com/office/powerpoint/2010/main" val="1450810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aviddfriedman.com/OLLI%2020/Class.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aviddfriedman.com/Academic/Iceland/Iceland.html" TargetMode="External"/><Relationship Id="rId2" Type="http://schemas.openxmlformats.org/officeDocument/2006/relationships/hyperlink" Target="http://www.daviddfriedman.com/Academic/Efficient_Inst_For_Priv_Enf/Private_Enforcement.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165C-AB05-004D-9E31-D39C53945196}"/>
              </a:ext>
            </a:extLst>
          </p:cNvPr>
          <p:cNvSpPr>
            <a:spLocks noGrp="1"/>
          </p:cNvSpPr>
          <p:nvPr>
            <p:ph type="title"/>
          </p:nvPr>
        </p:nvSpPr>
        <p:spPr/>
        <p:txBody>
          <a:bodyPr/>
          <a:lstStyle/>
          <a:p>
            <a:pPr algn="ctr"/>
            <a:r>
              <a:rPr lang="en-US" dirty="0"/>
              <a:t>Class Web Page </a:t>
            </a:r>
          </a:p>
        </p:txBody>
      </p:sp>
      <p:sp>
        <p:nvSpPr>
          <p:cNvPr id="3" name="Content Placeholder 2">
            <a:extLst>
              <a:ext uri="{FF2B5EF4-FFF2-40B4-BE49-F238E27FC236}">
                <a16:creationId xmlns:a16="http://schemas.microsoft.com/office/drawing/2014/main" id="{C1E02ABF-3D8F-1A4D-9265-B334F36A28CB}"/>
              </a:ext>
            </a:extLst>
          </p:cNvPr>
          <p:cNvSpPr>
            <a:spLocks noGrp="1"/>
          </p:cNvSpPr>
          <p:nvPr>
            <p:ph idx="1"/>
          </p:nvPr>
        </p:nvSpPr>
        <p:spPr/>
        <p:txBody>
          <a:bodyPr/>
          <a:lstStyle/>
          <a:p>
            <a:r>
              <a:rPr lang="en-US" dirty="0">
                <a:hlinkClick r:id="rId2"/>
              </a:rPr>
              <a:t>http://www.daviddfriedman.com/OLLI 20/Class.html</a:t>
            </a:r>
            <a:endParaRPr lang="en-US" dirty="0"/>
          </a:p>
        </p:txBody>
      </p:sp>
    </p:spTree>
    <p:extLst>
      <p:ext uri="{BB962C8B-B14F-4D97-AF65-F5344CB8AC3E}">
        <p14:creationId xmlns:p14="http://schemas.microsoft.com/office/powerpoint/2010/main" val="81736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88C6-F7E0-B940-A062-3277B02E4E95}"/>
              </a:ext>
            </a:extLst>
          </p:cNvPr>
          <p:cNvSpPr>
            <a:spLocks noGrp="1"/>
          </p:cNvSpPr>
          <p:nvPr>
            <p:ph type="title"/>
          </p:nvPr>
        </p:nvSpPr>
        <p:spPr>
          <a:xfrm>
            <a:off x="838200" y="0"/>
            <a:ext cx="10515600" cy="719847"/>
          </a:xfrm>
        </p:spPr>
        <p:txBody>
          <a:bodyPr/>
          <a:lstStyle/>
          <a:p>
            <a:pPr algn="ctr"/>
            <a:r>
              <a:rPr lang="en-US" dirty="0"/>
              <a:t>Why Enforce?</a:t>
            </a:r>
          </a:p>
        </p:txBody>
      </p:sp>
      <p:sp>
        <p:nvSpPr>
          <p:cNvPr id="3" name="Content Placeholder 2">
            <a:extLst>
              <a:ext uri="{FF2B5EF4-FFF2-40B4-BE49-F238E27FC236}">
                <a16:creationId xmlns:a16="http://schemas.microsoft.com/office/drawing/2014/main" id="{FBA6141C-46AB-2F4C-9E58-C5DE05C8CBF6}"/>
              </a:ext>
            </a:extLst>
          </p:cNvPr>
          <p:cNvSpPr>
            <a:spLocks noGrp="1"/>
          </p:cNvSpPr>
          <p:nvPr>
            <p:ph idx="1"/>
          </p:nvPr>
        </p:nvSpPr>
        <p:spPr>
          <a:xfrm>
            <a:off x="371061" y="719848"/>
            <a:ext cx="11820939" cy="6138152"/>
          </a:xfrm>
        </p:spPr>
        <p:txBody>
          <a:bodyPr>
            <a:noAutofit/>
          </a:bodyPr>
          <a:lstStyle/>
          <a:p>
            <a:r>
              <a:rPr lang="en-US" sz="3200" dirty="0"/>
              <a:t>Winning a case and then enforcing the verdict may be costly</a:t>
            </a:r>
          </a:p>
          <a:p>
            <a:r>
              <a:rPr lang="en-US" sz="3200" dirty="0"/>
              <a:t>One reason to do it is collecting money damages, as in our tort system</a:t>
            </a:r>
          </a:p>
          <a:p>
            <a:r>
              <a:rPr lang="en-US" sz="3200" dirty="0"/>
              <a:t>Another is deterrence</a:t>
            </a:r>
          </a:p>
          <a:p>
            <a:pPr lvl="1"/>
            <a:r>
              <a:rPr lang="en-US" sz="2800" dirty="0"/>
              <a:t>I and my friends and relatives want potential enemies to know</a:t>
            </a:r>
          </a:p>
          <a:p>
            <a:pPr lvl="1"/>
            <a:r>
              <a:rPr lang="en-US" sz="2800" dirty="0"/>
              <a:t>If they wrong one of us, they will end up paying for it or being outlawed</a:t>
            </a:r>
          </a:p>
          <a:p>
            <a:r>
              <a:rPr lang="en-US" sz="3200" dirty="0"/>
              <a:t>Who had committed an offense was generally not an issue</a:t>
            </a:r>
          </a:p>
          <a:p>
            <a:pPr lvl="1"/>
            <a:r>
              <a:rPr lang="en-US" sz="2800" dirty="0"/>
              <a:t>If you killed someone, you were supposed to announce the fact to the nearest neighbors</a:t>
            </a:r>
          </a:p>
          <a:p>
            <a:pPr lvl="1"/>
            <a:r>
              <a:rPr lang="en-US" sz="2800" dirty="0"/>
              <a:t>If you didn’t it was murder, secret killing, </a:t>
            </a:r>
          </a:p>
          <a:p>
            <a:pPr lvl="2"/>
            <a:r>
              <a:rPr lang="en-US" sz="2400" dirty="0"/>
              <a:t>Murder was shameful and</a:t>
            </a:r>
          </a:p>
          <a:p>
            <a:pPr lvl="2"/>
            <a:r>
              <a:rPr lang="en-US" sz="2400" dirty="0"/>
              <a:t>You forfeited possible defenses — that he was an outlaw, or forfeit immunity</a:t>
            </a:r>
          </a:p>
          <a:p>
            <a:pPr lvl="1"/>
            <a:r>
              <a:rPr lang="en-US" sz="2800" dirty="0"/>
              <a:t>Similarly for theft (bad) vs robbery. </a:t>
            </a:r>
            <a:r>
              <a:rPr lang="en-US" sz="2800" dirty="0">
                <a:solidFill>
                  <a:srgbClr val="FF0000"/>
                </a:solidFill>
              </a:rPr>
              <a:t>The story of </a:t>
            </a:r>
            <a:r>
              <a:rPr lang="en-US" sz="2800" dirty="0" err="1">
                <a:solidFill>
                  <a:srgbClr val="FF0000"/>
                </a:solidFill>
              </a:rPr>
              <a:t>Egil’s</a:t>
            </a:r>
            <a:r>
              <a:rPr lang="en-US" sz="2800" dirty="0">
                <a:solidFill>
                  <a:srgbClr val="FF0000"/>
                </a:solidFill>
              </a:rPr>
              <a:t> honorable behavior</a:t>
            </a:r>
          </a:p>
          <a:p>
            <a:endParaRPr lang="en-US" sz="3200" dirty="0"/>
          </a:p>
        </p:txBody>
      </p:sp>
    </p:spTree>
    <p:extLst>
      <p:ext uri="{BB962C8B-B14F-4D97-AF65-F5344CB8AC3E}">
        <p14:creationId xmlns:p14="http://schemas.microsoft.com/office/powerpoint/2010/main" val="300790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EF4D7-3B8C-064F-871C-C1AA9FAE0B64}"/>
              </a:ext>
            </a:extLst>
          </p:cNvPr>
          <p:cNvSpPr>
            <a:spLocks noGrp="1"/>
          </p:cNvSpPr>
          <p:nvPr>
            <p:ph type="title"/>
          </p:nvPr>
        </p:nvSpPr>
        <p:spPr>
          <a:xfrm>
            <a:off x="838200" y="158679"/>
            <a:ext cx="10515600" cy="1325563"/>
          </a:xfrm>
        </p:spPr>
        <p:txBody>
          <a:bodyPr/>
          <a:lstStyle/>
          <a:p>
            <a:pPr algn="ctr"/>
            <a:r>
              <a:rPr lang="en-US" dirty="0"/>
              <a:t>What Happened To It?</a:t>
            </a:r>
          </a:p>
        </p:txBody>
      </p:sp>
      <p:sp>
        <p:nvSpPr>
          <p:cNvPr id="3" name="Content Placeholder 2">
            <a:extLst>
              <a:ext uri="{FF2B5EF4-FFF2-40B4-BE49-F238E27FC236}">
                <a16:creationId xmlns:a16="http://schemas.microsoft.com/office/drawing/2014/main" id="{7499875B-ACD8-8047-8858-47EE5CD42F7F}"/>
              </a:ext>
            </a:extLst>
          </p:cNvPr>
          <p:cNvSpPr>
            <a:spLocks noGrp="1"/>
          </p:cNvSpPr>
          <p:nvPr>
            <p:ph idx="1"/>
          </p:nvPr>
        </p:nvSpPr>
        <p:spPr>
          <a:xfrm>
            <a:off x="838200" y="1484242"/>
            <a:ext cx="11353800" cy="5373757"/>
          </a:xfrm>
        </p:spPr>
        <p:txBody>
          <a:bodyPr/>
          <a:lstStyle/>
          <a:p>
            <a:r>
              <a:rPr lang="en-US" dirty="0"/>
              <a:t>First big test in 1000</a:t>
            </a:r>
          </a:p>
          <a:p>
            <a:pPr lvl="1"/>
            <a:r>
              <a:rPr lang="en-US" dirty="0"/>
              <a:t>Norway went Christian, tried to pressure Iceland to</a:t>
            </a:r>
          </a:p>
          <a:p>
            <a:pPr lvl="1"/>
            <a:r>
              <a:rPr lang="en-US" dirty="0"/>
              <a:t>Conflict between Christian and pagan Icelanders, several people killed</a:t>
            </a:r>
          </a:p>
          <a:p>
            <a:pPr lvl="1"/>
            <a:r>
              <a:rPr lang="en-US" dirty="0"/>
              <a:t>At the Althing, two sides declare themselves out of law with each other</a:t>
            </a:r>
          </a:p>
          <a:p>
            <a:pPr lvl="1"/>
            <a:r>
              <a:rPr lang="en-US" dirty="0"/>
              <a:t>Cooler head prevail — arbitration by the pagan </a:t>
            </a:r>
            <a:r>
              <a:rPr lang="en-US" dirty="0" err="1"/>
              <a:t>lawspeaker</a:t>
            </a:r>
            <a:r>
              <a:rPr lang="en-US" dirty="0"/>
              <a:t>. Result:</a:t>
            </a:r>
          </a:p>
          <a:p>
            <a:pPr lvl="1"/>
            <a:r>
              <a:rPr lang="en-US" dirty="0"/>
              <a:t>Iceland is Christian, with private but not public pagan worship permitted</a:t>
            </a:r>
          </a:p>
          <a:p>
            <a:r>
              <a:rPr lang="en-US" dirty="0" err="1"/>
              <a:t>Sturlung</a:t>
            </a:r>
            <a:r>
              <a:rPr lang="en-US" dirty="0"/>
              <a:t> period</a:t>
            </a:r>
          </a:p>
          <a:p>
            <a:pPr lvl="1"/>
            <a:r>
              <a:rPr lang="en-US" dirty="0"/>
              <a:t>Power is becoming more concentrated, with multiple </a:t>
            </a:r>
            <a:r>
              <a:rPr lang="en-US" i="1" dirty="0"/>
              <a:t>godord</a:t>
            </a:r>
            <a:r>
              <a:rPr lang="en-US" dirty="0"/>
              <a:t> held by one family</a:t>
            </a:r>
          </a:p>
          <a:p>
            <a:pPr lvl="1"/>
            <a:r>
              <a:rPr lang="en-US" dirty="0"/>
              <a:t>Violence larger scale, more about who will end up running things</a:t>
            </a:r>
          </a:p>
          <a:p>
            <a:pPr lvl="1"/>
            <a:r>
              <a:rPr lang="en-US" dirty="0"/>
              <a:t>Eventually got bad enough so they voted to turn it over to the king of Norway</a:t>
            </a:r>
          </a:p>
        </p:txBody>
      </p:sp>
    </p:spTree>
    <p:extLst>
      <p:ext uri="{BB962C8B-B14F-4D97-AF65-F5344CB8AC3E}">
        <p14:creationId xmlns:p14="http://schemas.microsoft.com/office/powerpoint/2010/main" val="371072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79B94-9C0F-384D-8139-50094F0A73C2}"/>
              </a:ext>
            </a:extLst>
          </p:cNvPr>
          <p:cNvSpPr>
            <a:spLocks noGrp="1"/>
          </p:cNvSpPr>
          <p:nvPr>
            <p:ph type="title"/>
          </p:nvPr>
        </p:nvSpPr>
        <p:spPr>
          <a:xfrm>
            <a:off x="838200" y="1"/>
            <a:ext cx="10515600" cy="1086678"/>
          </a:xfrm>
        </p:spPr>
        <p:txBody>
          <a:bodyPr/>
          <a:lstStyle/>
          <a:p>
            <a:pPr algn="ctr"/>
            <a:r>
              <a:rPr lang="en-US" dirty="0"/>
              <a:t>Why?</a:t>
            </a:r>
          </a:p>
        </p:txBody>
      </p:sp>
      <p:sp>
        <p:nvSpPr>
          <p:cNvPr id="3" name="Content Placeholder 2">
            <a:extLst>
              <a:ext uri="{FF2B5EF4-FFF2-40B4-BE49-F238E27FC236}">
                <a16:creationId xmlns:a16="http://schemas.microsoft.com/office/drawing/2014/main" id="{3DFD755D-3206-2048-887A-B03B7069B85B}"/>
              </a:ext>
            </a:extLst>
          </p:cNvPr>
          <p:cNvSpPr>
            <a:spLocks noGrp="1"/>
          </p:cNvSpPr>
          <p:nvPr>
            <p:ph idx="1"/>
          </p:nvPr>
        </p:nvSpPr>
        <p:spPr>
          <a:xfrm>
            <a:off x="838200" y="1086678"/>
            <a:ext cx="10990634" cy="5771321"/>
          </a:xfrm>
        </p:spPr>
        <p:txBody>
          <a:bodyPr>
            <a:normAutofit/>
          </a:bodyPr>
          <a:lstStyle/>
          <a:p>
            <a:r>
              <a:rPr lang="en-US" sz="3200" dirty="0"/>
              <a:t>Foreign ideology? Kingship.</a:t>
            </a:r>
          </a:p>
          <a:p>
            <a:r>
              <a:rPr lang="en-US" sz="3200" dirty="0"/>
              <a:t>Norway emerged from a period of internal conflict</a:t>
            </a:r>
          </a:p>
          <a:p>
            <a:pPr lvl="1"/>
            <a:r>
              <a:rPr lang="en-US" sz="2800" dirty="0"/>
              <a:t>The king of Norway was meddling in Icelandic politics</a:t>
            </a:r>
          </a:p>
          <a:p>
            <a:pPr lvl="1"/>
            <a:r>
              <a:rPr lang="en-US" sz="2800" dirty="0"/>
              <a:t>Collecting </a:t>
            </a:r>
            <a:r>
              <a:rPr lang="en-US" sz="2800" i="1" dirty="0"/>
              <a:t>godord</a:t>
            </a:r>
            <a:r>
              <a:rPr lang="en-US" sz="2800" dirty="0"/>
              <a:t> and supporters</a:t>
            </a:r>
          </a:p>
          <a:p>
            <a:pPr lvl="1"/>
            <a:r>
              <a:rPr lang="en-US" sz="2800" dirty="0"/>
              <a:t>With the objective of being accepted as the ruler </a:t>
            </a:r>
          </a:p>
          <a:p>
            <a:r>
              <a:rPr lang="en-US" sz="3200" dirty="0"/>
              <a:t>Christianity providing revenue to strengthen strong lords?</a:t>
            </a:r>
          </a:p>
          <a:p>
            <a:pPr lvl="1"/>
            <a:r>
              <a:rPr lang="en-US" sz="2800" dirty="0"/>
              <a:t>The landowner who donated land and built a church controlled it</a:t>
            </a:r>
          </a:p>
          <a:p>
            <a:pPr lvl="1"/>
            <a:r>
              <a:rPr lang="en-US" sz="2800" dirty="0"/>
              <a:t>Could end up with a share of the tithes</a:t>
            </a:r>
          </a:p>
          <a:p>
            <a:pPr lvl="1"/>
            <a:r>
              <a:rPr lang="en-US" sz="2800" dirty="0"/>
              <a:t>Providing a tax base to fight over, an advantage to some</a:t>
            </a:r>
          </a:p>
          <a:p>
            <a:r>
              <a:rPr lang="en-US" sz="3200" dirty="0"/>
              <a:t>General trend to concentration of wealth and power, causes unclear</a:t>
            </a:r>
          </a:p>
        </p:txBody>
      </p:sp>
    </p:spTree>
    <p:extLst>
      <p:ext uri="{BB962C8B-B14F-4D97-AF65-F5344CB8AC3E}">
        <p14:creationId xmlns:p14="http://schemas.microsoft.com/office/powerpoint/2010/main" val="296977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79909-EED4-3E41-B1F4-565089712AE4}"/>
              </a:ext>
            </a:extLst>
          </p:cNvPr>
          <p:cNvSpPr>
            <a:spLocks noGrp="1"/>
          </p:cNvSpPr>
          <p:nvPr>
            <p:ph type="title"/>
          </p:nvPr>
        </p:nvSpPr>
        <p:spPr>
          <a:xfrm>
            <a:off x="1010478" y="0"/>
            <a:ext cx="10515600" cy="1325563"/>
          </a:xfrm>
        </p:spPr>
        <p:txBody>
          <a:bodyPr/>
          <a:lstStyle/>
          <a:p>
            <a:pPr algn="ctr"/>
            <a:r>
              <a:rPr lang="en-US" dirty="0"/>
              <a:t>How well did it work?</a:t>
            </a:r>
          </a:p>
        </p:txBody>
      </p:sp>
      <p:sp>
        <p:nvSpPr>
          <p:cNvPr id="3" name="Content Placeholder 2">
            <a:extLst>
              <a:ext uri="{FF2B5EF4-FFF2-40B4-BE49-F238E27FC236}">
                <a16:creationId xmlns:a16="http://schemas.microsoft.com/office/drawing/2014/main" id="{A74DFCE4-CBC2-EF43-B01F-DBDC82B9BB7B}"/>
              </a:ext>
            </a:extLst>
          </p:cNvPr>
          <p:cNvSpPr>
            <a:spLocks noGrp="1"/>
          </p:cNvSpPr>
          <p:nvPr>
            <p:ph idx="1"/>
          </p:nvPr>
        </p:nvSpPr>
        <p:spPr>
          <a:xfrm>
            <a:off x="486383" y="1325564"/>
            <a:ext cx="11705617" cy="5532436"/>
          </a:xfrm>
        </p:spPr>
        <p:txBody>
          <a:bodyPr>
            <a:normAutofit/>
          </a:bodyPr>
          <a:lstStyle/>
          <a:p>
            <a:r>
              <a:rPr lang="en-US" sz="3200" dirty="0"/>
              <a:t>The sagas describe a lot of conflict, but</a:t>
            </a:r>
          </a:p>
          <a:p>
            <a:pPr lvl="1"/>
            <a:r>
              <a:rPr lang="en-US" sz="2800" dirty="0"/>
              <a:t>Until </a:t>
            </a:r>
            <a:r>
              <a:rPr lang="en-US" sz="2800" dirty="0" err="1"/>
              <a:t>Sturlung</a:t>
            </a:r>
            <a:r>
              <a:rPr lang="en-US" sz="2800" dirty="0"/>
              <a:t> period, very small scale —everyone killed or hurt is named</a:t>
            </a:r>
          </a:p>
          <a:p>
            <a:pPr lvl="1"/>
            <a:r>
              <a:rPr lang="en-US" sz="2800" dirty="0"/>
              <a:t>Sagas leave out the boring bits where nobody was fighting or suing anyone</a:t>
            </a:r>
          </a:p>
          <a:p>
            <a:r>
              <a:rPr lang="en-US" sz="3200" dirty="0"/>
              <a:t>One estimate of </a:t>
            </a:r>
            <a:r>
              <a:rPr lang="en-US" sz="3200" dirty="0" err="1"/>
              <a:t>Sturlung</a:t>
            </a:r>
            <a:r>
              <a:rPr lang="en-US" sz="3200" dirty="0"/>
              <a:t> period casualties</a:t>
            </a:r>
          </a:p>
          <a:p>
            <a:pPr lvl="1"/>
            <a:r>
              <a:rPr lang="en-US" sz="2800" dirty="0"/>
              <a:t>350 dead over 52 years of conflict out of about 70,000 population</a:t>
            </a:r>
          </a:p>
          <a:p>
            <a:pPr lvl="1"/>
            <a:r>
              <a:rPr lang="en-US" sz="2800" dirty="0"/>
              <a:t>Comparable to U.S. murder rate twenty years ago</a:t>
            </a:r>
          </a:p>
          <a:p>
            <a:pPr lvl="1"/>
            <a:r>
              <a:rPr lang="en-US" sz="2800" dirty="0"/>
              <a:t>Or current highway death rate</a:t>
            </a:r>
          </a:p>
          <a:p>
            <a:r>
              <a:rPr lang="en-US" sz="3200" dirty="0"/>
              <a:t>Compare violence associated with religious conflict</a:t>
            </a:r>
          </a:p>
          <a:p>
            <a:pPr lvl="1"/>
            <a:r>
              <a:rPr lang="en-US" sz="2800" dirty="0"/>
              <a:t>Christian/Pagan in 1000 A.D. about 6 people killed</a:t>
            </a:r>
          </a:p>
          <a:p>
            <a:pPr lvl="1"/>
            <a:r>
              <a:rPr lang="en-US" sz="2800" dirty="0"/>
              <a:t>Catholic/Lutheran under Danish rule, c. 1550, about 60 people killed</a:t>
            </a:r>
          </a:p>
          <a:p>
            <a:pPr lvl="1"/>
            <a:r>
              <a:rPr lang="en-US" sz="2800" dirty="0"/>
              <a:t>Out of a smaller population</a:t>
            </a:r>
          </a:p>
        </p:txBody>
      </p:sp>
    </p:spTree>
    <p:extLst>
      <p:ext uri="{BB962C8B-B14F-4D97-AF65-F5344CB8AC3E}">
        <p14:creationId xmlns:p14="http://schemas.microsoft.com/office/powerpoint/2010/main" val="275027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B85C0-5B79-2F4B-9507-4FE6D7A9EC85}"/>
              </a:ext>
            </a:extLst>
          </p:cNvPr>
          <p:cNvSpPr>
            <a:spLocks noGrp="1"/>
          </p:cNvSpPr>
          <p:nvPr>
            <p:ph type="title"/>
          </p:nvPr>
        </p:nvSpPr>
        <p:spPr>
          <a:xfrm>
            <a:off x="838200" y="1"/>
            <a:ext cx="10515600" cy="1033670"/>
          </a:xfrm>
        </p:spPr>
        <p:txBody>
          <a:bodyPr/>
          <a:lstStyle/>
          <a:p>
            <a:pPr algn="ctr"/>
            <a:r>
              <a:rPr lang="en-US" dirty="0"/>
              <a:t>Somali Law: History</a:t>
            </a:r>
          </a:p>
        </p:txBody>
      </p:sp>
      <p:sp>
        <p:nvSpPr>
          <p:cNvPr id="3" name="Content Placeholder 2">
            <a:extLst>
              <a:ext uri="{FF2B5EF4-FFF2-40B4-BE49-F238E27FC236}">
                <a16:creationId xmlns:a16="http://schemas.microsoft.com/office/drawing/2014/main" id="{A34E33CF-39D8-3342-9812-40697D91EFA5}"/>
              </a:ext>
            </a:extLst>
          </p:cNvPr>
          <p:cNvSpPr>
            <a:spLocks noGrp="1"/>
          </p:cNvSpPr>
          <p:nvPr>
            <p:ph idx="1"/>
          </p:nvPr>
        </p:nvSpPr>
        <p:spPr>
          <a:xfrm>
            <a:off x="0" y="808383"/>
            <a:ext cx="12059478" cy="6049617"/>
          </a:xfrm>
        </p:spPr>
        <p:txBody>
          <a:bodyPr>
            <a:normAutofit fontScale="92500"/>
          </a:bodyPr>
          <a:lstStyle/>
          <a:p>
            <a:r>
              <a:rPr lang="en-US" dirty="0"/>
              <a:t>Traditional system is stateless. After WWII</a:t>
            </a:r>
          </a:p>
          <a:p>
            <a:pPr lvl="1"/>
            <a:r>
              <a:rPr lang="en-US" dirty="0"/>
              <a:t>North (Somaliland) a British protectorate</a:t>
            </a:r>
          </a:p>
          <a:p>
            <a:pPr lvl="1"/>
            <a:r>
              <a:rPr lang="en-US" dirty="0"/>
              <a:t>South an Italian protectorate</a:t>
            </a:r>
          </a:p>
          <a:p>
            <a:r>
              <a:rPr lang="en-US" dirty="0"/>
              <a:t>England and Italy pull out in 1960</a:t>
            </a:r>
          </a:p>
          <a:p>
            <a:pPr lvl="1"/>
            <a:r>
              <a:rPr lang="en-US" dirty="0"/>
              <a:t>Establishing a modern centralized democracy</a:t>
            </a:r>
          </a:p>
          <a:p>
            <a:pPr lvl="1"/>
            <a:r>
              <a:rPr lang="en-US" dirty="0"/>
              <a:t>For a place with no history of anything similar</a:t>
            </a:r>
          </a:p>
          <a:p>
            <a:pPr lvl="1"/>
            <a:r>
              <a:rPr lang="en-US" dirty="0"/>
              <a:t>Lasted for nine years</a:t>
            </a:r>
          </a:p>
          <a:p>
            <a:r>
              <a:rPr lang="en-US" dirty="0"/>
              <a:t>Becomes a military dictatorship under Siyad Barre</a:t>
            </a:r>
          </a:p>
          <a:p>
            <a:pPr lvl="1"/>
            <a:r>
              <a:rPr lang="en-US" dirty="0"/>
              <a:t>Gets into a war with Ethiopia</a:t>
            </a:r>
          </a:p>
          <a:p>
            <a:pPr lvl="1"/>
            <a:r>
              <a:rPr lang="en-US" dirty="0"/>
              <a:t>USSR switches sides to support Ethiopia, war goes badly</a:t>
            </a:r>
          </a:p>
          <a:p>
            <a:pPr lvl="1"/>
            <a:r>
              <a:rPr lang="en-US" dirty="0"/>
              <a:t>Barre assassinated, things apparently going back to traditional </a:t>
            </a:r>
          </a:p>
          <a:p>
            <a:r>
              <a:rPr lang="en-US" dirty="0"/>
              <a:t>U.S. and U.N. decide Somalia needs to be one country with a government</a:t>
            </a:r>
          </a:p>
          <a:p>
            <a:pPr lvl="1"/>
            <a:r>
              <a:rPr lang="en-US" dirty="0"/>
              <a:t>Attempt to establish one</a:t>
            </a:r>
          </a:p>
          <a:p>
            <a:pPr lvl="1"/>
            <a:r>
              <a:rPr lang="en-US" dirty="0"/>
              <a:t>Mostly using Ethiopian troops to do it. Has not gone well</a:t>
            </a:r>
          </a:p>
          <a:p>
            <a:pPr lvl="1"/>
            <a:r>
              <a:rPr lang="en-US" dirty="0"/>
              <a:t>In the north, Somalis create the Republic of Somaliland, the rest of the world refuses recognition.</a:t>
            </a:r>
          </a:p>
        </p:txBody>
      </p:sp>
    </p:spTree>
    <p:extLst>
      <p:ext uri="{BB962C8B-B14F-4D97-AF65-F5344CB8AC3E}">
        <p14:creationId xmlns:p14="http://schemas.microsoft.com/office/powerpoint/2010/main" val="258947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B700-D2F5-8C40-A926-AA79F577D499}"/>
              </a:ext>
            </a:extLst>
          </p:cNvPr>
          <p:cNvSpPr>
            <a:spLocks noGrp="1"/>
          </p:cNvSpPr>
          <p:nvPr>
            <p:ph type="title"/>
          </p:nvPr>
        </p:nvSpPr>
        <p:spPr>
          <a:xfrm>
            <a:off x="838200" y="0"/>
            <a:ext cx="10515600" cy="1325563"/>
          </a:xfrm>
        </p:spPr>
        <p:txBody>
          <a:bodyPr/>
          <a:lstStyle/>
          <a:p>
            <a:pPr algn="ctr"/>
            <a:r>
              <a:rPr lang="en-US" dirty="0"/>
              <a:t>Somaliland: Traditional System</a:t>
            </a:r>
          </a:p>
        </p:txBody>
      </p:sp>
      <p:sp>
        <p:nvSpPr>
          <p:cNvPr id="3" name="Content Placeholder 2">
            <a:extLst>
              <a:ext uri="{FF2B5EF4-FFF2-40B4-BE49-F238E27FC236}">
                <a16:creationId xmlns:a16="http://schemas.microsoft.com/office/drawing/2014/main" id="{BF381C77-EDB6-C84B-9ADF-FA3B020CA94A}"/>
              </a:ext>
            </a:extLst>
          </p:cNvPr>
          <p:cNvSpPr>
            <a:spLocks noGrp="1"/>
          </p:cNvSpPr>
          <p:nvPr>
            <p:ph idx="1"/>
          </p:nvPr>
        </p:nvSpPr>
        <p:spPr>
          <a:xfrm>
            <a:off x="0" y="1139686"/>
            <a:ext cx="12192000" cy="5718313"/>
          </a:xfrm>
        </p:spPr>
        <p:txBody>
          <a:bodyPr>
            <a:normAutofit/>
          </a:bodyPr>
          <a:lstStyle/>
          <a:p>
            <a:r>
              <a:rPr lang="en-US" dirty="0"/>
              <a:t>A structure of nested groups</a:t>
            </a:r>
          </a:p>
          <a:p>
            <a:pPr lvl="1"/>
            <a:r>
              <a:rPr lang="en-US" dirty="0"/>
              <a:t>Smallest usually descendants in the male line of a common grandfather</a:t>
            </a:r>
          </a:p>
          <a:p>
            <a:pPr lvl="1"/>
            <a:r>
              <a:rPr lang="en-US" dirty="0"/>
              <a:t>Several of those make up the next higher, and so on up</a:t>
            </a:r>
          </a:p>
          <a:p>
            <a:pPr lvl="1"/>
            <a:r>
              <a:rPr lang="en-US" dirty="0"/>
              <a:t>Based on agnatic kinship (male line) and contract</a:t>
            </a:r>
          </a:p>
          <a:p>
            <a:pPr lvl="1"/>
            <a:r>
              <a:rPr lang="en-US" dirty="0"/>
              <a:t>In the simplest case, defined by genealogy tree</a:t>
            </a:r>
          </a:p>
          <a:p>
            <a:pPr lvl="2"/>
            <a:r>
              <a:rPr lang="en-US" dirty="0"/>
              <a:t>Every Somali knows his ancestry for many generations up</a:t>
            </a:r>
          </a:p>
          <a:p>
            <a:pPr lvl="2"/>
            <a:r>
              <a:rPr lang="en-US" dirty="0"/>
              <a:t>“what a person’s address is in Europe, his genealogy is in Somaliland.”</a:t>
            </a:r>
            <a:r>
              <a:rPr lang="en-US" dirty="0">
                <a:effectLst/>
              </a:rPr>
              <a:t> </a:t>
            </a:r>
          </a:p>
          <a:p>
            <a:pPr lvl="2"/>
            <a:r>
              <a:rPr lang="en-US" dirty="0"/>
              <a:t>The closer two people’s agnatic kinship, the more likely to be allies in a conflict</a:t>
            </a:r>
          </a:p>
          <a:p>
            <a:pPr lvl="1"/>
            <a:r>
              <a:rPr lang="en-US" dirty="0"/>
              <a:t>“A pile of shields” is a group based only on contract — such as the U.S. alliance against the Soviets</a:t>
            </a:r>
          </a:p>
          <a:p>
            <a:r>
              <a:rPr lang="en-US" dirty="0"/>
              <a:t>Explicit social contract</a:t>
            </a:r>
          </a:p>
          <a:p>
            <a:pPr lvl="1"/>
            <a:r>
              <a:rPr lang="en-US" dirty="0"/>
              <a:t>Within a </a:t>
            </a:r>
            <a:r>
              <a:rPr lang="en-US" i="1" dirty="0" err="1"/>
              <a:t>diya</a:t>
            </a:r>
            <a:r>
              <a:rPr lang="en-US" dirty="0"/>
              <a:t> paying group, contract specifies who owes how much of </a:t>
            </a:r>
            <a:r>
              <a:rPr lang="en-US" i="1" dirty="0" err="1"/>
              <a:t>diya</a:t>
            </a:r>
            <a:r>
              <a:rPr lang="en-US" dirty="0"/>
              <a:t> (</a:t>
            </a:r>
            <a:r>
              <a:rPr lang="en-US" dirty="0" err="1"/>
              <a:t>wergeld</a:t>
            </a:r>
            <a:r>
              <a:rPr lang="en-US" dirty="0"/>
              <a:t>) owed</a:t>
            </a:r>
          </a:p>
          <a:p>
            <a:pPr lvl="1"/>
            <a:r>
              <a:rPr lang="en-US" dirty="0"/>
              <a:t>And collects how much of </a:t>
            </a:r>
            <a:r>
              <a:rPr lang="en-US" i="1" dirty="0" err="1"/>
              <a:t>diya</a:t>
            </a:r>
            <a:r>
              <a:rPr lang="en-US" i="1" dirty="0"/>
              <a:t> </a:t>
            </a:r>
            <a:r>
              <a:rPr lang="en-US" dirty="0"/>
              <a:t>collected </a:t>
            </a:r>
          </a:p>
          <a:p>
            <a:pPr lvl="1"/>
            <a:r>
              <a:rPr lang="en-US" dirty="0"/>
              <a:t>By group and subgroup</a:t>
            </a:r>
          </a:p>
        </p:txBody>
      </p:sp>
    </p:spTree>
    <p:extLst>
      <p:ext uri="{BB962C8B-B14F-4D97-AF65-F5344CB8AC3E}">
        <p14:creationId xmlns:p14="http://schemas.microsoft.com/office/powerpoint/2010/main" val="91446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CD6D-5582-F645-804D-66F2E7FA8C45}"/>
              </a:ext>
            </a:extLst>
          </p:cNvPr>
          <p:cNvSpPr>
            <a:spLocks noGrp="1"/>
          </p:cNvSpPr>
          <p:nvPr>
            <p:ph type="title"/>
          </p:nvPr>
        </p:nvSpPr>
        <p:spPr>
          <a:xfrm>
            <a:off x="838200" y="47073"/>
            <a:ext cx="10515600" cy="808961"/>
          </a:xfrm>
        </p:spPr>
        <p:txBody>
          <a:bodyPr/>
          <a:lstStyle/>
          <a:p>
            <a:pPr algn="ctr"/>
            <a:r>
              <a:rPr lang="en-US" dirty="0"/>
              <a:t>The Law</a:t>
            </a:r>
          </a:p>
        </p:txBody>
      </p:sp>
      <p:sp>
        <p:nvSpPr>
          <p:cNvPr id="3" name="Content Placeholder 2">
            <a:extLst>
              <a:ext uri="{FF2B5EF4-FFF2-40B4-BE49-F238E27FC236}">
                <a16:creationId xmlns:a16="http://schemas.microsoft.com/office/drawing/2014/main" id="{1E7F997E-5570-B74B-BAFE-C650D91E3E29}"/>
              </a:ext>
            </a:extLst>
          </p:cNvPr>
          <p:cNvSpPr>
            <a:spLocks noGrp="1"/>
          </p:cNvSpPr>
          <p:nvPr>
            <p:ph idx="1"/>
          </p:nvPr>
        </p:nvSpPr>
        <p:spPr>
          <a:xfrm>
            <a:off x="0" y="856034"/>
            <a:ext cx="12191999" cy="6001966"/>
          </a:xfrm>
        </p:spPr>
        <p:txBody>
          <a:bodyPr>
            <a:noAutofit/>
          </a:bodyPr>
          <a:lstStyle/>
          <a:p>
            <a:r>
              <a:rPr lang="en-US" sz="3600" dirty="0"/>
              <a:t>Special laws are established by contract within a group</a:t>
            </a:r>
          </a:p>
          <a:p>
            <a:r>
              <a:rPr lang="en-US" sz="3600" dirty="0"/>
              <a:t>General laws are broad principles applying to all members of a clan</a:t>
            </a:r>
          </a:p>
          <a:p>
            <a:pPr lvl="1"/>
            <a:r>
              <a:rPr lang="en-US" sz="3200" dirty="0"/>
              <a:t>Interpreted by a judge</a:t>
            </a:r>
          </a:p>
          <a:p>
            <a:pPr lvl="1"/>
            <a:r>
              <a:rPr lang="en-US" sz="3200" dirty="0"/>
              <a:t>Deciding according to customary practice. Informal case law</a:t>
            </a:r>
          </a:p>
          <a:p>
            <a:pPr lvl="1"/>
            <a:r>
              <a:rPr lang="en-US" sz="3200" dirty="0"/>
              <a:t>Judges are arbitrators accepted by the disputants</a:t>
            </a:r>
          </a:p>
          <a:p>
            <a:pPr marL="0" indent="0">
              <a:buNone/>
            </a:pPr>
            <a:r>
              <a:rPr lang="en-US" dirty="0"/>
              <a:t>“A Somali judge is free to develop his own principles of law and his own doctrines. The test of whether such principles and doctrines are acceptable to the community comes as soon as he has given his verdict on a conflict. If a verdict deviates from what the community finds reasonable and just, there is little chance that its author will be asked again to sit as a judge.”</a:t>
            </a:r>
          </a:p>
          <a:p>
            <a:r>
              <a:rPr lang="en-US" sz="3600" dirty="0"/>
              <a:t>Marriage and inheritance largely under Islamic law</a:t>
            </a:r>
          </a:p>
        </p:txBody>
      </p:sp>
    </p:spTree>
    <p:extLst>
      <p:ext uri="{BB962C8B-B14F-4D97-AF65-F5344CB8AC3E}">
        <p14:creationId xmlns:p14="http://schemas.microsoft.com/office/powerpoint/2010/main" val="11292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DC962-D4F8-3F41-A0F9-245BD015E311}"/>
              </a:ext>
            </a:extLst>
          </p:cNvPr>
          <p:cNvSpPr>
            <a:spLocks noGrp="1"/>
          </p:cNvSpPr>
          <p:nvPr>
            <p:ph type="title"/>
          </p:nvPr>
        </p:nvSpPr>
        <p:spPr>
          <a:xfrm>
            <a:off x="838200" y="0"/>
            <a:ext cx="10515600" cy="1325563"/>
          </a:xfrm>
        </p:spPr>
        <p:txBody>
          <a:bodyPr/>
          <a:lstStyle/>
          <a:p>
            <a:pPr algn="ctr"/>
            <a:r>
              <a:rPr lang="en-US" dirty="0"/>
              <a:t>Penalties</a:t>
            </a:r>
          </a:p>
        </p:txBody>
      </p:sp>
      <p:sp>
        <p:nvSpPr>
          <p:cNvPr id="3" name="Content Placeholder 2">
            <a:extLst>
              <a:ext uri="{FF2B5EF4-FFF2-40B4-BE49-F238E27FC236}">
                <a16:creationId xmlns:a16="http://schemas.microsoft.com/office/drawing/2014/main" id="{2310D727-4093-B642-A102-CF5EE0C18466}"/>
              </a:ext>
            </a:extLst>
          </p:cNvPr>
          <p:cNvSpPr>
            <a:spLocks noGrp="1"/>
          </p:cNvSpPr>
          <p:nvPr>
            <p:ph idx="1"/>
          </p:nvPr>
        </p:nvSpPr>
        <p:spPr>
          <a:xfrm>
            <a:off x="272374" y="1325563"/>
            <a:ext cx="11498094" cy="5259962"/>
          </a:xfrm>
        </p:spPr>
        <p:txBody>
          <a:bodyPr>
            <a:normAutofit/>
          </a:bodyPr>
          <a:lstStyle/>
          <a:p>
            <a:r>
              <a:rPr lang="en-US" sz="4000" dirty="0"/>
              <a:t>Blood feud if someone is killed</a:t>
            </a:r>
          </a:p>
          <a:p>
            <a:pPr lvl="1"/>
            <a:r>
              <a:rPr lang="en-US" sz="3600" dirty="0"/>
              <a:t>Either the killer is killed or the kin of the victim accept wergild (</a:t>
            </a:r>
            <a:r>
              <a:rPr lang="en-US" sz="3600" i="1" dirty="0" err="1"/>
              <a:t>diya</a:t>
            </a:r>
            <a:r>
              <a:rPr lang="en-US" sz="3600" dirty="0"/>
              <a:t>)</a:t>
            </a:r>
          </a:p>
          <a:p>
            <a:pPr lvl="1"/>
            <a:r>
              <a:rPr lang="en-US" sz="3600" dirty="0"/>
              <a:t>If the killer gets away, another member of his kin can be killed instead</a:t>
            </a:r>
          </a:p>
          <a:p>
            <a:pPr lvl="1"/>
            <a:r>
              <a:rPr lang="en-US" sz="3600" dirty="0"/>
              <a:t>If killer and victim are of different clans, two for one</a:t>
            </a:r>
          </a:p>
          <a:p>
            <a:r>
              <a:rPr lang="en-US" sz="4000" dirty="0"/>
              <a:t>Compensation for accidental damage — our tort rule</a:t>
            </a:r>
          </a:p>
          <a:p>
            <a:r>
              <a:rPr lang="en-US" sz="4000" dirty="0"/>
              <a:t>2 for 1 compensation for theft</a:t>
            </a:r>
          </a:p>
        </p:txBody>
      </p:sp>
    </p:spTree>
    <p:extLst>
      <p:ext uri="{BB962C8B-B14F-4D97-AF65-F5344CB8AC3E}">
        <p14:creationId xmlns:p14="http://schemas.microsoft.com/office/powerpoint/2010/main" val="375320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4A5F2-D67B-0745-AC61-663A1EA46342}"/>
              </a:ext>
            </a:extLst>
          </p:cNvPr>
          <p:cNvSpPr>
            <a:spLocks noGrp="1"/>
          </p:cNvSpPr>
          <p:nvPr>
            <p:ph type="title"/>
          </p:nvPr>
        </p:nvSpPr>
        <p:spPr>
          <a:xfrm>
            <a:off x="838200" y="0"/>
            <a:ext cx="10515600" cy="848139"/>
          </a:xfrm>
        </p:spPr>
        <p:txBody>
          <a:bodyPr/>
          <a:lstStyle/>
          <a:p>
            <a:pPr algn="ctr"/>
            <a:r>
              <a:rPr lang="en-US" dirty="0"/>
              <a:t>Stabilizing Elements</a:t>
            </a:r>
          </a:p>
        </p:txBody>
      </p:sp>
      <p:sp>
        <p:nvSpPr>
          <p:cNvPr id="3" name="Content Placeholder 2">
            <a:extLst>
              <a:ext uri="{FF2B5EF4-FFF2-40B4-BE49-F238E27FC236}">
                <a16:creationId xmlns:a16="http://schemas.microsoft.com/office/drawing/2014/main" id="{56721F1B-36F1-1549-B623-827A15C845E9}"/>
              </a:ext>
            </a:extLst>
          </p:cNvPr>
          <p:cNvSpPr>
            <a:spLocks noGrp="1"/>
          </p:cNvSpPr>
          <p:nvPr>
            <p:ph idx="1"/>
          </p:nvPr>
        </p:nvSpPr>
        <p:spPr>
          <a:xfrm>
            <a:off x="838200" y="700391"/>
            <a:ext cx="10990634" cy="6157609"/>
          </a:xfrm>
        </p:spPr>
        <p:txBody>
          <a:bodyPr/>
          <a:lstStyle/>
          <a:p>
            <a:r>
              <a:rPr lang="en-US" dirty="0"/>
              <a:t>If opposing group is too strong, </a:t>
            </a:r>
          </a:p>
          <a:p>
            <a:pPr lvl="1"/>
            <a:r>
              <a:rPr lang="en-US" dirty="0"/>
              <a:t>Weaker group calls in the rest of the next group up in the hierarchy</a:t>
            </a:r>
          </a:p>
          <a:p>
            <a:pPr lvl="1"/>
            <a:r>
              <a:rPr lang="en-US" dirty="0"/>
              <a:t>Fuses with them, functions as the higher level group</a:t>
            </a:r>
          </a:p>
          <a:p>
            <a:r>
              <a:rPr lang="en-US" dirty="0"/>
              <a:t>Size of </a:t>
            </a:r>
            <a:r>
              <a:rPr lang="en-US" dirty="0" err="1"/>
              <a:t>diya</a:t>
            </a:r>
            <a:r>
              <a:rPr lang="en-US" dirty="0"/>
              <a:t> paying group typically 300-3000 males</a:t>
            </a:r>
          </a:p>
          <a:p>
            <a:pPr lvl="1"/>
            <a:r>
              <a:rPr lang="en-US" dirty="0"/>
              <a:t>Limited at the bottom by enough to share damages, enforce claims</a:t>
            </a:r>
          </a:p>
          <a:p>
            <a:pPr lvl="1"/>
            <a:r>
              <a:rPr lang="en-US" dirty="0"/>
              <a:t>Limited at the top by internal dissension as the group gets too large</a:t>
            </a:r>
          </a:p>
          <a:p>
            <a:r>
              <a:rPr lang="en-US" dirty="0"/>
              <a:t>Group has an incentive to control its members</a:t>
            </a:r>
          </a:p>
          <a:p>
            <a:pPr lvl="1"/>
            <a:r>
              <a:rPr lang="en-US" dirty="0"/>
              <a:t>You kill people and we have to pay for it</a:t>
            </a:r>
          </a:p>
          <a:p>
            <a:pPr lvl="1"/>
            <a:r>
              <a:rPr lang="en-US" dirty="0"/>
              <a:t>So we no longer permit you to carry a gun</a:t>
            </a:r>
          </a:p>
          <a:p>
            <a:r>
              <a:rPr lang="en-US" dirty="0"/>
              <a:t>Kin are obligated to help with defense but not offense</a:t>
            </a:r>
          </a:p>
          <a:p>
            <a:r>
              <a:rPr lang="en-US" dirty="0"/>
              <a:t>When things got too violent</a:t>
            </a:r>
          </a:p>
          <a:p>
            <a:pPr lvl="1"/>
            <a:r>
              <a:rPr lang="en-US" dirty="0"/>
              <a:t>Leadership of the two sides got together</a:t>
            </a:r>
          </a:p>
          <a:p>
            <a:pPr lvl="1"/>
            <a:r>
              <a:rPr lang="en-US" dirty="0"/>
              <a:t>Agreed to increase the </a:t>
            </a:r>
            <a:r>
              <a:rPr lang="en-US" i="1" dirty="0" err="1"/>
              <a:t>diya</a:t>
            </a:r>
            <a:endParaRPr lang="en-US" i="1" dirty="0"/>
          </a:p>
          <a:p>
            <a:pPr lvl="1"/>
            <a:r>
              <a:rPr lang="en-US" dirty="0"/>
              <a:t>Make killing more expensive, get less of it</a:t>
            </a:r>
          </a:p>
        </p:txBody>
      </p:sp>
    </p:spTree>
    <p:extLst>
      <p:ext uri="{BB962C8B-B14F-4D97-AF65-F5344CB8AC3E}">
        <p14:creationId xmlns:p14="http://schemas.microsoft.com/office/powerpoint/2010/main" val="39862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D56EA-9FA4-F94F-B00F-F9E8DDD4D410}"/>
              </a:ext>
            </a:extLst>
          </p:cNvPr>
          <p:cNvSpPr>
            <a:spLocks noGrp="1"/>
          </p:cNvSpPr>
          <p:nvPr>
            <p:ph type="title"/>
          </p:nvPr>
        </p:nvSpPr>
        <p:spPr/>
        <p:txBody>
          <a:bodyPr/>
          <a:lstStyle/>
          <a:p>
            <a:pPr algn="ctr"/>
            <a:r>
              <a:rPr lang="en-US" dirty="0"/>
              <a:t>Ireland: History</a:t>
            </a:r>
          </a:p>
        </p:txBody>
      </p:sp>
      <p:sp>
        <p:nvSpPr>
          <p:cNvPr id="3" name="Content Placeholder 2">
            <a:extLst>
              <a:ext uri="{FF2B5EF4-FFF2-40B4-BE49-F238E27FC236}">
                <a16:creationId xmlns:a16="http://schemas.microsoft.com/office/drawing/2014/main" id="{C278994A-EC64-9E4C-BE5C-81588EBFE85D}"/>
              </a:ext>
            </a:extLst>
          </p:cNvPr>
          <p:cNvSpPr>
            <a:spLocks noGrp="1"/>
          </p:cNvSpPr>
          <p:nvPr>
            <p:ph idx="1"/>
          </p:nvPr>
        </p:nvSpPr>
        <p:spPr>
          <a:xfrm>
            <a:off x="198783" y="1825625"/>
            <a:ext cx="11807687" cy="4351338"/>
          </a:xfrm>
        </p:spPr>
        <p:txBody>
          <a:bodyPr/>
          <a:lstStyle/>
          <a:p>
            <a:r>
              <a:rPr lang="en-US" sz="3600" dirty="0"/>
              <a:t>pagan society, with a class of legal experts, customary law</a:t>
            </a:r>
          </a:p>
          <a:p>
            <a:r>
              <a:rPr lang="en-US" sz="3600" dirty="0"/>
              <a:t>converted to Christianity c. 5</a:t>
            </a:r>
            <a:r>
              <a:rPr lang="en-US" sz="3600" baseline="30000" dirty="0"/>
              <a:t>th</a:t>
            </a:r>
            <a:r>
              <a:rPr lang="en-US" sz="3600" dirty="0"/>
              <a:t> c.</a:t>
            </a:r>
          </a:p>
          <a:p>
            <a:r>
              <a:rPr lang="en-US" sz="3600" dirty="0"/>
              <a:t>shift over time from very local power to provincial royal dynasties</a:t>
            </a:r>
          </a:p>
          <a:p>
            <a:r>
              <a:rPr lang="en-US" sz="3600" dirty="0"/>
              <a:t>claim of high king, probably never entirely real</a:t>
            </a:r>
          </a:p>
          <a:p>
            <a:r>
              <a:rPr lang="en-US" sz="3600" dirty="0"/>
              <a:t>conquered by the Normans in the 12</a:t>
            </a:r>
            <a:r>
              <a:rPr lang="en-US" sz="3600" baseline="30000" dirty="0"/>
              <a:t>th</a:t>
            </a:r>
            <a:r>
              <a:rPr lang="en-US" sz="3600" dirty="0"/>
              <a:t> c.</a:t>
            </a:r>
          </a:p>
          <a:p>
            <a:endParaRPr lang="en-US" dirty="0"/>
          </a:p>
        </p:txBody>
      </p:sp>
    </p:spTree>
    <p:extLst>
      <p:ext uri="{BB962C8B-B14F-4D97-AF65-F5344CB8AC3E}">
        <p14:creationId xmlns:p14="http://schemas.microsoft.com/office/powerpoint/2010/main" val="207094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A3D7-7090-274A-B03A-EE016C28F83B}"/>
              </a:ext>
            </a:extLst>
          </p:cNvPr>
          <p:cNvSpPr>
            <a:spLocks noGrp="1"/>
          </p:cNvSpPr>
          <p:nvPr>
            <p:ph type="title"/>
          </p:nvPr>
        </p:nvSpPr>
        <p:spPr/>
        <p:txBody>
          <a:bodyPr/>
          <a:lstStyle/>
          <a:p>
            <a:pPr algn="ctr"/>
            <a:r>
              <a:rPr lang="en-US" dirty="0"/>
              <a:t>Any Questions About</a:t>
            </a:r>
          </a:p>
        </p:txBody>
      </p:sp>
      <p:sp>
        <p:nvSpPr>
          <p:cNvPr id="3" name="Content Placeholder 2">
            <a:extLst>
              <a:ext uri="{FF2B5EF4-FFF2-40B4-BE49-F238E27FC236}">
                <a16:creationId xmlns:a16="http://schemas.microsoft.com/office/drawing/2014/main" id="{C2CD4467-41E4-A04E-8B12-A9EC83BBEC59}"/>
              </a:ext>
            </a:extLst>
          </p:cNvPr>
          <p:cNvSpPr>
            <a:spLocks noGrp="1"/>
          </p:cNvSpPr>
          <p:nvPr>
            <p:ph idx="1"/>
          </p:nvPr>
        </p:nvSpPr>
        <p:spPr/>
        <p:txBody>
          <a:bodyPr>
            <a:normAutofit/>
          </a:bodyPr>
          <a:lstStyle/>
          <a:p>
            <a:r>
              <a:rPr lang="en-US" sz="4000" dirty="0"/>
              <a:t>Jewish Law</a:t>
            </a:r>
          </a:p>
          <a:p>
            <a:r>
              <a:rPr lang="en-US" sz="4000" dirty="0"/>
              <a:t>Islamic Law</a:t>
            </a:r>
          </a:p>
          <a:p>
            <a:r>
              <a:rPr lang="en-US" sz="4000" dirty="0"/>
              <a:t>When God is the Legislator</a:t>
            </a:r>
          </a:p>
          <a:p>
            <a:r>
              <a:rPr lang="en-US" sz="4000" dirty="0"/>
              <a:t>Embedded and </a:t>
            </a:r>
            <a:r>
              <a:rPr lang="en-US" sz="4000" dirty="0" err="1"/>
              <a:t>Polylegal</a:t>
            </a:r>
            <a:r>
              <a:rPr lang="en-US" sz="4000" dirty="0"/>
              <a:t> Systems</a:t>
            </a:r>
          </a:p>
        </p:txBody>
      </p:sp>
    </p:spTree>
    <p:extLst>
      <p:ext uri="{BB962C8B-B14F-4D97-AF65-F5344CB8AC3E}">
        <p14:creationId xmlns:p14="http://schemas.microsoft.com/office/powerpoint/2010/main" val="3866466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C0D-6B23-F24E-A48F-511900F06036}"/>
              </a:ext>
            </a:extLst>
          </p:cNvPr>
          <p:cNvSpPr>
            <a:spLocks noGrp="1"/>
          </p:cNvSpPr>
          <p:nvPr>
            <p:ph type="title"/>
          </p:nvPr>
        </p:nvSpPr>
        <p:spPr>
          <a:xfrm>
            <a:off x="838200" y="0"/>
            <a:ext cx="10515600" cy="954157"/>
          </a:xfrm>
        </p:spPr>
        <p:txBody>
          <a:bodyPr/>
          <a:lstStyle/>
          <a:p>
            <a:pPr algn="ctr"/>
            <a:r>
              <a:rPr lang="en-US" dirty="0"/>
              <a:t>Sources </a:t>
            </a:r>
          </a:p>
        </p:txBody>
      </p:sp>
      <p:sp>
        <p:nvSpPr>
          <p:cNvPr id="3" name="Content Placeholder 2">
            <a:extLst>
              <a:ext uri="{FF2B5EF4-FFF2-40B4-BE49-F238E27FC236}">
                <a16:creationId xmlns:a16="http://schemas.microsoft.com/office/drawing/2014/main" id="{7BF39058-C1C0-6F4D-B6C3-C0EEC87A9DC9}"/>
              </a:ext>
            </a:extLst>
          </p:cNvPr>
          <p:cNvSpPr>
            <a:spLocks noGrp="1"/>
          </p:cNvSpPr>
          <p:nvPr>
            <p:ph idx="1"/>
          </p:nvPr>
        </p:nvSpPr>
        <p:spPr>
          <a:xfrm>
            <a:off x="564204" y="954157"/>
            <a:ext cx="11627796" cy="5903843"/>
          </a:xfrm>
        </p:spPr>
        <p:txBody>
          <a:bodyPr>
            <a:noAutofit/>
          </a:bodyPr>
          <a:lstStyle/>
          <a:p>
            <a:r>
              <a:rPr lang="en-US" sz="3200" dirty="0"/>
              <a:t>Legal texts from c. 8</a:t>
            </a:r>
            <a:r>
              <a:rPr lang="en-US" sz="3200" baseline="30000" dirty="0"/>
              <a:t>th</a:t>
            </a:r>
            <a:r>
              <a:rPr lang="en-US" sz="3200" dirty="0"/>
              <a:t> century </a:t>
            </a:r>
          </a:p>
          <a:p>
            <a:pPr lvl="1"/>
            <a:r>
              <a:rPr lang="en-US" sz="2800" dirty="0"/>
              <a:t>Survive only in pieces in 14</a:t>
            </a:r>
            <a:r>
              <a:rPr lang="en-US" sz="2800" baseline="30000" dirty="0"/>
              <a:t>th</a:t>
            </a:r>
            <a:r>
              <a:rPr lang="en-US" sz="2800" dirty="0"/>
              <a:t>-16</a:t>
            </a:r>
            <a:r>
              <a:rPr lang="en-US" sz="2800" baseline="30000" dirty="0"/>
              <a:t>th</a:t>
            </a:r>
            <a:r>
              <a:rPr lang="en-US" sz="2800" dirty="0"/>
              <a:t> c. material</a:t>
            </a:r>
          </a:p>
          <a:p>
            <a:pPr lvl="1"/>
            <a:r>
              <a:rPr lang="en-US" sz="2800" dirty="0"/>
              <a:t>The material is dated on linguistic grounds, but …</a:t>
            </a:r>
          </a:p>
          <a:p>
            <a:pPr lvl="1"/>
            <a:r>
              <a:rPr lang="en-US" sz="2800" dirty="0"/>
              <a:t>There may have been some deliberate archaisms making that unreliable</a:t>
            </a:r>
          </a:p>
          <a:p>
            <a:r>
              <a:rPr lang="en-US" sz="3200" dirty="0"/>
              <a:t>Wisdom texts</a:t>
            </a:r>
          </a:p>
          <a:p>
            <a:r>
              <a:rPr lang="en-US" sz="3200" dirty="0"/>
              <a:t>Sagas</a:t>
            </a:r>
          </a:p>
          <a:p>
            <a:r>
              <a:rPr lang="en-US" sz="3200" dirty="0"/>
              <a:t>Observations of the society after the Norman conquest</a:t>
            </a:r>
          </a:p>
          <a:p>
            <a:r>
              <a:rPr lang="en-US" sz="3200" dirty="0"/>
              <a:t>Parts seem to describe a system of private law, parts of royal law. Different descriptions of the legal system</a:t>
            </a:r>
          </a:p>
          <a:p>
            <a:pPr lvl="1"/>
            <a:r>
              <a:rPr lang="en-US" sz="2800" dirty="0"/>
              <a:t>May be errors</a:t>
            </a:r>
          </a:p>
          <a:p>
            <a:pPr lvl="1"/>
            <a:r>
              <a:rPr lang="en-US" sz="2800" dirty="0"/>
              <a:t>Correct descriptions of the system in different places</a:t>
            </a:r>
          </a:p>
          <a:p>
            <a:pPr lvl="1"/>
            <a:r>
              <a:rPr lang="en-US" sz="2800" dirty="0"/>
              <a:t>Or different times</a:t>
            </a:r>
            <a:r>
              <a:rPr lang="en-US" sz="2800" dirty="0">
                <a:effectLst/>
              </a:rPr>
              <a:t> </a:t>
            </a:r>
            <a:endParaRPr lang="en-US" sz="2800" dirty="0"/>
          </a:p>
        </p:txBody>
      </p:sp>
    </p:spTree>
    <p:extLst>
      <p:ext uri="{BB962C8B-B14F-4D97-AF65-F5344CB8AC3E}">
        <p14:creationId xmlns:p14="http://schemas.microsoft.com/office/powerpoint/2010/main" val="347153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568C6-96B5-6744-AD4B-67C6D1035F99}"/>
              </a:ext>
            </a:extLst>
          </p:cNvPr>
          <p:cNvSpPr>
            <a:spLocks noGrp="1"/>
          </p:cNvSpPr>
          <p:nvPr>
            <p:ph type="title"/>
          </p:nvPr>
        </p:nvSpPr>
        <p:spPr>
          <a:xfrm>
            <a:off x="838200" y="0"/>
            <a:ext cx="10515600" cy="874643"/>
          </a:xfrm>
        </p:spPr>
        <p:txBody>
          <a:bodyPr/>
          <a:lstStyle/>
          <a:p>
            <a:pPr algn="ctr"/>
            <a:r>
              <a:rPr lang="en-US" dirty="0"/>
              <a:t>Political Structure</a:t>
            </a:r>
          </a:p>
        </p:txBody>
      </p:sp>
      <p:sp>
        <p:nvSpPr>
          <p:cNvPr id="3" name="Content Placeholder 2">
            <a:extLst>
              <a:ext uri="{FF2B5EF4-FFF2-40B4-BE49-F238E27FC236}">
                <a16:creationId xmlns:a16="http://schemas.microsoft.com/office/drawing/2014/main" id="{86B593B8-6004-C649-8430-5AA35B96B8E3}"/>
              </a:ext>
            </a:extLst>
          </p:cNvPr>
          <p:cNvSpPr>
            <a:spLocks noGrp="1"/>
          </p:cNvSpPr>
          <p:nvPr>
            <p:ph idx="1"/>
          </p:nvPr>
        </p:nvSpPr>
        <p:spPr>
          <a:xfrm>
            <a:off x="838200" y="755374"/>
            <a:ext cx="11208026" cy="6102625"/>
          </a:xfrm>
        </p:spPr>
        <p:txBody>
          <a:bodyPr>
            <a:normAutofit/>
          </a:bodyPr>
          <a:lstStyle/>
          <a:p>
            <a:r>
              <a:rPr lang="en-US" dirty="0"/>
              <a:t>King of </a:t>
            </a:r>
            <a:r>
              <a:rPr lang="en-US" i="1" dirty="0" err="1"/>
              <a:t>tuath</a:t>
            </a:r>
            <a:r>
              <a:rPr lang="en-US" i="1" dirty="0"/>
              <a:t>,</a:t>
            </a:r>
            <a:r>
              <a:rPr lang="en-US" dirty="0"/>
              <a:t> about a hundred of them</a:t>
            </a:r>
            <a:r>
              <a:rPr lang="en-US" i="1" dirty="0"/>
              <a:t>,</a:t>
            </a:r>
            <a:r>
              <a:rPr lang="en-US" dirty="0"/>
              <a:t> perhaps 3000 people in each</a:t>
            </a:r>
          </a:p>
          <a:p>
            <a:pPr lvl="1"/>
            <a:r>
              <a:rPr lang="en-US" dirty="0"/>
              <a:t>His people owed some taxes and military service</a:t>
            </a:r>
          </a:p>
          <a:p>
            <a:pPr lvl="1"/>
            <a:r>
              <a:rPr lang="en-US" dirty="0"/>
              <a:t>Leader in war—raids and defense</a:t>
            </a:r>
          </a:p>
          <a:p>
            <a:pPr lvl="1"/>
            <a:r>
              <a:rPr lang="en-US" dirty="0"/>
              <a:t>King’s role in legal system unclear</a:t>
            </a:r>
          </a:p>
          <a:p>
            <a:pPr lvl="1"/>
            <a:r>
              <a:rPr lang="en-US" dirty="0"/>
              <a:t>Some sources seem to describe a purely private system, some not</a:t>
            </a:r>
          </a:p>
          <a:p>
            <a:r>
              <a:rPr lang="en-US" dirty="0"/>
              <a:t>Over king—had several kings in allegiance to him</a:t>
            </a:r>
          </a:p>
          <a:p>
            <a:pPr lvl="1"/>
            <a:r>
              <a:rPr lang="en-US" dirty="0"/>
              <a:t>gave them gifts</a:t>
            </a:r>
          </a:p>
          <a:p>
            <a:pPr lvl="1"/>
            <a:r>
              <a:rPr lang="en-US" dirty="0"/>
              <a:t>received service </a:t>
            </a:r>
          </a:p>
          <a:p>
            <a:r>
              <a:rPr lang="en-US" dirty="0"/>
              <a:t>Most individuals had rights only within their own </a:t>
            </a:r>
            <a:r>
              <a:rPr lang="en-US" i="1" dirty="0" err="1"/>
              <a:t>tuath</a:t>
            </a:r>
            <a:endParaRPr lang="en-US" dirty="0"/>
          </a:p>
          <a:p>
            <a:pPr lvl="1"/>
            <a:r>
              <a:rPr lang="en-US" dirty="0"/>
              <a:t>hermits and poets, at least, were exceptions to that </a:t>
            </a:r>
          </a:p>
          <a:p>
            <a:pPr lvl="1"/>
            <a:r>
              <a:rPr lang="en-US" dirty="0"/>
              <a:t>treaty could give inhabitants of one rights against another</a:t>
            </a:r>
          </a:p>
          <a:p>
            <a:pPr lvl="1"/>
            <a:r>
              <a:rPr lang="en-US" dirty="0"/>
              <a:t>or subjection to a common over king</a:t>
            </a:r>
          </a:p>
          <a:p>
            <a:r>
              <a:rPr lang="en-US" dirty="0"/>
              <a:t>Provincial king</a:t>
            </a:r>
          </a:p>
          <a:p>
            <a:r>
              <a:rPr lang="en-US" dirty="0"/>
              <a:t>Claims of high kingship, but nobody ever ruled all of Ireland</a:t>
            </a:r>
          </a:p>
        </p:txBody>
      </p:sp>
    </p:spTree>
    <p:extLst>
      <p:ext uri="{BB962C8B-B14F-4D97-AF65-F5344CB8AC3E}">
        <p14:creationId xmlns:p14="http://schemas.microsoft.com/office/powerpoint/2010/main" val="138212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5903-4644-5142-A8F1-FEA3B17EC40F}"/>
              </a:ext>
            </a:extLst>
          </p:cNvPr>
          <p:cNvSpPr>
            <a:spLocks noGrp="1"/>
          </p:cNvSpPr>
          <p:nvPr>
            <p:ph type="title"/>
          </p:nvPr>
        </p:nvSpPr>
        <p:spPr>
          <a:xfrm>
            <a:off x="838200" y="0"/>
            <a:ext cx="10515600" cy="1325563"/>
          </a:xfrm>
        </p:spPr>
        <p:txBody>
          <a:bodyPr/>
          <a:lstStyle/>
          <a:p>
            <a:pPr algn="ctr"/>
            <a:r>
              <a:rPr lang="en-US" dirty="0"/>
              <a:t>Kinship Structure</a:t>
            </a:r>
          </a:p>
        </p:txBody>
      </p:sp>
      <p:sp>
        <p:nvSpPr>
          <p:cNvPr id="3" name="Content Placeholder 2">
            <a:extLst>
              <a:ext uri="{FF2B5EF4-FFF2-40B4-BE49-F238E27FC236}">
                <a16:creationId xmlns:a16="http://schemas.microsoft.com/office/drawing/2014/main" id="{83E57C26-04D7-E449-AFCE-309510D9A835}"/>
              </a:ext>
            </a:extLst>
          </p:cNvPr>
          <p:cNvSpPr>
            <a:spLocks noGrp="1"/>
          </p:cNvSpPr>
          <p:nvPr>
            <p:ph idx="1"/>
          </p:nvPr>
        </p:nvSpPr>
        <p:spPr>
          <a:xfrm>
            <a:off x="424070" y="1099930"/>
            <a:ext cx="11767930" cy="5758070"/>
          </a:xfrm>
        </p:spPr>
        <p:txBody>
          <a:bodyPr>
            <a:normAutofit/>
          </a:bodyPr>
          <a:lstStyle/>
          <a:p>
            <a:r>
              <a:rPr lang="en-US" sz="3200" i="1" dirty="0"/>
              <a:t>Fine</a:t>
            </a:r>
            <a:r>
              <a:rPr lang="en-US" sz="3200" dirty="0"/>
              <a:t> is </a:t>
            </a:r>
            <a:r>
              <a:rPr lang="en-US" sz="3200" dirty="0" err="1"/>
              <a:t>kingroup</a:t>
            </a:r>
            <a:endParaRPr lang="en-US" sz="3200" dirty="0"/>
          </a:p>
          <a:p>
            <a:r>
              <a:rPr lang="en-US" sz="3200" i="1" dirty="0" err="1"/>
              <a:t>Derbfine</a:t>
            </a:r>
            <a:r>
              <a:rPr lang="en-US" sz="3200" dirty="0"/>
              <a:t> agnatic group of 4 generations</a:t>
            </a:r>
          </a:p>
          <a:p>
            <a:pPr lvl="1"/>
            <a:r>
              <a:rPr lang="en-US" sz="2800" dirty="0"/>
              <a:t>male line descendants of a common great grandfather</a:t>
            </a:r>
          </a:p>
          <a:p>
            <a:pPr lvl="1"/>
            <a:r>
              <a:rPr lang="en-US" sz="2800" dirty="0"/>
              <a:t>held much farming land in common, allocated to members</a:t>
            </a:r>
          </a:p>
          <a:p>
            <a:pPr lvl="1"/>
            <a:r>
              <a:rPr lang="en-US" sz="2800" dirty="0"/>
              <a:t>Alliance for feud</a:t>
            </a:r>
          </a:p>
          <a:p>
            <a:pPr lvl="1"/>
            <a:r>
              <a:rPr lang="en-US" sz="2800" dirty="0"/>
              <a:t>Liable for damages owed by member</a:t>
            </a:r>
          </a:p>
          <a:p>
            <a:pPr lvl="1"/>
            <a:r>
              <a:rPr lang="en-US" sz="2800" dirty="0"/>
              <a:t>Kin collected for killing of a member</a:t>
            </a:r>
          </a:p>
          <a:p>
            <a:pPr lvl="2"/>
            <a:r>
              <a:rPr lang="en-US" sz="2400" dirty="0"/>
              <a:t>Not limited to the </a:t>
            </a:r>
            <a:r>
              <a:rPr lang="en-US" sz="2400" i="1" dirty="0" err="1"/>
              <a:t>derbfine</a:t>
            </a:r>
            <a:endParaRPr lang="en-US" sz="2400" i="1" dirty="0"/>
          </a:p>
          <a:p>
            <a:pPr lvl="2"/>
            <a:r>
              <a:rPr lang="en-US" sz="2400" dirty="0"/>
              <a:t>Lots of different people had claims for varying amounts</a:t>
            </a:r>
          </a:p>
          <a:p>
            <a:r>
              <a:rPr lang="en-US" sz="3200" dirty="0"/>
              <a:t>Like the </a:t>
            </a:r>
            <a:r>
              <a:rPr lang="en-US" sz="3200" dirty="0" err="1"/>
              <a:t>dia</a:t>
            </a:r>
            <a:r>
              <a:rPr lang="en-US" sz="3200" dirty="0"/>
              <a:t>-paying group, but purely by kinship, save for adoption.</a:t>
            </a:r>
          </a:p>
          <a:p>
            <a:r>
              <a:rPr lang="en-US" sz="3200" dirty="0"/>
              <a:t>Larger kin group was relevant to reallocating land if </a:t>
            </a:r>
            <a:r>
              <a:rPr lang="en-US" sz="3200" i="1" dirty="0" err="1"/>
              <a:t>derbfine</a:t>
            </a:r>
            <a:r>
              <a:rPr lang="en-US" sz="3200" dirty="0"/>
              <a:t> went extinct</a:t>
            </a:r>
          </a:p>
        </p:txBody>
      </p:sp>
    </p:spTree>
    <p:extLst>
      <p:ext uri="{BB962C8B-B14F-4D97-AF65-F5344CB8AC3E}">
        <p14:creationId xmlns:p14="http://schemas.microsoft.com/office/powerpoint/2010/main" val="402263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39A83-6341-DA43-BA98-EBD51B6384C4}"/>
              </a:ext>
            </a:extLst>
          </p:cNvPr>
          <p:cNvSpPr>
            <a:spLocks noGrp="1"/>
          </p:cNvSpPr>
          <p:nvPr>
            <p:ph type="title"/>
          </p:nvPr>
        </p:nvSpPr>
        <p:spPr/>
        <p:txBody>
          <a:bodyPr/>
          <a:lstStyle/>
          <a:p>
            <a:pPr algn="ctr"/>
            <a:r>
              <a:rPr lang="en-US" dirty="0"/>
              <a:t>Marriage</a:t>
            </a:r>
          </a:p>
        </p:txBody>
      </p:sp>
      <p:sp>
        <p:nvSpPr>
          <p:cNvPr id="3" name="Content Placeholder 2">
            <a:extLst>
              <a:ext uri="{FF2B5EF4-FFF2-40B4-BE49-F238E27FC236}">
                <a16:creationId xmlns:a16="http://schemas.microsoft.com/office/drawing/2014/main" id="{E86118A7-F8C3-E848-BF2A-B68161FB56F3}"/>
              </a:ext>
            </a:extLst>
          </p:cNvPr>
          <p:cNvSpPr>
            <a:spLocks noGrp="1"/>
          </p:cNvSpPr>
          <p:nvPr>
            <p:ph idx="1"/>
          </p:nvPr>
        </p:nvSpPr>
        <p:spPr>
          <a:xfrm>
            <a:off x="680936" y="1478604"/>
            <a:ext cx="11511064" cy="5379396"/>
          </a:xfrm>
        </p:spPr>
        <p:txBody>
          <a:bodyPr>
            <a:normAutofit lnSpcReduction="10000"/>
          </a:bodyPr>
          <a:lstStyle/>
          <a:p>
            <a:r>
              <a:rPr lang="en-US" sz="3600" dirty="0"/>
              <a:t>A range of different marriages, depending on</a:t>
            </a:r>
          </a:p>
          <a:p>
            <a:pPr lvl="1"/>
            <a:r>
              <a:rPr lang="en-US" sz="3200" dirty="0"/>
              <a:t>Resources each party contributed–determined their mutual rights</a:t>
            </a:r>
          </a:p>
          <a:p>
            <a:pPr lvl="1"/>
            <a:r>
              <a:rPr lang="en-US" sz="3200" dirty="0"/>
              <a:t>Degree of consent from the woman’s kin</a:t>
            </a:r>
          </a:p>
          <a:p>
            <a:pPr lvl="2"/>
            <a:r>
              <a:rPr lang="en-US" sz="2800" dirty="0"/>
              <a:t>The greater their consent, the weaker her ties to them</a:t>
            </a:r>
          </a:p>
          <a:p>
            <a:pPr lvl="2"/>
            <a:r>
              <a:rPr lang="en-US" sz="2800" dirty="0"/>
              <a:t>Reflected in their claim to fines for her death, obligation to pay fines for her acts</a:t>
            </a:r>
          </a:p>
          <a:p>
            <a:r>
              <a:rPr lang="en-US" sz="3600" dirty="0"/>
              <a:t>Husband could have both a wife and concubine/secondary wife</a:t>
            </a:r>
          </a:p>
          <a:p>
            <a:r>
              <a:rPr lang="en-US" sz="3600" dirty="0"/>
              <a:t>Woman was under the authority of father/husband</a:t>
            </a:r>
          </a:p>
          <a:p>
            <a:r>
              <a:rPr lang="en-US" sz="3600" dirty="0"/>
              <a:t>Women had limited rights in the legal system</a:t>
            </a:r>
          </a:p>
        </p:txBody>
      </p:sp>
    </p:spTree>
    <p:extLst>
      <p:ext uri="{BB962C8B-B14F-4D97-AF65-F5344CB8AC3E}">
        <p14:creationId xmlns:p14="http://schemas.microsoft.com/office/powerpoint/2010/main" val="350036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0F53B-74BD-394B-9A6E-5B95393A727D}"/>
              </a:ext>
            </a:extLst>
          </p:cNvPr>
          <p:cNvSpPr>
            <a:spLocks noGrp="1"/>
          </p:cNvSpPr>
          <p:nvPr>
            <p:ph type="title"/>
          </p:nvPr>
        </p:nvSpPr>
        <p:spPr>
          <a:xfrm>
            <a:off x="851452" y="0"/>
            <a:ext cx="10515600" cy="1007510"/>
          </a:xfrm>
        </p:spPr>
        <p:txBody>
          <a:bodyPr/>
          <a:lstStyle/>
          <a:p>
            <a:pPr algn="ctr"/>
            <a:r>
              <a:rPr lang="en-US" dirty="0"/>
              <a:t>Class Structure</a:t>
            </a:r>
          </a:p>
        </p:txBody>
      </p:sp>
      <p:sp>
        <p:nvSpPr>
          <p:cNvPr id="3" name="Content Placeholder 2">
            <a:extLst>
              <a:ext uri="{FF2B5EF4-FFF2-40B4-BE49-F238E27FC236}">
                <a16:creationId xmlns:a16="http://schemas.microsoft.com/office/drawing/2014/main" id="{3D8B3A88-25B7-6740-A745-E1192D6FFA14}"/>
              </a:ext>
            </a:extLst>
          </p:cNvPr>
          <p:cNvSpPr>
            <a:spLocks noGrp="1"/>
          </p:cNvSpPr>
          <p:nvPr>
            <p:ph idx="1"/>
          </p:nvPr>
        </p:nvSpPr>
        <p:spPr>
          <a:xfrm>
            <a:off x="838200" y="1007510"/>
            <a:ext cx="10515600" cy="5850490"/>
          </a:xfrm>
        </p:spPr>
        <p:txBody>
          <a:bodyPr>
            <a:normAutofit fontScale="92500" lnSpcReduction="20000"/>
          </a:bodyPr>
          <a:lstStyle/>
          <a:p>
            <a:r>
              <a:rPr lang="en-US" dirty="0"/>
              <a:t>Noble: </a:t>
            </a:r>
            <a:r>
              <a:rPr lang="en-US" i="1" dirty="0" err="1"/>
              <a:t>Nemed</a:t>
            </a:r>
            <a:endParaRPr lang="en-US" dirty="0"/>
          </a:p>
          <a:p>
            <a:pPr lvl="1"/>
            <a:r>
              <a:rPr lang="en-US" dirty="0"/>
              <a:t>mostly lords, defined by number of clients</a:t>
            </a:r>
          </a:p>
          <a:p>
            <a:pPr lvl="2"/>
            <a:r>
              <a:rPr lang="en-US" dirty="0"/>
              <a:t>Could leave that category by losing clients</a:t>
            </a:r>
          </a:p>
          <a:p>
            <a:pPr lvl="2"/>
            <a:r>
              <a:rPr lang="en-US" dirty="0"/>
              <a:t>Join it, in three generations, by acquiring them</a:t>
            </a:r>
          </a:p>
          <a:p>
            <a:pPr lvl="2"/>
            <a:r>
              <a:rPr lang="en-US" dirty="0"/>
              <a:t>Two sorts of clients</a:t>
            </a:r>
          </a:p>
          <a:p>
            <a:pPr lvl="3"/>
            <a:r>
              <a:rPr lang="en-US" dirty="0"/>
              <a:t>Each case, lord provides cattle or other stuff, gets services</a:t>
            </a:r>
          </a:p>
          <a:p>
            <a:pPr lvl="3"/>
            <a:r>
              <a:rPr lang="en-US" dirty="0"/>
              <a:t>Free clientage, can pull out at any time</a:t>
            </a:r>
          </a:p>
          <a:p>
            <a:pPr lvl="3"/>
            <a:r>
              <a:rPr lang="en-US" dirty="0"/>
              <a:t>Unfree more limited, but gets the stuff after some period of time</a:t>
            </a:r>
          </a:p>
          <a:p>
            <a:pPr lvl="1"/>
            <a:r>
              <a:rPr lang="en-US" dirty="0" err="1"/>
              <a:t>Hospitaller</a:t>
            </a:r>
            <a:endParaRPr lang="en-US" dirty="0"/>
          </a:p>
          <a:p>
            <a:pPr lvl="2"/>
            <a:r>
              <a:rPr lang="en-US" dirty="0"/>
              <a:t>Limitless obligation of hospitality</a:t>
            </a:r>
          </a:p>
          <a:p>
            <a:pPr lvl="2"/>
            <a:r>
              <a:rPr lang="en-US" dirty="0"/>
              <a:t>Must be wealthy—twice the land and property of a lord</a:t>
            </a:r>
          </a:p>
          <a:p>
            <a:pPr lvl="1"/>
            <a:r>
              <a:rPr lang="en-US" dirty="0"/>
              <a:t>Some professions at the edge of noble class, such as poets</a:t>
            </a:r>
          </a:p>
          <a:p>
            <a:pPr lvl="1"/>
            <a:r>
              <a:rPr lang="en-US" dirty="0"/>
              <a:t>Noble class had higher honor price, some other legal advantages</a:t>
            </a:r>
          </a:p>
          <a:p>
            <a:r>
              <a:rPr lang="en-US" dirty="0"/>
              <a:t>Freeman </a:t>
            </a:r>
          </a:p>
          <a:p>
            <a:pPr lvl="1"/>
            <a:r>
              <a:rPr lang="en-US" dirty="0"/>
              <a:t>Mainly big farmer vs small farmer</a:t>
            </a:r>
          </a:p>
          <a:p>
            <a:pPr lvl="1"/>
            <a:r>
              <a:rPr lang="en-US" dirty="0"/>
              <a:t>Defined by size of herd and other wealth</a:t>
            </a:r>
          </a:p>
          <a:p>
            <a:r>
              <a:rPr lang="en-US" dirty="0"/>
              <a:t>Unfree</a:t>
            </a:r>
          </a:p>
          <a:p>
            <a:pPr lvl="1"/>
            <a:r>
              <a:rPr lang="en-US" dirty="0"/>
              <a:t>Ranges from landless but free to move</a:t>
            </a:r>
          </a:p>
          <a:p>
            <a:pPr lvl="1"/>
            <a:r>
              <a:rPr lang="en-US" dirty="0"/>
              <a:t>Down to slaves</a:t>
            </a:r>
          </a:p>
        </p:txBody>
      </p:sp>
    </p:spTree>
    <p:extLst>
      <p:ext uri="{BB962C8B-B14F-4D97-AF65-F5344CB8AC3E}">
        <p14:creationId xmlns:p14="http://schemas.microsoft.com/office/powerpoint/2010/main" val="245040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7" end="17"/>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B11D7-E948-0047-BA14-DC9789DB2EEA}"/>
              </a:ext>
            </a:extLst>
          </p:cNvPr>
          <p:cNvSpPr>
            <a:spLocks noGrp="1"/>
          </p:cNvSpPr>
          <p:nvPr>
            <p:ph type="title"/>
          </p:nvPr>
        </p:nvSpPr>
        <p:spPr/>
        <p:txBody>
          <a:bodyPr/>
          <a:lstStyle/>
          <a:p>
            <a:pPr algn="ctr"/>
            <a:r>
              <a:rPr lang="en-US" dirty="0"/>
              <a:t>Honor Price</a:t>
            </a:r>
          </a:p>
        </p:txBody>
      </p:sp>
      <p:sp>
        <p:nvSpPr>
          <p:cNvPr id="3" name="Content Placeholder 2">
            <a:extLst>
              <a:ext uri="{FF2B5EF4-FFF2-40B4-BE49-F238E27FC236}">
                <a16:creationId xmlns:a16="http://schemas.microsoft.com/office/drawing/2014/main" id="{46E13F56-7006-464A-89D9-40B1C365AD24}"/>
              </a:ext>
            </a:extLst>
          </p:cNvPr>
          <p:cNvSpPr>
            <a:spLocks noGrp="1"/>
          </p:cNvSpPr>
          <p:nvPr>
            <p:ph idx="1"/>
          </p:nvPr>
        </p:nvSpPr>
        <p:spPr>
          <a:xfrm>
            <a:off x="194553" y="1690688"/>
            <a:ext cx="11997447" cy="5167312"/>
          </a:xfrm>
        </p:spPr>
        <p:txBody>
          <a:bodyPr>
            <a:normAutofit/>
          </a:bodyPr>
          <a:lstStyle/>
          <a:p>
            <a:r>
              <a:rPr lang="en-US" sz="3600" dirty="0"/>
              <a:t>Defined by status for adult male freemen, relationship for dependents</a:t>
            </a:r>
          </a:p>
          <a:p>
            <a:r>
              <a:rPr lang="en-US" sz="3600" dirty="0"/>
              <a:t>Determined how much you were owed for an injury</a:t>
            </a:r>
          </a:p>
          <a:p>
            <a:pPr lvl="1"/>
            <a:r>
              <a:rPr lang="en-US" sz="3200" dirty="0"/>
              <a:t>To yourself or …</a:t>
            </a:r>
          </a:p>
          <a:p>
            <a:pPr lvl="1"/>
            <a:r>
              <a:rPr lang="en-US" sz="3200" dirty="0"/>
              <a:t>To you for the killing of a kinsman</a:t>
            </a:r>
          </a:p>
          <a:p>
            <a:r>
              <a:rPr lang="en-US" sz="3600" dirty="0"/>
              <a:t>Determined how much you could contract for on your own</a:t>
            </a:r>
          </a:p>
          <a:p>
            <a:r>
              <a:rPr lang="en-US" sz="3600" dirty="0"/>
              <a:t>Determined the weight of your oath in testimony</a:t>
            </a:r>
          </a:p>
        </p:txBody>
      </p:sp>
    </p:spTree>
    <p:extLst>
      <p:ext uri="{BB962C8B-B14F-4D97-AF65-F5344CB8AC3E}">
        <p14:creationId xmlns:p14="http://schemas.microsoft.com/office/powerpoint/2010/main" val="390785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91546-3380-D44F-BB83-AEB979CAA951}"/>
              </a:ext>
            </a:extLst>
          </p:cNvPr>
          <p:cNvSpPr>
            <a:spLocks noGrp="1"/>
          </p:cNvSpPr>
          <p:nvPr>
            <p:ph type="title"/>
          </p:nvPr>
        </p:nvSpPr>
        <p:spPr>
          <a:xfrm>
            <a:off x="838200" y="0"/>
            <a:ext cx="10515600" cy="980661"/>
          </a:xfrm>
        </p:spPr>
        <p:txBody>
          <a:bodyPr/>
          <a:lstStyle/>
          <a:p>
            <a:pPr algn="ctr"/>
            <a:r>
              <a:rPr lang="en-US" dirty="0"/>
              <a:t>Contracts: Private Law</a:t>
            </a:r>
          </a:p>
        </p:txBody>
      </p:sp>
      <p:sp>
        <p:nvSpPr>
          <p:cNvPr id="3" name="Content Placeholder 2">
            <a:extLst>
              <a:ext uri="{FF2B5EF4-FFF2-40B4-BE49-F238E27FC236}">
                <a16:creationId xmlns:a16="http://schemas.microsoft.com/office/drawing/2014/main" id="{40705265-E98C-824B-8504-2D57634B7E45}"/>
              </a:ext>
            </a:extLst>
          </p:cNvPr>
          <p:cNvSpPr>
            <a:spLocks noGrp="1"/>
          </p:cNvSpPr>
          <p:nvPr>
            <p:ph idx="1"/>
          </p:nvPr>
        </p:nvSpPr>
        <p:spPr>
          <a:xfrm>
            <a:off x="251791" y="1086678"/>
            <a:ext cx="11940209" cy="5771322"/>
          </a:xfrm>
        </p:spPr>
        <p:txBody>
          <a:bodyPr>
            <a:normAutofit fontScale="92500" lnSpcReduction="20000"/>
          </a:bodyPr>
          <a:lstStyle/>
          <a:p>
            <a:r>
              <a:rPr lang="en-US" dirty="0"/>
              <a:t>Pledges</a:t>
            </a:r>
          </a:p>
          <a:p>
            <a:pPr lvl="1"/>
            <a:r>
              <a:rPr lang="en-US" dirty="0"/>
              <a:t>Give something of value to guarantee performance—hostage</a:t>
            </a:r>
          </a:p>
          <a:p>
            <a:pPr lvl="1"/>
            <a:r>
              <a:rPr lang="en-US" dirty="0"/>
              <a:t>How do mutual pledges work? Hostages? Maybe just symbolic.</a:t>
            </a:r>
          </a:p>
          <a:p>
            <a:r>
              <a:rPr lang="en-US" dirty="0"/>
              <a:t>Surety</a:t>
            </a:r>
          </a:p>
          <a:p>
            <a:pPr lvl="1"/>
            <a:r>
              <a:rPr lang="en-US" i="1" dirty="0" err="1"/>
              <a:t>Naidm</a:t>
            </a:r>
            <a:r>
              <a:rPr lang="en-US" dirty="0"/>
              <a:t>. Right to use force to make you pay. Possibly a powerful person—lord or kinsman</a:t>
            </a:r>
          </a:p>
          <a:p>
            <a:pPr lvl="1"/>
            <a:r>
              <a:rPr lang="en-US" i="1" dirty="0" err="1"/>
              <a:t>Rath</a:t>
            </a:r>
            <a:r>
              <a:rPr lang="en-US" dirty="0"/>
              <a:t> surety: If you don’t fulfill the contract, he surrenders himself as a hostage</a:t>
            </a:r>
          </a:p>
          <a:p>
            <a:pPr lvl="2"/>
            <a:r>
              <a:rPr lang="en-US" dirty="0"/>
              <a:t>Possibly to enforce contracts  between </a:t>
            </a:r>
            <a:r>
              <a:rPr lang="en-US" dirty="0" err="1"/>
              <a:t>tuaths</a:t>
            </a:r>
            <a:r>
              <a:rPr lang="en-US" dirty="0"/>
              <a:t> or between kindreds?</a:t>
            </a:r>
          </a:p>
          <a:p>
            <a:pPr lvl="2"/>
            <a:r>
              <a:rPr lang="en-US" dirty="0"/>
              <a:t>Possibly as a standing surety for a kindred? Unclear</a:t>
            </a:r>
          </a:p>
          <a:p>
            <a:pPr lvl="1"/>
            <a:r>
              <a:rPr lang="en-US" dirty="0"/>
              <a:t>Sureties on both sides—at least for substantial contracts</a:t>
            </a:r>
          </a:p>
          <a:p>
            <a:pPr lvl="1"/>
            <a:r>
              <a:rPr lang="en-US" dirty="0"/>
              <a:t>Entangle enough neighbors to know and enforce rights? Interdependence and resulting limits</a:t>
            </a:r>
          </a:p>
          <a:p>
            <a:r>
              <a:rPr lang="en-US" dirty="0"/>
              <a:t>Restrictions on the contracts of those who owe obligations</a:t>
            </a:r>
          </a:p>
          <a:p>
            <a:pPr lvl="1"/>
            <a:r>
              <a:rPr lang="en-US" dirty="0"/>
              <a:t>Father/son: Some ability to dissolve each others contracts</a:t>
            </a:r>
          </a:p>
          <a:p>
            <a:pPr lvl="1"/>
            <a:r>
              <a:rPr lang="en-US" dirty="0"/>
              <a:t>Husband/wife. </a:t>
            </a:r>
          </a:p>
          <a:p>
            <a:pPr lvl="2"/>
            <a:r>
              <a:rPr lang="en-US" dirty="0"/>
              <a:t>If marriage on husband’s property he had more ability to dissolve her contracts</a:t>
            </a:r>
          </a:p>
          <a:p>
            <a:pPr lvl="2"/>
            <a:r>
              <a:rPr lang="en-US" dirty="0"/>
              <a:t>If marriage on wife’s property, the reverse.</a:t>
            </a:r>
          </a:p>
          <a:p>
            <a:pPr lvl="2"/>
            <a:r>
              <a:rPr lang="en-US" dirty="0"/>
              <a:t>If marriage on joint property, either could dissolve the other’s contracts if any risk</a:t>
            </a:r>
          </a:p>
          <a:p>
            <a:pPr lvl="1"/>
            <a:r>
              <a:rPr lang="en-US" dirty="0"/>
              <a:t>Kin group</a:t>
            </a:r>
          </a:p>
          <a:p>
            <a:pPr lvl="2"/>
            <a:r>
              <a:rPr lang="en-US" dirty="0"/>
              <a:t>Can forbid contracts that risk common land, adoption or sale</a:t>
            </a:r>
          </a:p>
          <a:p>
            <a:pPr lvl="2"/>
            <a:r>
              <a:rPr lang="en-US" dirty="0"/>
              <a:t>Can refuse to back contracts that they might be responsible for</a:t>
            </a:r>
          </a:p>
        </p:txBody>
      </p:sp>
    </p:spTree>
    <p:extLst>
      <p:ext uri="{BB962C8B-B14F-4D97-AF65-F5344CB8AC3E}">
        <p14:creationId xmlns:p14="http://schemas.microsoft.com/office/powerpoint/2010/main" val="214866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7" end="17"/>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BFB0-1D2D-DB48-8C3C-DA1595D531B3}"/>
              </a:ext>
            </a:extLst>
          </p:cNvPr>
          <p:cNvSpPr>
            <a:spLocks noGrp="1"/>
          </p:cNvSpPr>
          <p:nvPr>
            <p:ph type="title"/>
          </p:nvPr>
        </p:nvSpPr>
        <p:spPr>
          <a:xfrm>
            <a:off x="838200" y="1"/>
            <a:ext cx="10515600" cy="940904"/>
          </a:xfrm>
        </p:spPr>
        <p:txBody>
          <a:bodyPr/>
          <a:lstStyle/>
          <a:p>
            <a:pPr algn="ctr"/>
            <a:r>
              <a:rPr lang="en-US" dirty="0"/>
              <a:t>Enforcement</a:t>
            </a:r>
          </a:p>
        </p:txBody>
      </p:sp>
      <p:sp>
        <p:nvSpPr>
          <p:cNvPr id="3" name="Content Placeholder 2">
            <a:extLst>
              <a:ext uri="{FF2B5EF4-FFF2-40B4-BE49-F238E27FC236}">
                <a16:creationId xmlns:a16="http://schemas.microsoft.com/office/drawing/2014/main" id="{46A704B0-4F77-F142-9E15-B2A972FE088D}"/>
              </a:ext>
            </a:extLst>
          </p:cNvPr>
          <p:cNvSpPr>
            <a:spLocks noGrp="1"/>
          </p:cNvSpPr>
          <p:nvPr>
            <p:ph idx="1"/>
          </p:nvPr>
        </p:nvSpPr>
        <p:spPr>
          <a:xfrm>
            <a:off x="838200" y="940904"/>
            <a:ext cx="10515600" cy="5917095"/>
          </a:xfrm>
        </p:spPr>
        <p:txBody>
          <a:bodyPr>
            <a:normAutofit fontScale="92500" lnSpcReduction="20000"/>
          </a:bodyPr>
          <a:lstStyle/>
          <a:p>
            <a:r>
              <a:rPr lang="en-US" dirty="0"/>
              <a:t>Distraint</a:t>
            </a:r>
          </a:p>
          <a:p>
            <a:pPr lvl="1"/>
            <a:r>
              <a:rPr lang="en-US" dirty="0"/>
              <a:t>A private procedure to collect what is owed</a:t>
            </a:r>
          </a:p>
          <a:p>
            <a:pPr lvl="2"/>
            <a:r>
              <a:rPr lang="en-US" dirty="0"/>
              <a:t>Both debts, damage payments</a:t>
            </a:r>
          </a:p>
          <a:p>
            <a:pPr lvl="2"/>
            <a:r>
              <a:rPr lang="en-US" dirty="0"/>
              <a:t>And land</a:t>
            </a:r>
          </a:p>
          <a:p>
            <a:pPr lvl="1"/>
            <a:r>
              <a:rPr lang="en-US" dirty="0"/>
              <a:t>Elaborate ritual, with delays to pay, post a pledge, or agree to arbitrate</a:t>
            </a:r>
          </a:p>
          <a:p>
            <a:pPr lvl="1"/>
            <a:r>
              <a:rPr lang="en-US" dirty="0"/>
              <a:t>Ending by confiscating cattle to pay the debt</a:t>
            </a:r>
          </a:p>
          <a:p>
            <a:pPr lvl="1"/>
            <a:r>
              <a:rPr lang="en-US" dirty="0"/>
              <a:t>Arbitration puzzle—what counts as agreeing to arbitration?</a:t>
            </a:r>
          </a:p>
          <a:p>
            <a:r>
              <a:rPr lang="en-US" dirty="0"/>
              <a:t>Fasting against Nobles</a:t>
            </a:r>
          </a:p>
          <a:p>
            <a:pPr lvl="1"/>
            <a:r>
              <a:rPr lang="en-US" dirty="0"/>
              <a:t>Apparently the noble cannot eat while the plaintiff is fasting</a:t>
            </a:r>
          </a:p>
          <a:p>
            <a:pPr lvl="1"/>
            <a:r>
              <a:rPr lang="en-US" dirty="0"/>
              <a:t>Until he has given a pledge or appointed a </a:t>
            </a:r>
            <a:r>
              <a:rPr lang="en-US" i="1" dirty="0" err="1"/>
              <a:t>rath</a:t>
            </a:r>
            <a:r>
              <a:rPr lang="en-US" dirty="0"/>
              <a:t> surety</a:t>
            </a:r>
          </a:p>
          <a:p>
            <a:pPr lvl="1"/>
            <a:r>
              <a:rPr lang="en-US" dirty="0"/>
              <a:t>If he does, he owes double damages. </a:t>
            </a:r>
          </a:p>
          <a:p>
            <a:pPr lvl="1"/>
            <a:r>
              <a:rPr lang="en-US" dirty="0"/>
              <a:t>How enforced? A reason not to lend money to a </a:t>
            </a:r>
            <a:r>
              <a:rPr lang="en-US" i="1" dirty="0" err="1"/>
              <a:t>nemed</a:t>
            </a:r>
            <a:endParaRPr lang="en-US" dirty="0"/>
          </a:p>
          <a:p>
            <a:pPr lvl="0"/>
            <a:r>
              <a:rPr lang="en-US" dirty="0"/>
              <a:t>Death, injury and feud</a:t>
            </a:r>
          </a:p>
          <a:p>
            <a:pPr lvl="1"/>
            <a:r>
              <a:rPr lang="en-US" dirty="0" err="1"/>
              <a:t>Wergeld</a:t>
            </a:r>
            <a:r>
              <a:rPr lang="en-US" dirty="0"/>
              <a:t> that is a fixed amount for any freeman</a:t>
            </a:r>
          </a:p>
          <a:p>
            <a:pPr lvl="2"/>
            <a:r>
              <a:rPr lang="en-US" dirty="0"/>
              <a:t>Plus payment to various relations</a:t>
            </a:r>
          </a:p>
          <a:p>
            <a:pPr lvl="2"/>
            <a:r>
              <a:rPr lang="en-US" dirty="0"/>
              <a:t>Amount depending on the honor price of the kin and the closeness of the relation</a:t>
            </a:r>
          </a:p>
          <a:p>
            <a:pPr lvl="1"/>
            <a:r>
              <a:rPr lang="en-US" dirty="0"/>
              <a:t>Injury: Price based on honor price, plus sick maintenance.</a:t>
            </a:r>
          </a:p>
          <a:p>
            <a:pPr lvl="1"/>
            <a:r>
              <a:rPr lang="en-US" dirty="0"/>
              <a:t>Enforced by feud. If not paid, offender can be killed or enslaved.</a:t>
            </a:r>
          </a:p>
          <a:p>
            <a:pPr lvl="1"/>
            <a:r>
              <a:rPr lang="en-US" dirty="0"/>
              <a:t>Are his kin liable? For money, apparently not for life.</a:t>
            </a:r>
          </a:p>
          <a:p>
            <a:endParaRPr lang="en-US" dirty="0"/>
          </a:p>
        </p:txBody>
      </p:sp>
    </p:spTree>
    <p:extLst>
      <p:ext uri="{BB962C8B-B14F-4D97-AF65-F5344CB8AC3E}">
        <p14:creationId xmlns:p14="http://schemas.microsoft.com/office/powerpoint/2010/main" val="236735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D86E-312F-DC42-95FA-6C74E95FB919}"/>
              </a:ext>
            </a:extLst>
          </p:cNvPr>
          <p:cNvSpPr>
            <a:spLocks noGrp="1"/>
          </p:cNvSpPr>
          <p:nvPr>
            <p:ph type="title"/>
          </p:nvPr>
        </p:nvSpPr>
        <p:spPr>
          <a:xfrm>
            <a:off x="974387" y="0"/>
            <a:ext cx="10515600" cy="992221"/>
          </a:xfrm>
        </p:spPr>
        <p:txBody>
          <a:bodyPr/>
          <a:lstStyle/>
          <a:p>
            <a:pPr algn="ctr"/>
            <a:r>
              <a:rPr lang="en-US" dirty="0"/>
              <a:t>Curial Law</a:t>
            </a:r>
          </a:p>
        </p:txBody>
      </p:sp>
      <p:sp>
        <p:nvSpPr>
          <p:cNvPr id="3" name="Content Placeholder 2">
            <a:extLst>
              <a:ext uri="{FF2B5EF4-FFF2-40B4-BE49-F238E27FC236}">
                <a16:creationId xmlns:a16="http://schemas.microsoft.com/office/drawing/2014/main" id="{DA8E2D75-F579-9348-8248-3FF95E7185C6}"/>
              </a:ext>
            </a:extLst>
          </p:cNvPr>
          <p:cNvSpPr>
            <a:spLocks noGrp="1"/>
          </p:cNvSpPr>
          <p:nvPr>
            <p:ph idx="1"/>
          </p:nvPr>
        </p:nvSpPr>
        <p:spPr>
          <a:xfrm>
            <a:off x="0" y="992221"/>
            <a:ext cx="12192000" cy="5865779"/>
          </a:xfrm>
        </p:spPr>
        <p:txBody>
          <a:bodyPr>
            <a:normAutofit/>
          </a:bodyPr>
          <a:lstStyle/>
          <a:p>
            <a:r>
              <a:rPr lang="en-US" sz="3600" dirty="0"/>
              <a:t>A king’s court is elaborately described</a:t>
            </a:r>
          </a:p>
          <a:p>
            <a:pPr lvl="1"/>
            <a:r>
              <a:rPr lang="en-US" sz="3200" dirty="0"/>
              <a:t>Possibly for conflicts involving the king?</a:t>
            </a:r>
          </a:p>
          <a:p>
            <a:pPr lvl="1"/>
            <a:r>
              <a:rPr lang="en-US" sz="3200" dirty="0"/>
              <a:t>Or </a:t>
            </a:r>
            <a:r>
              <a:rPr lang="en-US" sz="3200" dirty="0" err="1"/>
              <a:t>overking</a:t>
            </a:r>
            <a:r>
              <a:rPr lang="en-US" sz="3200" dirty="0"/>
              <a:t> or provincial king’s court for conflicts between </a:t>
            </a:r>
            <a:r>
              <a:rPr lang="en-US" sz="3200" dirty="0" err="1"/>
              <a:t>tuath</a:t>
            </a:r>
            <a:r>
              <a:rPr lang="en-US" sz="3200" dirty="0"/>
              <a:t>?</a:t>
            </a:r>
          </a:p>
          <a:p>
            <a:pPr lvl="0"/>
            <a:r>
              <a:rPr lang="en-US" sz="3600" dirty="0"/>
              <a:t>Procedure</a:t>
            </a:r>
          </a:p>
          <a:p>
            <a:pPr lvl="1"/>
            <a:r>
              <a:rPr lang="en-US" sz="3200" dirty="0"/>
              <a:t>Elaborate description of five paths to judgement, but …</a:t>
            </a:r>
          </a:p>
          <a:p>
            <a:pPr lvl="2"/>
            <a:r>
              <a:rPr lang="en-US" sz="2800" dirty="0"/>
              <a:t>Only from one source, and</a:t>
            </a:r>
          </a:p>
          <a:p>
            <a:pPr lvl="2"/>
            <a:r>
              <a:rPr lang="en-US" sz="2800" dirty="0"/>
              <a:t>Division among them unclear</a:t>
            </a:r>
          </a:p>
          <a:p>
            <a:pPr lvl="1"/>
            <a:r>
              <a:rPr lang="en-US" sz="3200" dirty="0"/>
              <a:t>Another source has king etc. present. Always? Ever?</a:t>
            </a:r>
          </a:p>
          <a:p>
            <a:pPr lvl="1"/>
            <a:r>
              <a:rPr lang="en-US" sz="3200" dirty="0"/>
              <a:t>What determines the judge? One for </a:t>
            </a:r>
            <a:r>
              <a:rPr lang="en-US" sz="3200" dirty="0" err="1"/>
              <a:t>tuath</a:t>
            </a:r>
            <a:r>
              <a:rPr lang="en-US" sz="3200" dirty="0"/>
              <a:t>? Anyone competent?</a:t>
            </a:r>
          </a:p>
          <a:p>
            <a:pPr lvl="1"/>
            <a:r>
              <a:rPr lang="en-US" sz="3200" dirty="0"/>
              <a:t>Supernatural punishment for unjust verdicts. </a:t>
            </a:r>
          </a:p>
        </p:txBody>
      </p:sp>
    </p:spTree>
    <p:extLst>
      <p:ext uri="{BB962C8B-B14F-4D97-AF65-F5344CB8AC3E}">
        <p14:creationId xmlns:p14="http://schemas.microsoft.com/office/powerpoint/2010/main" val="917211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8B5CC-3774-FC4D-AD55-39F79931AA2F}"/>
              </a:ext>
            </a:extLst>
          </p:cNvPr>
          <p:cNvSpPr>
            <a:spLocks noGrp="1"/>
          </p:cNvSpPr>
          <p:nvPr>
            <p:ph idx="1"/>
          </p:nvPr>
        </p:nvSpPr>
        <p:spPr>
          <a:xfrm>
            <a:off x="185530" y="132522"/>
            <a:ext cx="11887200" cy="6725478"/>
          </a:xfrm>
        </p:spPr>
        <p:txBody>
          <a:bodyPr>
            <a:normAutofit/>
          </a:bodyPr>
          <a:lstStyle/>
          <a:p>
            <a:pPr lvl="0"/>
            <a:r>
              <a:rPr lang="en-US" sz="3600" dirty="0"/>
              <a:t>Is what we are seeing</a:t>
            </a:r>
          </a:p>
          <a:p>
            <a:pPr lvl="1"/>
            <a:r>
              <a:rPr lang="en-US" sz="3200" dirty="0"/>
              <a:t>Private law early, curial law late?</a:t>
            </a:r>
          </a:p>
          <a:p>
            <a:pPr lvl="1"/>
            <a:r>
              <a:rPr lang="en-US" sz="3200" dirty="0"/>
              <a:t>Both coexisting for different categories?</a:t>
            </a:r>
          </a:p>
          <a:p>
            <a:pPr lvl="2"/>
            <a:r>
              <a:rPr lang="en-US" sz="2800" dirty="0"/>
              <a:t>Authors trying to shift from one to the other</a:t>
            </a:r>
          </a:p>
          <a:p>
            <a:pPr lvl="2"/>
            <a:r>
              <a:rPr lang="en-US" sz="2800" dirty="0"/>
              <a:t> A feud system, with elaborate procedures to involve others and minimize violence?</a:t>
            </a:r>
          </a:p>
          <a:p>
            <a:pPr lvl="2"/>
            <a:r>
              <a:rPr lang="en-US" sz="2800" dirty="0"/>
              <a:t>Private enforcement of the king’s judgement, a la Iceland and courts?</a:t>
            </a:r>
          </a:p>
          <a:p>
            <a:pPr lvl="2"/>
            <a:r>
              <a:rPr lang="en-US" sz="2800" dirty="0"/>
              <a:t>Similarity to Somali? Sick maintenance, kinship, cattle stealing, …</a:t>
            </a:r>
          </a:p>
          <a:p>
            <a:pPr lvl="0"/>
            <a:r>
              <a:rPr lang="en-US" sz="3600" dirty="0"/>
              <a:t>Elaborate and sophisticated system</a:t>
            </a:r>
          </a:p>
          <a:p>
            <a:pPr lvl="1"/>
            <a:r>
              <a:rPr lang="en-US" sz="3200" dirty="0"/>
              <a:t>Of which we have very imperfect knowledge</a:t>
            </a:r>
          </a:p>
          <a:p>
            <a:pPr lvl="1"/>
            <a:r>
              <a:rPr lang="en-US" sz="3200" dirty="0"/>
              <a:t>A private and decentralized system of law enforcement</a:t>
            </a:r>
          </a:p>
          <a:p>
            <a:pPr lvl="1"/>
            <a:r>
              <a:rPr lang="en-US" sz="3200" dirty="0"/>
              <a:t>Also a Curial system</a:t>
            </a:r>
          </a:p>
          <a:p>
            <a:pPr lvl="1"/>
            <a:r>
              <a:rPr lang="en-US" sz="3200" dirty="0"/>
              <a:t>And it is not clear how they interacted</a:t>
            </a:r>
          </a:p>
          <a:p>
            <a:endParaRPr lang="en-US" sz="3600" dirty="0"/>
          </a:p>
        </p:txBody>
      </p:sp>
    </p:spTree>
    <p:extLst>
      <p:ext uri="{BB962C8B-B14F-4D97-AF65-F5344CB8AC3E}">
        <p14:creationId xmlns:p14="http://schemas.microsoft.com/office/powerpoint/2010/main" val="166492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E0A5A-DB30-3948-9E5E-C7A0A544441E}"/>
              </a:ext>
            </a:extLst>
          </p:cNvPr>
          <p:cNvSpPr>
            <a:spLocks noGrp="1"/>
          </p:cNvSpPr>
          <p:nvPr>
            <p:ph type="title"/>
          </p:nvPr>
        </p:nvSpPr>
        <p:spPr/>
        <p:txBody>
          <a:bodyPr/>
          <a:lstStyle/>
          <a:p>
            <a:pPr algn="ctr"/>
            <a:r>
              <a:rPr lang="en-US" dirty="0"/>
              <a:t>This Week</a:t>
            </a:r>
          </a:p>
        </p:txBody>
      </p:sp>
      <p:sp>
        <p:nvSpPr>
          <p:cNvPr id="3" name="Content Placeholder 2">
            <a:extLst>
              <a:ext uri="{FF2B5EF4-FFF2-40B4-BE49-F238E27FC236}">
                <a16:creationId xmlns:a16="http://schemas.microsoft.com/office/drawing/2014/main" id="{677981A2-C81E-5449-B3FA-39788F9894AE}"/>
              </a:ext>
            </a:extLst>
          </p:cNvPr>
          <p:cNvSpPr>
            <a:spLocks noGrp="1"/>
          </p:cNvSpPr>
          <p:nvPr>
            <p:ph idx="1"/>
          </p:nvPr>
        </p:nvSpPr>
        <p:spPr/>
        <p:txBody>
          <a:bodyPr>
            <a:normAutofit/>
          </a:bodyPr>
          <a:lstStyle/>
          <a:p>
            <a:r>
              <a:rPr lang="en-US" sz="3600" dirty="0"/>
              <a:t>Saga-Period Iceland </a:t>
            </a:r>
            <a:endParaRPr lang="en-US" sz="4800" dirty="0"/>
          </a:p>
          <a:p>
            <a:r>
              <a:rPr lang="en-US" sz="3600" dirty="0"/>
              <a:t>Somali Law </a:t>
            </a:r>
            <a:endParaRPr lang="en-US" sz="4800" dirty="0"/>
          </a:p>
          <a:p>
            <a:r>
              <a:rPr lang="en-US" sz="3600" dirty="0"/>
              <a:t>Early Irish Law </a:t>
            </a:r>
            <a:endParaRPr lang="en-US" sz="4800" dirty="0"/>
          </a:p>
          <a:p>
            <a:r>
              <a:rPr lang="en-US" sz="3600" dirty="0"/>
              <a:t>Feud Law </a:t>
            </a:r>
            <a:endParaRPr lang="en-US" sz="4800" dirty="0"/>
          </a:p>
        </p:txBody>
      </p:sp>
    </p:spTree>
    <p:extLst>
      <p:ext uri="{BB962C8B-B14F-4D97-AF65-F5344CB8AC3E}">
        <p14:creationId xmlns:p14="http://schemas.microsoft.com/office/powerpoint/2010/main" val="343129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Feud as Law Enforcement</a:t>
            </a:r>
          </a:p>
        </p:txBody>
      </p:sp>
    </p:spTree>
    <p:extLst>
      <p:ext uri="{BB962C8B-B14F-4D97-AF65-F5344CB8AC3E}">
        <p14:creationId xmlns:p14="http://schemas.microsoft.com/office/powerpoint/2010/main" val="1312364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Standard Modern Model of Law</a:t>
            </a:r>
          </a:p>
        </p:txBody>
      </p:sp>
      <p:sp>
        <p:nvSpPr>
          <p:cNvPr id="3" name="Content Placeholder 2"/>
          <p:cNvSpPr>
            <a:spLocks noGrp="1"/>
          </p:cNvSpPr>
          <p:nvPr>
            <p:ph idx="1"/>
          </p:nvPr>
        </p:nvSpPr>
        <p:spPr/>
        <p:txBody>
          <a:bodyPr>
            <a:normAutofit/>
          </a:bodyPr>
          <a:lstStyle/>
          <a:p>
            <a:r>
              <a:rPr lang="en-US" sz="3600" dirty="0"/>
              <a:t>Law made by Legislature and/or judges</a:t>
            </a:r>
          </a:p>
          <a:p>
            <a:r>
              <a:rPr lang="en-US" sz="3600" dirty="0"/>
              <a:t>Detection and prosecution of offenses</a:t>
            </a:r>
          </a:p>
          <a:p>
            <a:pPr lvl="1"/>
            <a:r>
              <a:rPr lang="en-US" sz="3200" dirty="0"/>
              <a:t>Public for criminal law—police and prosecutor</a:t>
            </a:r>
          </a:p>
          <a:p>
            <a:pPr lvl="1"/>
            <a:r>
              <a:rPr lang="en-US" sz="3200" dirty="0"/>
              <a:t>Private for tort law</a:t>
            </a:r>
          </a:p>
          <a:p>
            <a:r>
              <a:rPr lang="en-US" sz="3600" dirty="0"/>
              <a:t>Disputes resolved in government courts</a:t>
            </a:r>
          </a:p>
          <a:p>
            <a:r>
              <a:rPr lang="en-US" sz="3600" dirty="0"/>
              <a:t>Verdict enforced by government</a:t>
            </a:r>
          </a:p>
        </p:txBody>
      </p:sp>
    </p:spTree>
    <p:extLst>
      <p:ext uri="{BB962C8B-B14F-4D97-AF65-F5344CB8AC3E}">
        <p14:creationId xmlns:p14="http://schemas.microsoft.com/office/powerpoint/2010/main" val="195283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805"/>
            <a:ext cx="8229600" cy="1143000"/>
          </a:xfrm>
        </p:spPr>
        <p:txBody>
          <a:bodyPr/>
          <a:lstStyle/>
          <a:p>
            <a:pPr algn="ctr"/>
            <a:r>
              <a:rPr lang="en-US" dirty="0"/>
              <a:t>Feud Law: A Different Model</a:t>
            </a:r>
          </a:p>
        </p:txBody>
      </p:sp>
      <p:sp>
        <p:nvSpPr>
          <p:cNvPr id="3" name="Content Placeholder 2"/>
          <p:cNvSpPr>
            <a:spLocks noGrp="1"/>
          </p:cNvSpPr>
          <p:nvPr>
            <p:ph idx="1"/>
          </p:nvPr>
        </p:nvSpPr>
        <p:spPr>
          <a:xfrm>
            <a:off x="702365" y="1391478"/>
            <a:ext cx="10429461" cy="5451720"/>
          </a:xfrm>
        </p:spPr>
        <p:txBody>
          <a:bodyPr>
            <a:noAutofit/>
          </a:bodyPr>
          <a:lstStyle/>
          <a:p>
            <a:r>
              <a:rPr lang="en-US" sz="4400" dirty="0"/>
              <a:t>Law enforcement private and decentralized</a:t>
            </a:r>
          </a:p>
          <a:p>
            <a:r>
              <a:rPr lang="en-US" sz="4400" dirty="0"/>
              <a:t>Historically common</a:t>
            </a:r>
          </a:p>
          <a:p>
            <a:r>
              <a:rPr lang="en-US" sz="4400" dirty="0"/>
              <a:t>Arguably most legal systems started that way</a:t>
            </a:r>
          </a:p>
          <a:p>
            <a:r>
              <a:rPr lang="en-US" sz="4400" dirty="0"/>
              <a:t>And in some form it still exists</a:t>
            </a:r>
          </a:p>
          <a:p>
            <a:r>
              <a:rPr lang="en-US" sz="4400" dirty="0"/>
              <a:t>“Feud” has nothing to do with “feudal”</a:t>
            </a:r>
          </a:p>
          <a:p>
            <a:pPr lvl="1"/>
            <a:r>
              <a:rPr lang="en-US" sz="4000" dirty="0"/>
              <a:t>The words sound the same but are unrelated</a:t>
            </a:r>
          </a:p>
          <a:p>
            <a:pPr lvl="1"/>
            <a:r>
              <a:rPr lang="en-US" sz="4000" dirty="0"/>
              <a:t>In meaning and origin</a:t>
            </a:r>
          </a:p>
        </p:txBody>
      </p:sp>
    </p:spTree>
    <p:extLst>
      <p:ext uri="{BB962C8B-B14F-4D97-AF65-F5344CB8AC3E}">
        <p14:creationId xmlns:p14="http://schemas.microsoft.com/office/powerpoint/2010/main" val="157709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Logic of Feud Law</a:t>
            </a:r>
          </a:p>
        </p:txBody>
      </p:sp>
      <p:sp>
        <p:nvSpPr>
          <p:cNvPr id="3" name="Content Placeholder 2"/>
          <p:cNvSpPr>
            <a:spLocks noGrp="1"/>
          </p:cNvSpPr>
          <p:nvPr>
            <p:ph idx="1"/>
          </p:nvPr>
        </p:nvSpPr>
        <p:spPr>
          <a:xfrm>
            <a:off x="1818282" y="1832544"/>
            <a:ext cx="8735491" cy="4525963"/>
          </a:xfrm>
        </p:spPr>
        <p:txBody>
          <a:bodyPr/>
          <a:lstStyle/>
          <a:p>
            <a:r>
              <a:rPr lang="en-US" sz="4000" dirty="0"/>
              <a:t>If you wrong me I threaten to harm you</a:t>
            </a:r>
          </a:p>
          <a:p>
            <a:r>
              <a:rPr lang="en-US" sz="4000" dirty="0"/>
              <a:t>Unless you compensate me</a:t>
            </a:r>
          </a:p>
          <a:p>
            <a:pPr marL="0" indent="0">
              <a:buNone/>
            </a:pPr>
            <a:endParaRPr lang="en-US" dirty="0"/>
          </a:p>
        </p:txBody>
      </p:sp>
    </p:spTree>
    <p:extLst>
      <p:ext uri="{BB962C8B-B14F-4D97-AF65-F5344CB8AC3E}">
        <p14:creationId xmlns:p14="http://schemas.microsoft.com/office/powerpoint/2010/main" val="2536094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For it to Work It Needs</a:t>
            </a:r>
          </a:p>
        </p:txBody>
      </p:sp>
      <p:sp>
        <p:nvSpPr>
          <p:cNvPr id="3" name="Content Placeholder 2"/>
          <p:cNvSpPr>
            <a:spLocks noGrp="1"/>
          </p:cNvSpPr>
          <p:nvPr>
            <p:ph idx="1"/>
          </p:nvPr>
        </p:nvSpPr>
        <p:spPr>
          <a:xfrm>
            <a:off x="350196" y="1690688"/>
            <a:ext cx="11692647" cy="5167312"/>
          </a:xfrm>
        </p:spPr>
        <p:txBody>
          <a:bodyPr>
            <a:normAutofit/>
          </a:bodyPr>
          <a:lstStyle/>
          <a:p>
            <a:r>
              <a:rPr lang="en-US" sz="4000" dirty="0"/>
              <a:t>Some mechanism so that right makes might</a:t>
            </a:r>
          </a:p>
          <a:p>
            <a:r>
              <a:rPr lang="en-US" sz="4000" dirty="0"/>
              <a:t>Commitment mechanism</a:t>
            </a:r>
          </a:p>
          <a:p>
            <a:pPr lvl="1"/>
            <a:r>
              <a:rPr lang="en-US" sz="3600" dirty="0"/>
              <a:t>To make the threat believable even when costly</a:t>
            </a:r>
          </a:p>
          <a:p>
            <a:pPr lvl="1"/>
            <a:r>
              <a:rPr lang="en-US" sz="3600" dirty="0"/>
              <a:t>And even after the victim is dead</a:t>
            </a:r>
          </a:p>
          <a:p>
            <a:r>
              <a:rPr lang="en-US" sz="4000" dirty="0"/>
              <a:t>Some mechanism to protect those too weak to believably threaten retaliation</a:t>
            </a:r>
          </a:p>
          <a:p>
            <a:r>
              <a:rPr lang="en-US" sz="4000" dirty="0"/>
              <a:t>Some way of ending feuds</a:t>
            </a:r>
          </a:p>
          <a:p>
            <a:endParaRPr lang="en-US" sz="4000" dirty="0"/>
          </a:p>
        </p:txBody>
      </p:sp>
    </p:spTree>
    <p:extLst>
      <p:ext uri="{BB962C8B-B14F-4D97-AF65-F5344CB8AC3E}">
        <p14:creationId xmlns:p14="http://schemas.microsoft.com/office/powerpoint/2010/main" val="261850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Mechanisms for Right Makes Might</a:t>
            </a:r>
          </a:p>
        </p:txBody>
      </p:sp>
      <p:sp>
        <p:nvSpPr>
          <p:cNvPr id="3" name="Content Placeholder 2"/>
          <p:cNvSpPr>
            <a:spLocks noGrp="1"/>
          </p:cNvSpPr>
          <p:nvPr>
            <p:ph idx="1"/>
          </p:nvPr>
        </p:nvSpPr>
        <p:spPr>
          <a:xfrm>
            <a:off x="636104" y="1600201"/>
            <a:ext cx="10717696" cy="5257799"/>
          </a:xfrm>
        </p:spPr>
        <p:txBody>
          <a:bodyPr>
            <a:normAutofit/>
          </a:bodyPr>
          <a:lstStyle/>
          <a:p>
            <a:r>
              <a:rPr lang="en-US" sz="3600" dirty="0"/>
              <a:t>Saga period Iceland: Legislature, laws, courts</a:t>
            </a:r>
          </a:p>
          <a:p>
            <a:r>
              <a:rPr lang="en-US" sz="3600" dirty="0" err="1"/>
              <a:t>Rominchal</a:t>
            </a:r>
            <a:r>
              <a:rPr lang="en-US" sz="3600" dirty="0"/>
              <a:t> gypsies: informal norms, friends support you if you are in the right, not otherwise</a:t>
            </a:r>
          </a:p>
          <a:p>
            <a:r>
              <a:rPr lang="en-US" sz="3600" dirty="0"/>
              <a:t>Somali: Traditional law, ad hoc court mechanisms</a:t>
            </a:r>
          </a:p>
          <a:p>
            <a:r>
              <a:rPr lang="en-US" sz="3600" dirty="0"/>
              <a:t>All of these solve two problems</a:t>
            </a:r>
          </a:p>
          <a:p>
            <a:pPr lvl="1"/>
            <a:r>
              <a:rPr lang="en-US" sz="3200" dirty="0"/>
              <a:t>Prevent the use of threats for deliberate extortion</a:t>
            </a:r>
          </a:p>
          <a:p>
            <a:pPr lvl="1"/>
            <a:r>
              <a:rPr lang="en-US" sz="3200" dirty="0"/>
              <a:t>And prevent individuals from acting as biased judges in their own case</a:t>
            </a:r>
          </a:p>
        </p:txBody>
      </p:sp>
    </p:spTree>
    <p:extLst>
      <p:ext uri="{BB962C8B-B14F-4D97-AF65-F5344CB8AC3E}">
        <p14:creationId xmlns:p14="http://schemas.microsoft.com/office/powerpoint/2010/main" val="247323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US" dirty="0"/>
              <a:t>Commitment mechanisms</a:t>
            </a:r>
          </a:p>
        </p:txBody>
      </p:sp>
      <p:sp>
        <p:nvSpPr>
          <p:cNvPr id="3" name="Content Placeholder 2"/>
          <p:cNvSpPr>
            <a:spLocks noGrp="1"/>
          </p:cNvSpPr>
          <p:nvPr>
            <p:ph idx="1"/>
          </p:nvPr>
        </p:nvSpPr>
        <p:spPr>
          <a:xfrm>
            <a:off x="927652" y="989489"/>
            <a:ext cx="10376452" cy="5868511"/>
          </a:xfrm>
        </p:spPr>
        <p:txBody>
          <a:bodyPr>
            <a:normAutofit/>
          </a:bodyPr>
          <a:lstStyle/>
          <a:p>
            <a:r>
              <a:rPr lang="en-US" sz="3600" dirty="0"/>
              <a:t>Pre-human: Territorial behavior in birds and fishes</a:t>
            </a:r>
          </a:p>
          <a:p>
            <a:r>
              <a:rPr lang="en-US" sz="3600" dirty="0"/>
              <a:t>Human internalized commitment: Vengefulness</a:t>
            </a:r>
          </a:p>
          <a:p>
            <a:r>
              <a:rPr lang="en-US" sz="3600" dirty="0"/>
              <a:t>Human external commitment:</a:t>
            </a:r>
          </a:p>
          <a:p>
            <a:pPr lvl="1"/>
            <a:r>
              <a:rPr lang="en-US" sz="3200" dirty="0"/>
              <a:t>Maintain reputation to deter rights violations</a:t>
            </a:r>
          </a:p>
          <a:p>
            <a:pPr lvl="1"/>
            <a:r>
              <a:rPr lang="en-US" sz="3200" dirty="0"/>
              <a:t>Being a wimp is shameful, loses status</a:t>
            </a:r>
          </a:p>
          <a:p>
            <a:pPr lvl="1"/>
            <a:r>
              <a:rPr lang="en-US" sz="3200" dirty="0"/>
              <a:t>Success gains status, which is why there are volunteer enforcers in Icelandic, </a:t>
            </a:r>
            <a:r>
              <a:rPr lang="en-US" sz="3200" dirty="0" err="1"/>
              <a:t>Commanche</a:t>
            </a:r>
            <a:endParaRPr lang="en-US" sz="3200" dirty="0"/>
          </a:p>
          <a:p>
            <a:r>
              <a:rPr lang="en-US" sz="3600" dirty="0"/>
              <a:t>Enforcing your rights after you are dead</a:t>
            </a:r>
          </a:p>
          <a:p>
            <a:pPr lvl="1"/>
            <a:r>
              <a:rPr lang="en-US" sz="3200" dirty="0"/>
              <a:t>Kin inherit your claim, enforce it, or …</a:t>
            </a:r>
          </a:p>
          <a:p>
            <a:pPr lvl="1"/>
            <a:r>
              <a:rPr lang="en-US" sz="3200" dirty="0"/>
              <a:t>Pre-arranged group does it: “</a:t>
            </a:r>
            <a:r>
              <a:rPr lang="en-US" sz="3200" dirty="0" err="1"/>
              <a:t>diya</a:t>
            </a:r>
            <a:r>
              <a:rPr lang="en-US" sz="3200" dirty="0"/>
              <a:t>-paying group”</a:t>
            </a:r>
          </a:p>
        </p:txBody>
      </p:sp>
    </p:spTree>
    <p:extLst>
      <p:ext uri="{BB962C8B-B14F-4D97-AF65-F5344CB8AC3E}">
        <p14:creationId xmlns:p14="http://schemas.microsoft.com/office/powerpoint/2010/main" val="395105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510"/>
            <a:ext cx="8229600" cy="1143000"/>
          </a:xfrm>
        </p:spPr>
        <p:txBody>
          <a:bodyPr/>
          <a:lstStyle/>
          <a:p>
            <a:r>
              <a:rPr lang="en-US" dirty="0"/>
              <a:t>Protecting The Weak</a:t>
            </a:r>
          </a:p>
        </p:txBody>
      </p:sp>
      <p:sp>
        <p:nvSpPr>
          <p:cNvPr id="3" name="Content Placeholder 2"/>
          <p:cNvSpPr>
            <a:spLocks noGrp="1"/>
          </p:cNvSpPr>
          <p:nvPr>
            <p:ph idx="1"/>
          </p:nvPr>
        </p:nvSpPr>
        <p:spPr>
          <a:xfrm>
            <a:off x="715617" y="1417984"/>
            <a:ext cx="11210494" cy="5440016"/>
          </a:xfrm>
        </p:spPr>
        <p:txBody>
          <a:bodyPr>
            <a:normAutofit/>
          </a:bodyPr>
          <a:lstStyle/>
          <a:p>
            <a:r>
              <a:rPr lang="en-US" sz="4000" dirty="0"/>
              <a:t>Icelandic Solution</a:t>
            </a:r>
          </a:p>
          <a:p>
            <a:pPr lvl="1"/>
            <a:r>
              <a:rPr lang="en-US" sz="3600" dirty="0"/>
              <a:t>Tort claims are marketable, so …</a:t>
            </a:r>
          </a:p>
          <a:p>
            <a:pPr lvl="1"/>
            <a:r>
              <a:rPr lang="en-US" sz="3600" dirty="0"/>
              <a:t>If I don’t have the resources to enforce my claim</a:t>
            </a:r>
          </a:p>
          <a:p>
            <a:pPr lvl="1"/>
            <a:r>
              <a:rPr lang="en-US" sz="3600" dirty="0"/>
              <a:t>I transfer it to someone else who does</a:t>
            </a:r>
          </a:p>
          <a:p>
            <a:r>
              <a:rPr lang="en-US" sz="4000" dirty="0"/>
              <a:t>Somali Solution</a:t>
            </a:r>
          </a:p>
          <a:p>
            <a:pPr lvl="1"/>
            <a:r>
              <a:rPr lang="en-US" sz="3600" dirty="0"/>
              <a:t>Group formed by a mix of kinship and contract</a:t>
            </a:r>
          </a:p>
          <a:p>
            <a:pPr lvl="1"/>
            <a:r>
              <a:rPr lang="en-US" sz="3600" dirty="0"/>
              <a:t>Whose members share the right to collect damages</a:t>
            </a:r>
          </a:p>
          <a:p>
            <a:pPr lvl="1"/>
            <a:r>
              <a:rPr lang="en-US" sz="3600" dirty="0"/>
              <a:t>And the obligation to enforce claims</a:t>
            </a:r>
          </a:p>
        </p:txBody>
      </p:sp>
    </p:spTree>
    <p:extLst>
      <p:ext uri="{BB962C8B-B14F-4D97-AF65-F5344CB8AC3E}">
        <p14:creationId xmlns:p14="http://schemas.microsoft.com/office/powerpoint/2010/main" val="371793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510"/>
            <a:ext cx="8229600" cy="949938"/>
          </a:xfrm>
        </p:spPr>
        <p:txBody>
          <a:bodyPr/>
          <a:lstStyle/>
          <a:p>
            <a:r>
              <a:rPr lang="en-US" dirty="0"/>
              <a:t>Termination of Feud</a:t>
            </a:r>
          </a:p>
        </p:txBody>
      </p:sp>
      <p:sp>
        <p:nvSpPr>
          <p:cNvPr id="3" name="Content Placeholder 2"/>
          <p:cNvSpPr>
            <a:spLocks noGrp="1"/>
          </p:cNvSpPr>
          <p:nvPr>
            <p:ph idx="1"/>
          </p:nvPr>
        </p:nvSpPr>
        <p:spPr>
          <a:xfrm>
            <a:off x="1981199" y="952449"/>
            <a:ext cx="10003277" cy="5905551"/>
          </a:xfrm>
        </p:spPr>
        <p:txBody>
          <a:bodyPr>
            <a:normAutofit/>
          </a:bodyPr>
          <a:lstStyle/>
          <a:p>
            <a:r>
              <a:rPr lang="en-US" sz="3600" dirty="0"/>
              <a:t>What happens if</a:t>
            </a:r>
          </a:p>
          <a:p>
            <a:pPr lvl="1"/>
            <a:r>
              <a:rPr lang="en-US" sz="3200" dirty="0"/>
              <a:t>I think you wronged me, you disagree</a:t>
            </a:r>
          </a:p>
          <a:p>
            <a:pPr lvl="1"/>
            <a:r>
              <a:rPr lang="en-US" sz="3200" dirty="0"/>
              <a:t>You refuse to pay damages, I harm you</a:t>
            </a:r>
          </a:p>
          <a:p>
            <a:pPr lvl="1"/>
            <a:r>
              <a:rPr lang="en-US" sz="3200" dirty="0"/>
              <a:t>You view that as my wronging you, so …</a:t>
            </a:r>
          </a:p>
          <a:p>
            <a:pPr lvl="1"/>
            <a:r>
              <a:rPr lang="en-US" sz="3200" dirty="0"/>
              <a:t>Threaten to retaliate if I don’t compensate you</a:t>
            </a:r>
          </a:p>
          <a:p>
            <a:pPr lvl="1"/>
            <a:r>
              <a:rPr lang="en-US" sz="3200" dirty="0"/>
              <a:t>I disagree, refuse …</a:t>
            </a:r>
          </a:p>
          <a:p>
            <a:pPr lvl="1"/>
            <a:r>
              <a:rPr lang="en-US" sz="3200" dirty="0"/>
              <a:t>Endless feud?</a:t>
            </a:r>
          </a:p>
          <a:p>
            <a:r>
              <a:rPr lang="en-US" sz="3600" dirty="0"/>
              <a:t>Icelandic solution</a:t>
            </a:r>
          </a:p>
          <a:p>
            <a:r>
              <a:rPr lang="en-US" sz="3600" dirty="0"/>
              <a:t>Somali solution</a:t>
            </a:r>
          </a:p>
          <a:p>
            <a:r>
              <a:rPr lang="en-US" sz="3600" dirty="0"/>
              <a:t>Finnish Gypsy (</a:t>
            </a:r>
            <a:r>
              <a:rPr lang="en-US" sz="3600" dirty="0" err="1"/>
              <a:t>Kaale</a:t>
            </a:r>
            <a:r>
              <a:rPr lang="en-US" sz="3600" dirty="0"/>
              <a:t>) solution</a:t>
            </a:r>
          </a:p>
        </p:txBody>
      </p:sp>
    </p:spTree>
    <p:extLst>
      <p:ext uri="{BB962C8B-B14F-4D97-AF65-F5344CB8AC3E}">
        <p14:creationId xmlns:p14="http://schemas.microsoft.com/office/powerpoint/2010/main" val="254523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098" y="0"/>
            <a:ext cx="12016901" cy="6858000"/>
          </a:xfrm>
        </p:spPr>
        <p:txBody>
          <a:bodyPr>
            <a:normAutofit/>
          </a:bodyPr>
          <a:lstStyle/>
          <a:p>
            <a:r>
              <a:rPr lang="en-US" sz="3600" dirty="0"/>
              <a:t>Icelandic</a:t>
            </a:r>
          </a:p>
          <a:p>
            <a:pPr lvl="1"/>
            <a:r>
              <a:rPr lang="en-US" sz="3200" dirty="0"/>
              <a:t>If my retaliation injures someone not outlawed</a:t>
            </a:r>
          </a:p>
          <a:p>
            <a:pPr lvl="1"/>
            <a:r>
              <a:rPr lang="en-US" sz="3200" dirty="0"/>
              <a:t>I owe damages to him or his heirs</a:t>
            </a:r>
          </a:p>
          <a:p>
            <a:pPr lvl="1"/>
            <a:r>
              <a:rPr lang="en-US" sz="3200" dirty="0"/>
              <a:t>So if I ignore court verdict, it gets expensive</a:t>
            </a:r>
          </a:p>
          <a:p>
            <a:pPr lvl="1"/>
            <a:r>
              <a:rPr lang="en-US" sz="3200" dirty="0"/>
              <a:t>Most feuds terminated quickly by court verdict</a:t>
            </a:r>
          </a:p>
          <a:p>
            <a:pPr lvl="1"/>
            <a:r>
              <a:rPr lang="en-US" sz="3200" dirty="0"/>
              <a:t> Or arbitration — by a powerful and trusted third party</a:t>
            </a:r>
          </a:p>
          <a:p>
            <a:r>
              <a:rPr lang="en-US" sz="3600" dirty="0"/>
              <a:t>Somali: </a:t>
            </a:r>
          </a:p>
          <a:p>
            <a:pPr lvl="1"/>
            <a:r>
              <a:rPr lang="en-US" sz="3200" dirty="0"/>
              <a:t>Ad-hoc courts, local enforcement of verdicts</a:t>
            </a:r>
          </a:p>
          <a:p>
            <a:pPr lvl="1"/>
            <a:r>
              <a:rPr lang="en-US" sz="3200" dirty="0"/>
              <a:t>When too many people were being killed, both sides agreed to raise </a:t>
            </a:r>
            <a:r>
              <a:rPr lang="en-US" sz="3200" i="1" dirty="0" err="1"/>
              <a:t>diya</a:t>
            </a:r>
            <a:endParaRPr lang="en-US" sz="3200" i="1" dirty="0"/>
          </a:p>
          <a:p>
            <a:r>
              <a:rPr lang="en-US" sz="3600" dirty="0" err="1"/>
              <a:t>Kaale</a:t>
            </a:r>
            <a:r>
              <a:rPr lang="en-US" sz="3600" dirty="0"/>
              <a:t> (Finnish Gypsy): </a:t>
            </a:r>
          </a:p>
          <a:p>
            <a:pPr lvl="1"/>
            <a:r>
              <a:rPr lang="en-US" sz="3200" dirty="0"/>
              <a:t>Feuding families avoid each other</a:t>
            </a:r>
          </a:p>
          <a:p>
            <a:pPr lvl="1"/>
            <a:r>
              <a:rPr lang="en-US" sz="3200" dirty="0"/>
              <a:t> until everyone has forgotten what they were feuding over</a:t>
            </a:r>
          </a:p>
        </p:txBody>
      </p:sp>
    </p:spTree>
    <p:extLst>
      <p:ext uri="{BB962C8B-B14F-4D97-AF65-F5344CB8AC3E}">
        <p14:creationId xmlns:p14="http://schemas.microsoft.com/office/powerpoint/2010/main" val="18771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A1B9F-2057-F443-BF0C-9A5935FC5B4C}"/>
              </a:ext>
            </a:extLst>
          </p:cNvPr>
          <p:cNvSpPr>
            <a:spLocks noGrp="1"/>
          </p:cNvSpPr>
          <p:nvPr>
            <p:ph type="title"/>
          </p:nvPr>
        </p:nvSpPr>
        <p:spPr>
          <a:xfrm>
            <a:off x="838200" y="0"/>
            <a:ext cx="10515600" cy="848139"/>
          </a:xfrm>
        </p:spPr>
        <p:txBody>
          <a:bodyPr/>
          <a:lstStyle/>
          <a:p>
            <a:pPr algn="ctr"/>
            <a:r>
              <a:rPr lang="en-US" dirty="0"/>
              <a:t>Iceland: How I Got Into This</a:t>
            </a:r>
          </a:p>
        </p:txBody>
      </p:sp>
      <p:sp>
        <p:nvSpPr>
          <p:cNvPr id="3" name="Content Placeholder 2">
            <a:extLst>
              <a:ext uri="{FF2B5EF4-FFF2-40B4-BE49-F238E27FC236}">
                <a16:creationId xmlns:a16="http://schemas.microsoft.com/office/drawing/2014/main" id="{68557245-6422-9341-AC51-A78AC9D39016}"/>
              </a:ext>
            </a:extLst>
          </p:cNvPr>
          <p:cNvSpPr>
            <a:spLocks noGrp="1"/>
          </p:cNvSpPr>
          <p:nvPr>
            <p:ph idx="1"/>
          </p:nvPr>
        </p:nvSpPr>
        <p:spPr>
          <a:xfrm>
            <a:off x="0" y="848139"/>
            <a:ext cx="12192000" cy="6009861"/>
          </a:xfrm>
        </p:spPr>
        <p:txBody>
          <a:bodyPr>
            <a:normAutofit lnSpcReduction="10000"/>
          </a:bodyPr>
          <a:lstStyle/>
          <a:p>
            <a:r>
              <a:rPr lang="en-US" dirty="0"/>
              <a:t>Becker and Stigler, “Law Enforcement, Malfeasance, and Compensation of Enforcers”</a:t>
            </a:r>
          </a:p>
          <a:p>
            <a:pPr lvl="1"/>
            <a:r>
              <a:rPr lang="en-US" dirty="0"/>
              <a:t>I’m a criminal, you are a cop, you have the goods on me. Penalty: $100,000</a:t>
            </a:r>
          </a:p>
          <a:p>
            <a:pPr lvl="2"/>
            <a:r>
              <a:rPr lang="en-US" dirty="0"/>
              <a:t>Catching me is a gold star on your report card: +$10,000 in lifetime income</a:t>
            </a:r>
          </a:p>
          <a:p>
            <a:pPr lvl="2"/>
            <a:r>
              <a:rPr lang="en-US" dirty="0"/>
              <a:t>Markets exist to move resources to their highest valued use</a:t>
            </a:r>
          </a:p>
          <a:p>
            <a:pPr lvl="2"/>
            <a:r>
              <a:rPr lang="en-US" dirty="0"/>
              <a:t>I pay you $50,000, you burn the evidence</a:t>
            </a:r>
          </a:p>
          <a:p>
            <a:pPr lvl="2"/>
            <a:r>
              <a:rPr lang="en-US" dirty="0"/>
              <a:t>The system is not incentive compatible</a:t>
            </a:r>
          </a:p>
          <a:p>
            <a:pPr lvl="1"/>
            <a:r>
              <a:rPr lang="en-US" dirty="0"/>
              <a:t>Solution: Stop paying cops, give them the fines their evidence collects</a:t>
            </a:r>
          </a:p>
          <a:p>
            <a:r>
              <a:rPr lang="en-US" dirty="0" err="1"/>
              <a:t>Landes</a:t>
            </a:r>
            <a:r>
              <a:rPr lang="en-US" dirty="0"/>
              <a:t> and Posner, “The Private Enforcement of Law”</a:t>
            </a:r>
          </a:p>
          <a:p>
            <a:pPr lvl="1"/>
            <a:r>
              <a:rPr lang="en-US" dirty="0"/>
              <a:t>Various detailed criticisms of the proposal. Also …</a:t>
            </a:r>
          </a:p>
          <a:p>
            <a:pPr lvl="1"/>
            <a:r>
              <a:rPr lang="en-US" dirty="0"/>
              <a:t>Who owns the right to catch the criminal and collect the fine?</a:t>
            </a:r>
          </a:p>
          <a:p>
            <a:pPr lvl="1"/>
            <a:r>
              <a:rPr lang="en-US" dirty="0"/>
              <a:t>Suggestion: The victim owns the right, can transfer it to a private cop of his choice</a:t>
            </a:r>
          </a:p>
          <a:p>
            <a:pPr lvl="1"/>
            <a:r>
              <a:rPr lang="en-US" dirty="0"/>
              <a:t>Congratulations: Becker and Stigler have just reinvented tort law</a:t>
            </a:r>
          </a:p>
          <a:p>
            <a:r>
              <a:rPr lang="en-US" dirty="0"/>
              <a:t>Friedman, “</a:t>
            </a:r>
            <a:r>
              <a:rPr lang="en-US" dirty="0">
                <a:hlinkClick r:id="rId2"/>
              </a:rPr>
              <a:t>Efficient Institutions for the Private Enforcement of Law</a:t>
            </a:r>
            <a:r>
              <a:rPr lang="en-US" dirty="0"/>
              <a:t>”</a:t>
            </a:r>
          </a:p>
          <a:p>
            <a:r>
              <a:rPr lang="en-US" dirty="0"/>
              <a:t>Friedman, “</a:t>
            </a:r>
            <a:r>
              <a:rPr lang="en-US" dirty="0">
                <a:hlinkClick r:id="rId3"/>
              </a:rPr>
              <a:t>Private Creation and Enforcement of Law — a Historical Case</a:t>
            </a:r>
            <a:r>
              <a:rPr lang="en-US" dirty="0"/>
              <a:t>”</a:t>
            </a:r>
          </a:p>
        </p:txBody>
      </p:sp>
    </p:spTree>
    <p:extLst>
      <p:ext uri="{BB962C8B-B14F-4D97-AF65-F5344CB8AC3E}">
        <p14:creationId xmlns:p14="http://schemas.microsoft.com/office/powerpoint/2010/main" val="394894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846620"/>
          </a:xfrm>
        </p:spPr>
        <p:txBody>
          <a:bodyPr/>
          <a:lstStyle/>
          <a:p>
            <a:pPr algn="ctr"/>
            <a:r>
              <a:rPr lang="en-US" dirty="0"/>
              <a:t>Underlies Many Legal Systems</a:t>
            </a:r>
          </a:p>
        </p:txBody>
      </p:sp>
      <p:sp>
        <p:nvSpPr>
          <p:cNvPr id="3" name="Content Placeholder 2"/>
          <p:cNvSpPr>
            <a:spLocks noGrp="1"/>
          </p:cNvSpPr>
          <p:nvPr>
            <p:ph idx="1"/>
          </p:nvPr>
        </p:nvSpPr>
        <p:spPr>
          <a:xfrm>
            <a:off x="856034" y="846620"/>
            <a:ext cx="10817157" cy="6011380"/>
          </a:xfrm>
        </p:spPr>
        <p:txBody>
          <a:bodyPr>
            <a:normAutofit/>
          </a:bodyPr>
          <a:lstStyle/>
          <a:p>
            <a:r>
              <a:rPr lang="en-US" dirty="0"/>
              <a:t>Anglo-American common law came from</a:t>
            </a:r>
          </a:p>
          <a:p>
            <a:pPr lvl="1"/>
            <a:r>
              <a:rPr lang="en-US" dirty="0"/>
              <a:t>Anglo-Saxon law, which was essentially</a:t>
            </a:r>
          </a:p>
          <a:p>
            <a:pPr lvl="1"/>
            <a:r>
              <a:rPr lang="en-US" dirty="0"/>
              <a:t>Icelandic system plus a king</a:t>
            </a:r>
          </a:p>
          <a:p>
            <a:r>
              <a:rPr lang="en-US" dirty="0"/>
              <a:t>Rabbinic law has evidence of fossilized feud</a:t>
            </a:r>
          </a:p>
          <a:p>
            <a:pPr lvl="1"/>
            <a:r>
              <a:rPr lang="en-US" dirty="0"/>
              <a:t>The role of the “Avenger of Blood”</a:t>
            </a:r>
          </a:p>
          <a:p>
            <a:pPr lvl="1"/>
            <a:r>
              <a:rPr lang="en-US" dirty="0"/>
              <a:t>Evidence of self-enforcement of claims</a:t>
            </a:r>
          </a:p>
          <a:p>
            <a:r>
              <a:rPr lang="en-US" dirty="0"/>
              <a:t>Islamic law (</a:t>
            </a:r>
            <a:r>
              <a:rPr lang="en-US" i="1" dirty="0" err="1"/>
              <a:t>fiqh</a:t>
            </a:r>
            <a:r>
              <a:rPr lang="en-US" dirty="0"/>
              <a:t>) includes </a:t>
            </a:r>
            <a:r>
              <a:rPr lang="en-US" i="1" dirty="0" err="1"/>
              <a:t>jinayet</a:t>
            </a:r>
            <a:endParaRPr lang="en-US" i="1" dirty="0"/>
          </a:p>
          <a:p>
            <a:pPr lvl="1"/>
            <a:r>
              <a:rPr lang="en-US" dirty="0"/>
              <a:t>Law for killing or injuring</a:t>
            </a:r>
          </a:p>
          <a:p>
            <a:pPr lvl="1"/>
            <a:r>
              <a:rPr lang="en-US" dirty="0"/>
              <a:t>A claim by the victim or his kin for</a:t>
            </a:r>
          </a:p>
          <a:p>
            <a:pPr lvl="1"/>
            <a:r>
              <a:rPr lang="en-US" dirty="0"/>
              <a:t>Damages or retaliation</a:t>
            </a:r>
          </a:p>
          <a:p>
            <a:r>
              <a:rPr lang="en-US" dirty="0"/>
              <a:t>Roman law: </a:t>
            </a:r>
          </a:p>
          <a:p>
            <a:pPr lvl="1"/>
            <a:r>
              <a:rPr lang="en-US" dirty="0"/>
              <a:t>12 tables appear to refer to self help remedies</a:t>
            </a:r>
          </a:p>
          <a:p>
            <a:pPr lvl="1"/>
            <a:r>
              <a:rPr lang="en-US" dirty="0"/>
              <a:t>Early republic, plaintiff must drag defendant to court</a:t>
            </a:r>
          </a:p>
          <a:p>
            <a:pPr lvl="1"/>
            <a:r>
              <a:rPr lang="en-US" dirty="0"/>
              <a:t>Verdict gives him a right to seize, sell, or execute, defendant</a:t>
            </a:r>
          </a:p>
        </p:txBody>
      </p:sp>
    </p:spTree>
    <p:extLst>
      <p:ext uri="{BB962C8B-B14F-4D97-AF65-F5344CB8AC3E}">
        <p14:creationId xmlns:p14="http://schemas.microsoft.com/office/powerpoint/2010/main" val="85508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7628"/>
            <a:ext cx="8229600" cy="1143000"/>
          </a:xfrm>
        </p:spPr>
        <p:txBody>
          <a:bodyPr/>
          <a:lstStyle/>
          <a:p>
            <a:r>
              <a:rPr lang="en-US" dirty="0"/>
              <a:t>Modern Forms of Feud Law</a:t>
            </a:r>
          </a:p>
        </p:txBody>
      </p:sp>
      <p:sp>
        <p:nvSpPr>
          <p:cNvPr id="3" name="Content Placeholder 2"/>
          <p:cNvSpPr>
            <a:spLocks noGrp="1"/>
          </p:cNvSpPr>
          <p:nvPr>
            <p:ph idx="1"/>
          </p:nvPr>
        </p:nvSpPr>
        <p:spPr>
          <a:xfrm>
            <a:off x="838199" y="1825624"/>
            <a:ext cx="10971179" cy="5032375"/>
          </a:xfrm>
        </p:spPr>
        <p:txBody>
          <a:bodyPr>
            <a:normAutofit/>
          </a:bodyPr>
          <a:lstStyle/>
          <a:p>
            <a:r>
              <a:rPr lang="en-US" sz="3600" dirty="0"/>
              <a:t>Informal under the shadow of state law</a:t>
            </a:r>
          </a:p>
          <a:p>
            <a:pPr lvl="1"/>
            <a:r>
              <a:rPr lang="en-US" sz="3200" dirty="0" err="1"/>
              <a:t>Rominchal</a:t>
            </a:r>
            <a:r>
              <a:rPr lang="en-US" sz="3200" dirty="0"/>
              <a:t>, other Romany groups</a:t>
            </a:r>
          </a:p>
          <a:p>
            <a:pPr lvl="1"/>
            <a:r>
              <a:rPr lang="en-US" sz="3200" dirty="0"/>
              <a:t>Sicilian Mafia</a:t>
            </a:r>
          </a:p>
          <a:p>
            <a:pPr lvl="1"/>
            <a:r>
              <a:rPr lang="en-US" sz="3200" dirty="0"/>
              <a:t>…</a:t>
            </a:r>
          </a:p>
          <a:p>
            <a:r>
              <a:rPr lang="en-US" sz="3600" dirty="0"/>
              <a:t>Within the state legal system</a:t>
            </a:r>
          </a:p>
          <a:p>
            <a:pPr lvl="1"/>
            <a:r>
              <a:rPr lang="en-US" sz="3200" dirty="0"/>
              <a:t>Suing someone who is innocent is a wrong</a:t>
            </a:r>
          </a:p>
          <a:p>
            <a:pPr lvl="1"/>
            <a:r>
              <a:rPr lang="en-US" sz="3200" dirty="0"/>
              <a:t>And a suit in response is retaliation</a:t>
            </a:r>
          </a:p>
          <a:p>
            <a:pPr lvl="1"/>
            <a:r>
              <a:rPr lang="en-US" sz="3200" dirty="0"/>
              <a:t>In particular …</a:t>
            </a:r>
          </a:p>
        </p:txBody>
      </p:sp>
    </p:spTree>
    <p:extLst>
      <p:ext uri="{BB962C8B-B14F-4D97-AF65-F5344CB8AC3E}">
        <p14:creationId xmlns:p14="http://schemas.microsoft.com/office/powerpoint/2010/main" val="132798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7865"/>
            <a:ext cx="8229600" cy="1143000"/>
          </a:xfrm>
        </p:spPr>
        <p:txBody>
          <a:bodyPr/>
          <a:lstStyle/>
          <a:p>
            <a:r>
              <a:rPr lang="en-US" dirty="0"/>
              <a:t>Patent Infringement Litigation</a:t>
            </a:r>
          </a:p>
        </p:txBody>
      </p:sp>
      <p:sp>
        <p:nvSpPr>
          <p:cNvPr id="3" name="Content Placeholder 2"/>
          <p:cNvSpPr>
            <a:spLocks noGrp="1"/>
          </p:cNvSpPr>
          <p:nvPr>
            <p:ph idx="1"/>
          </p:nvPr>
        </p:nvSpPr>
        <p:spPr>
          <a:xfrm>
            <a:off x="1225685" y="1190866"/>
            <a:ext cx="10194587" cy="5667134"/>
          </a:xfrm>
        </p:spPr>
        <p:txBody>
          <a:bodyPr>
            <a:normAutofit/>
          </a:bodyPr>
          <a:lstStyle/>
          <a:p>
            <a:r>
              <a:rPr lang="en-US" sz="3600" dirty="0"/>
              <a:t>Apple wants to sue Samsung</a:t>
            </a:r>
          </a:p>
          <a:p>
            <a:pPr lvl="1"/>
            <a:r>
              <a:rPr lang="en-US" sz="3200" dirty="0"/>
              <a:t>Even if Samsung didn’t violate patents, because …</a:t>
            </a:r>
          </a:p>
          <a:p>
            <a:pPr lvl="1"/>
            <a:r>
              <a:rPr lang="en-US" sz="3200" dirty="0"/>
              <a:t>The court might make a mistake in Apple’s favor</a:t>
            </a:r>
          </a:p>
          <a:p>
            <a:pPr lvl="1"/>
            <a:r>
              <a:rPr lang="en-US" sz="3200" dirty="0"/>
              <a:t>And fewer people will buy Samsung’s phones while the suit is in process. But …</a:t>
            </a:r>
          </a:p>
          <a:p>
            <a:r>
              <a:rPr lang="en-US" sz="3600" dirty="0"/>
              <a:t>Samsung could sue Apple too</a:t>
            </a:r>
          </a:p>
          <a:p>
            <a:pPr lvl="1"/>
            <a:r>
              <a:rPr lang="en-US" sz="3200" dirty="0"/>
              <a:t>Which is a reason for Apple not to sue</a:t>
            </a:r>
          </a:p>
          <a:p>
            <a:pPr lvl="1"/>
            <a:r>
              <a:rPr lang="en-US" sz="3200" dirty="0"/>
              <a:t>If they don’t have a strong case</a:t>
            </a:r>
          </a:p>
          <a:p>
            <a:r>
              <a:rPr lang="en-US" sz="3600" dirty="0"/>
              <a:t>So the court system is why right makes might</a:t>
            </a:r>
          </a:p>
        </p:txBody>
      </p:sp>
    </p:spTree>
    <p:extLst>
      <p:ext uri="{BB962C8B-B14F-4D97-AF65-F5344CB8AC3E}">
        <p14:creationId xmlns:p14="http://schemas.microsoft.com/office/powerpoint/2010/main" val="365982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2748"/>
            <a:ext cx="8229600" cy="919701"/>
          </a:xfrm>
        </p:spPr>
        <p:txBody>
          <a:bodyPr/>
          <a:lstStyle/>
          <a:p>
            <a:r>
              <a:rPr lang="en-US" dirty="0"/>
              <a:t>The Patent Troll Problem</a:t>
            </a:r>
          </a:p>
        </p:txBody>
      </p:sp>
      <p:sp>
        <p:nvSpPr>
          <p:cNvPr id="3" name="Content Placeholder 2"/>
          <p:cNvSpPr>
            <a:spLocks noGrp="1"/>
          </p:cNvSpPr>
          <p:nvPr>
            <p:ph idx="1"/>
          </p:nvPr>
        </p:nvSpPr>
        <p:spPr>
          <a:xfrm>
            <a:off x="1981199" y="952449"/>
            <a:ext cx="9147243" cy="5905551"/>
          </a:xfrm>
        </p:spPr>
        <p:txBody>
          <a:bodyPr>
            <a:normAutofit/>
          </a:bodyPr>
          <a:lstStyle/>
          <a:p>
            <a:r>
              <a:rPr lang="en-US" sz="3200" dirty="0"/>
              <a:t>Suppose I own lots of patents</a:t>
            </a:r>
          </a:p>
          <a:p>
            <a:pPr lvl="1"/>
            <a:r>
              <a:rPr lang="en-US" sz="2800" dirty="0"/>
              <a:t>Not because I use them, but …</a:t>
            </a:r>
          </a:p>
          <a:p>
            <a:pPr lvl="1"/>
            <a:r>
              <a:rPr lang="en-US" sz="2800" dirty="0"/>
              <a:t>Because they let me sue infringers</a:t>
            </a:r>
          </a:p>
          <a:p>
            <a:pPr lvl="1"/>
            <a:r>
              <a:rPr lang="en-US" sz="2800" dirty="0"/>
              <a:t>Or people I claim are infringers</a:t>
            </a:r>
          </a:p>
          <a:p>
            <a:r>
              <a:rPr lang="en-US" sz="3200" dirty="0"/>
              <a:t>I threaten to sue you. You are innocent but …</a:t>
            </a:r>
          </a:p>
          <a:p>
            <a:pPr lvl="1"/>
            <a:r>
              <a:rPr lang="en-US" sz="2800" dirty="0"/>
              <a:t>The court might make a mistake, and …</a:t>
            </a:r>
          </a:p>
          <a:p>
            <a:pPr lvl="1"/>
            <a:r>
              <a:rPr lang="en-US" sz="2800" dirty="0"/>
              <a:t>Litigation is expensive</a:t>
            </a:r>
          </a:p>
          <a:p>
            <a:pPr lvl="1"/>
            <a:r>
              <a:rPr lang="en-US" sz="2800" dirty="0"/>
              <a:t>So you settle instead</a:t>
            </a:r>
          </a:p>
          <a:p>
            <a:pPr lvl="1"/>
            <a:r>
              <a:rPr lang="en-US" sz="2800" dirty="0"/>
              <a:t>Successful extortion</a:t>
            </a:r>
          </a:p>
          <a:p>
            <a:r>
              <a:rPr lang="en-US" sz="3200" dirty="0"/>
              <a:t>And it works because …</a:t>
            </a:r>
          </a:p>
          <a:p>
            <a:pPr lvl="1"/>
            <a:r>
              <a:rPr lang="en-US" sz="2800" dirty="0"/>
              <a:t>I don’t practice any patents at all</a:t>
            </a:r>
          </a:p>
          <a:p>
            <a:pPr lvl="1"/>
            <a:r>
              <a:rPr lang="en-US" sz="2800" dirty="0"/>
              <a:t>So am immune to threats of retaliation</a:t>
            </a:r>
          </a:p>
        </p:txBody>
      </p:sp>
    </p:spTree>
    <p:extLst>
      <p:ext uri="{BB962C8B-B14F-4D97-AF65-F5344CB8AC3E}">
        <p14:creationId xmlns:p14="http://schemas.microsoft.com/office/powerpoint/2010/main" val="109355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3255-C44B-5748-89B2-CE2FEDC6C841}"/>
              </a:ext>
            </a:extLst>
          </p:cNvPr>
          <p:cNvSpPr>
            <a:spLocks noGrp="1"/>
          </p:cNvSpPr>
          <p:nvPr>
            <p:ph type="title"/>
          </p:nvPr>
        </p:nvSpPr>
        <p:spPr/>
        <p:txBody>
          <a:bodyPr>
            <a:normAutofit/>
          </a:bodyPr>
          <a:lstStyle/>
          <a:p>
            <a:r>
              <a:rPr lang="en-US" sz="5400" dirty="0"/>
              <a:t>For a Solution You Will Have to Wait</a:t>
            </a:r>
          </a:p>
        </p:txBody>
      </p:sp>
      <p:sp>
        <p:nvSpPr>
          <p:cNvPr id="3" name="Content Placeholder 2">
            <a:extLst>
              <a:ext uri="{FF2B5EF4-FFF2-40B4-BE49-F238E27FC236}">
                <a16:creationId xmlns:a16="http://schemas.microsoft.com/office/drawing/2014/main" id="{304FF011-2E8E-FA4C-9365-7DB598DA4AB4}"/>
              </a:ext>
            </a:extLst>
          </p:cNvPr>
          <p:cNvSpPr>
            <a:spLocks noGrp="1"/>
          </p:cNvSpPr>
          <p:nvPr>
            <p:ph idx="1"/>
          </p:nvPr>
        </p:nvSpPr>
        <p:spPr/>
        <p:txBody>
          <a:bodyPr>
            <a:normAutofit/>
          </a:bodyPr>
          <a:lstStyle/>
          <a:p>
            <a:r>
              <a:rPr lang="en-US" sz="4800" dirty="0"/>
              <a:t>Until we get to the legal system of Periclean Athens</a:t>
            </a:r>
          </a:p>
        </p:txBody>
      </p:sp>
    </p:spTree>
    <p:extLst>
      <p:ext uri="{BB962C8B-B14F-4D97-AF65-F5344CB8AC3E}">
        <p14:creationId xmlns:p14="http://schemas.microsoft.com/office/powerpoint/2010/main" val="307397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F882-7830-154F-9886-D3B9EE7BFF47}"/>
              </a:ext>
            </a:extLst>
          </p:cNvPr>
          <p:cNvSpPr>
            <a:spLocks noGrp="1"/>
          </p:cNvSpPr>
          <p:nvPr>
            <p:ph type="title"/>
          </p:nvPr>
        </p:nvSpPr>
        <p:spPr>
          <a:xfrm>
            <a:off x="838200" y="0"/>
            <a:ext cx="10515600" cy="1325563"/>
          </a:xfrm>
        </p:spPr>
        <p:txBody>
          <a:bodyPr/>
          <a:lstStyle/>
          <a:p>
            <a:pPr algn="ctr"/>
            <a:r>
              <a:rPr lang="en-US" dirty="0"/>
              <a:t>The History</a:t>
            </a:r>
          </a:p>
        </p:txBody>
      </p:sp>
      <p:sp>
        <p:nvSpPr>
          <p:cNvPr id="3" name="Content Placeholder 2">
            <a:extLst>
              <a:ext uri="{FF2B5EF4-FFF2-40B4-BE49-F238E27FC236}">
                <a16:creationId xmlns:a16="http://schemas.microsoft.com/office/drawing/2014/main" id="{69E2AA31-8B2D-954A-8BB1-5B0305E7AAD8}"/>
              </a:ext>
            </a:extLst>
          </p:cNvPr>
          <p:cNvSpPr>
            <a:spLocks noGrp="1"/>
          </p:cNvSpPr>
          <p:nvPr>
            <p:ph idx="1"/>
          </p:nvPr>
        </p:nvSpPr>
        <p:spPr>
          <a:xfrm>
            <a:off x="838200" y="1086678"/>
            <a:ext cx="10515600" cy="5771321"/>
          </a:xfrm>
        </p:spPr>
        <p:txBody>
          <a:bodyPr/>
          <a:lstStyle/>
          <a:p>
            <a:r>
              <a:rPr lang="en-US" dirty="0"/>
              <a:t>Iceland discovered by the Norse c. 870 A.D.</a:t>
            </a:r>
          </a:p>
          <a:p>
            <a:r>
              <a:rPr lang="en-US" dirty="0"/>
              <a:t>Harald </a:t>
            </a:r>
            <a:r>
              <a:rPr lang="en-US" dirty="0" err="1"/>
              <a:t>Haarfagr</a:t>
            </a:r>
            <a:r>
              <a:rPr lang="en-US" dirty="0"/>
              <a:t> unified Norway under his rule</a:t>
            </a:r>
          </a:p>
          <a:p>
            <a:pPr lvl="1"/>
            <a:r>
              <a:rPr lang="en-US" dirty="0"/>
              <a:t>Not everyone liked it, some left</a:t>
            </a:r>
          </a:p>
          <a:p>
            <a:pPr lvl="1"/>
            <a:r>
              <a:rPr lang="en-US" dirty="0"/>
              <a:t>To settle Iceland</a:t>
            </a:r>
          </a:p>
          <a:p>
            <a:r>
              <a:rPr lang="en-US" dirty="0"/>
              <a:t>They set up a legal system based on the Norwegian c. 930</a:t>
            </a:r>
          </a:p>
          <a:p>
            <a:pPr lvl="2"/>
            <a:r>
              <a:rPr lang="en-US" dirty="0"/>
              <a:t>With one element left out</a:t>
            </a:r>
          </a:p>
          <a:p>
            <a:pPr lvl="2"/>
            <a:r>
              <a:rPr lang="en-US" dirty="0"/>
              <a:t>No king. </a:t>
            </a:r>
          </a:p>
          <a:p>
            <a:pPr lvl="2"/>
            <a:r>
              <a:rPr lang="en-US" dirty="0"/>
              <a:t>Indeed, no executive arm of government at all</a:t>
            </a:r>
          </a:p>
          <a:p>
            <a:r>
              <a:rPr lang="en-US" dirty="0"/>
              <a:t>Legal System set up c. 930 A.D.</a:t>
            </a:r>
          </a:p>
          <a:p>
            <a:r>
              <a:rPr lang="en-US" dirty="0"/>
              <a:t>Christian/Pagan dispute 1000 A.D.</a:t>
            </a:r>
          </a:p>
          <a:p>
            <a:r>
              <a:rPr lang="en-US" dirty="0"/>
              <a:t>Increasing internal conflict from about 1200 A.D.: </a:t>
            </a:r>
            <a:r>
              <a:rPr lang="en-US" dirty="0" err="1"/>
              <a:t>Sturlung</a:t>
            </a:r>
            <a:r>
              <a:rPr lang="en-US" dirty="0"/>
              <a:t> Period</a:t>
            </a:r>
          </a:p>
          <a:p>
            <a:r>
              <a:rPr lang="en-US" dirty="0"/>
              <a:t>Invited rule by the king of Norway 1262-3</a:t>
            </a:r>
          </a:p>
        </p:txBody>
      </p:sp>
    </p:spTree>
    <p:extLst>
      <p:ext uri="{BB962C8B-B14F-4D97-AF65-F5344CB8AC3E}">
        <p14:creationId xmlns:p14="http://schemas.microsoft.com/office/powerpoint/2010/main" val="331918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E2CF-8655-EB4F-9185-D5A5FE1A2C50}"/>
              </a:ext>
            </a:extLst>
          </p:cNvPr>
          <p:cNvSpPr>
            <a:spLocks noGrp="1"/>
          </p:cNvSpPr>
          <p:nvPr>
            <p:ph type="title"/>
          </p:nvPr>
        </p:nvSpPr>
        <p:spPr>
          <a:xfrm>
            <a:off x="838200" y="7317"/>
            <a:ext cx="10515600" cy="721554"/>
          </a:xfrm>
        </p:spPr>
        <p:txBody>
          <a:bodyPr/>
          <a:lstStyle/>
          <a:p>
            <a:pPr algn="ctr"/>
            <a:r>
              <a:rPr lang="en-US" dirty="0"/>
              <a:t>The Sources</a:t>
            </a:r>
          </a:p>
        </p:txBody>
      </p:sp>
      <p:sp>
        <p:nvSpPr>
          <p:cNvPr id="3" name="Content Placeholder 2">
            <a:extLst>
              <a:ext uri="{FF2B5EF4-FFF2-40B4-BE49-F238E27FC236}">
                <a16:creationId xmlns:a16="http://schemas.microsoft.com/office/drawing/2014/main" id="{7A1180A1-B195-BA47-BB54-7DBBB4A738EB}"/>
              </a:ext>
            </a:extLst>
          </p:cNvPr>
          <p:cNvSpPr>
            <a:spLocks noGrp="1"/>
          </p:cNvSpPr>
          <p:nvPr>
            <p:ph idx="1"/>
          </p:nvPr>
        </p:nvSpPr>
        <p:spPr>
          <a:xfrm>
            <a:off x="838200" y="728871"/>
            <a:ext cx="10515600" cy="6129129"/>
          </a:xfrm>
        </p:spPr>
        <p:txBody>
          <a:bodyPr/>
          <a:lstStyle/>
          <a:p>
            <a:r>
              <a:rPr lang="en-US" dirty="0"/>
              <a:t>The family sagas</a:t>
            </a:r>
          </a:p>
          <a:p>
            <a:pPr lvl="1"/>
            <a:r>
              <a:rPr lang="en-US" dirty="0"/>
              <a:t>Histories and historical novels</a:t>
            </a:r>
          </a:p>
          <a:p>
            <a:pPr lvl="1"/>
            <a:r>
              <a:rPr lang="en-US" dirty="0"/>
              <a:t>Set in the 10</a:t>
            </a:r>
            <a:r>
              <a:rPr lang="en-US" baseline="30000" dirty="0"/>
              <a:t>th</a:t>
            </a:r>
            <a:r>
              <a:rPr lang="en-US" dirty="0"/>
              <a:t> and 11</a:t>
            </a:r>
            <a:r>
              <a:rPr lang="en-US" baseline="30000" dirty="0"/>
              <a:t>th</a:t>
            </a:r>
            <a:r>
              <a:rPr lang="en-US" dirty="0"/>
              <a:t> centuries</a:t>
            </a:r>
          </a:p>
          <a:p>
            <a:pPr lvl="1"/>
            <a:r>
              <a:rPr lang="en-US" dirty="0"/>
              <a:t>Written down in the 13</a:t>
            </a:r>
            <a:r>
              <a:rPr lang="en-US" baseline="30000" dirty="0"/>
              <a:t>th</a:t>
            </a:r>
            <a:r>
              <a:rPr lang="en-US" dirty="0"/>
              <a:t> and 14</a:t>
            </a:r>
            <a:r>
              <a:rPr lang="en-US" baseline="30000" dirty="0"/>
              <a:t>th</a:t>
            </a:r>
            <a:r>
              <a:rPr lang="en-US" dirty="0"/>
              <a:t> centuries</a:t>
            </a:r>
          </a:p>
          <a:p>
            <a:pPr lvl="1"/>
            <a:r>
              <a:rPr lang="en-US" dirty="0"/>
              <a:t>Realistic style, dealing largely with feuds and the associated law cases</a:t>
            </a:r>
          </a:p>
          <a:p>
            <a:r>
              <a:rPr lang="en-US" dirty="0"/>
              <a:t>The </a:t>
            </a:r>
            <a:r>
              <a:rPr lang="en-US" dirty="0" err="1"/>
              <a:t>Sturlung</a:t>
            </a:r>
            <a:r>
              <a:rPr lang="en-US" dirty="0"/>
              <a:t> sagas</a:t>
            </a:r>
          </a:p>
          <a:p>
            <a:pPr lvl="1"/>
            <a:r>
              <a:rPr lang="en-US" dirty="0"/>
              <a:t>Accounts of events during the period of breakdown, mostly 13</a:t>
            </a:r>
            <a:r>
              <a:rPr lang="en-US" baseline="30000" dirty="0"/>
              <a:t>th</a:t>
            </a:r>
            <a:r>
              <a:rPr lang="en-US" dirty="0"/>
              <a:t> c.</a:t>
            </a:r>
          </a:p>
          <a:p>
            <a:pPr lvl="1"/>
            <a:r>
              <a:rPr lang="en-US" dirty="0"/>
              <a:t>Written largely by participants</a:t>
            </a:r>
          </a:p>
          <a:p>
            <a:r>
              <a:rPr lang="en-US" i="1" dirty="0" err="1"/>
              <a:t>Gragas</a:t>
            </a:r>
            <a:r>
              <a:rPr lang="en-US" dirty="0"/>
              <a:t>: a collection of legal texts</a:t>
            </a:r>
          </a:p>
          <a:p>
            <a:pPr lvl="1"/>
            <a:r>
              <a:rPr lang="en-US" dirty="0"/>
              <a:t>Not official statutes but private accounts of what the law was</a:t>
            </a:r>
          </a:p>
          <a:p>
            <a:pPr lvl="1"/>
            <a:r>
              <a:rPr lang="en-US" dirty="0"/>
              <a:t>One from c. 1260, one from c. 1280</a:t>
            </a:r>
          </a:p>
          <a:p>
            <a:pPr lvl="1"/>
            <a:r>
              <a:rPr lang="en-US" dirty="0"/>
              <a:t>Sometimes consistent with each other, sometimes not</a:t>
            </a:r>
          </a:p>
          <a:p>
            <a:pPr lvl="1"/>
            <a:r>
              <a:rPr lang="en-US" dirty="0"/>
              <a:t>Sometimes inconsistent with the  sagas</a:t>
            </a:r>
          </a:p>
          <a:p>
            <a:r>
              <a:rPr lang="en-US" dirty="0"/>
              <a:t>For details of the puzzle of which to believe, see my book</a:t>
            </a:r>
          </a:p>
        </p:txBody>
      </p:sp>
    </p:spTree>
    <p:extLst>
      <p:ext uri="{BB962C8B-B14F-4D97-AF65-F5344CB8AC3E}">
        <p14:creationId xmlns:p14="http://schemas.microsoft.com/office/powerpoint/2010/main" val="317215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9F6BD-20F9-5140-BC5E-3438A25B6D7A}"/>
              </a:ext>
            </a:extLst>
          </p:cNvPr>
          <p:cNvSpPr>
            <a:spLocks noGrp="1"/>
          </p:cNvSpPr>
          <p:nvPr>
            <p:ph type="title"/>
          </p:nvPr>
        </p:nvSpPr>
        <p:spPr>
          <a:xfrm>
            <a:off x="838200" y="1"/>
            <a:ext cx="10515600" cy="927652"/>
          </a:xfrm>
        </p:spPr>
        <p:txBody>
          <a:bodyPr/>
          <a:lstStyle/>
          <a:p>
            <a:pPr algn="ctr"/>
            <a:r>
              <a:rPr lang="en-US" dirty="0"/>
              <a:t>The System</a:t>
            </a:r>
          </a:p>
        </p:txBody>
      </p:sp>
      <p:sp>
        <p:nvSpPr>
          <p:cNvPr id="3" name="Content Placeholder 2">
            <a:extLst>
              <a:ext uri="{FF2B5EF4-FFF2-40B4-BE49-F238E27FC236}">
                <a16:creationId xmlns:a16="http://schemas.microsoft.com/office/drawing/2014/main" id="{74142E79-7374-F642-AC6D-A4BFE660F52F}"/>
              </a:ext>
            </a:extLst>
          </p:cNvPr>
          <p:cNvSpPr>
            <a:spLocks noGrp="1"/>
          </p:cNvSpPr>
          <p:nvPr>
            <p:ph idx="1"/>
          </p:nvPr>
        </p:nvSpPr>
        <p:spPr>
          <a:xfrm>
            <a:off x="0" y="927653"/>
            <a:ext cx="12191999" cy="5830956"/>
          </a:xfrm>
        </p:spPr>
        <p:txBody>
          <a:bodyPr/>
          <a:lstStyle/>
          <a:p>
            <a:r>
              <a:rPr lang="en-US" i="1" dirty="0" err="1"/>
              <a:t>Go∂i</a:t>
            </a:r>
            <a:r>
              <a:rPr lang="en-US" dirty="0"/>
              <a:t> (pl. </a:t>
            </a:r>
            <a:r>
              <a:rPr lang="en-US" i="1" dirty="0" err="1"/>
              <a:t>Go∂ar</a:t>
            </a:r>
            <a:r>
              <a:rPr lang="en-US" dirty="0"/>
              <a:t>)</a:t>
            </a:r>
          </a:p>
          <a:p>
            <a:pPr lvl="1"/>
            <a:r>
              <a:rPr lang="en-US" dirty="0"/>
              <a:t>Being one is a property right, can be inherited, sold, shared</a:t>
            </a:r>
          </a:p>
          <a:p>
            <a:pPr lvl="1"/>
            <a:r>
              <a:rPr lang="en-US" dirty="0"/>
              <a:t>Everyone else is the </a:t>
            </a:r>
            <a:r>
              <a:rPr lang="en-US" i="1" dirty="0" err="1"/>
              <a:t>thingman</a:t>
            </a:r>
            <a:r>
              <a:rPr lang="en-US" dirty="0"/>
              <a:t> of a </a:t>
            </a:r>
            <a:r>
              <a:rPr lang="en-US" i="1" dirty="0" err="1"/>
              <a:t>go∂i</a:t>
            </a:r>
            <a:endParaRPr lang="en-US" i="1" dirty="0"/>
          </a:p>
          <a:p>
            <a:pPr lvl="1"/>
            <a:r>
              <a:rPr lang="en-US" dirty="0"/>
              <a:t>Because you plug into the legal system through your </a:t>
            </a:r>
            <a:r>
              <a:rPr lang="en-US" i="1" dirty="0" err="1"/>
              <a:t>go∂i</a:t>
            </a:r>
            <a:endParaRPr lang="en-US" i="1" dirty="0"/>
          </a:p>
          <a:p>
            <a:pPr lvl="1"/>
            <a:r>
              <a:rPr lang="en-US" dirty="0"/>
              <a:t>You are free to be the </a:t>
            </a:r>
            <a:r>
              <a:rPr lang="en-US" i="1" dirty="0" err="1"/>
              <a:t>thingman</a:t>
            </a:r>
            <a:r>
              <a:rPr lang="en-US" dirty="0"/>
              <a:t> of any </a:t>
            </a:r>
            <a:r>
              <a:rPr lang="en-US" i="1" dirty="0" err="1"/>
              <a:t>go∂i</a:t>
            </a:r>
            <a:r>
              <a:rPr lang="en-US" dirty="0"/>
              <a:t> who will have you, free to change</a:t>
            </a:r>
          </a:p>
          <a:p>
            <a:pPr lvl="1"/>
            <a:r>
              <a:rPr lang="en-US" dirty="0"/>
              <a:t>Think of it as franchise feudalism</a:t>
            </a:r>
          </a:p>
          <a:p>
            <a:r>
              <a:rPr lang="en-US" dirty="0"/>
              <a:t>The legislature is made up of the </a:t>
            </a:r>
            <a:r>
              <a:rPr lang="en-US" i="1" dirty="0" err="1"/>
              <a:t>go∂ar</a:t>
            </a:r>
            <a:r>
              <a:rPr lang="en-US" dirty="0"/>
              <a:t>, their advisors, the two bishops</a:t>
            </a:r>
          </a:p>
          <a:p>
            <a:r>
              <a:rPr lang="en-US" dirty="0"/>
              <a:t>The higher level courts have 36 judges for a case</a:t>
            </a:r>
          </a:p>
          <a:p>
            <a:pPr lvl="1"/>
            <a:r>
              <a:rPr lang="en-US" dirty="0"/>
              <a:t>One appointed by each </a:t>
            </a:r>
            <a:r>
              <a:rPr lang="en-US" i="1" dirty="0" err="1"/>
              <a:t>go∂i</a:t>
            </a:r>
            <a:r>
              <a:rPr lang="en-US" dirty="0"/>
              <a:t> in Iceland</a:t>
            </a:r>
          </a:p>
          <a:p>
            <a:pPr lvl="1"/>
            <a:r>
              <a:rPr lang="en-US" dirty="0"/>
              <a:t>There being nine in each of the four quarters, with some complications</a:t>
            </a:r>
          </a:p>
          <a:p>
            <a:r>
              <a:rPr lang="en-US" dirty="0"/>
              <a:t>Legislature, court system, no executive arm to enforce verdicts</a:t>
            </a:r>
          </a:p>
          <a:p>
            <a:r>
              <a:rPr lang="en-US" dirty="0"/>
              <a:t>That was up to the prevailing plaintiff and his friends</a:t>
            </a:r>
          </a:p>
        </p:txBody>
      </p:sp>
    </p:spTree>
    <p:extLst>
      <p:ext uri="{BB962C8B-B14F-4D97-AF65-F5344CB8AC3E}">
        <p14:creationId xmlns:p14="http://schemas.microsoft.com/office/powerpoint/2010/main" val="314967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E90D-C752-314B-9A00-B4B64CB690EC}"/>
              </a:ext>
            </a:extLst>
          </p:cNvPr>
          <p:cNvSpPr>
            <a:spLocks noGrp="1"/>
          </p:cNvSpPr>
          <p:nvPr>
            <p:ph type="title"/>
          </p:nvPr>
        </p:nvSpPr>
        <p:spPr>
          <a:xfrm>
            <a:off x="838200" y="47073"/>
            <a:ext cx="10515600" cy="721553"/>
          </a:xfrm>
        </p:spPr>
        <p:txBody>
          <a:bodyPr/>
          <a:lstStyle/>
          <a:p>
            <a:pPr algn="ctr"/>
            <a:r>
              <a:rPr lang="en-US" dirty="0"/>
              <a:t>Enforcement and Stability</a:t>
            </a:r>
          </a:p>
        </p:txBody>
      </p:sp>
      <p:sp>
        <p:nvSpPr>
          <p:cNvPr id="3" name="Content Placeholder 2">
            <a:extLst>
              <a:ext uri="{FF2B5EF4-FFF2-40B4-BE49-F238E27FC236}">
                <a16:creationId xmlns:a16="http://schemas.microsoft.com/office/drawing/2014/main" id="{39E067DE-F26F-7448-99EE-567CE6880038}"/>
              </a:ext>
            </a:extLst>
          </p:cNvPr>
          <p:cNvSpPr>
            <a:spLocks noGrp="1"/>
          </p:cNvSpPr>
          <p:nvPr>
            <p:ph idx="1"/>
          </p:nvPr>
        </p:nvSpPr>
        <p:spPr>
          <a:xfrm>
            <a:off x="424069" y="768626"/>
            <a:ext cx="11502887" cy="6089374"/>
          </a:xfrm>
        </p:spPr>
        <p:txBody>
          <a:bodyPr>
            <a:normAutofit fontScale="92500" lnSpcReduction="10000"/>
          </a:bodyPr>
          <a:lstStyle/>
          <a:p>
            <a:r>
              <a:rPr lang="en-US" dirty="0"/>
              <a:t>Someone does something illegal</a:t>
            </a:r>
          </a:p>
          <a:p>
            <a:pPr lvl="1"/>
            <a:r>
              <a:rPr lang="en-US" dirty="0"/>
              <a:t>You sue in the court system, win, are awarded damages</a:t>
            </a:r>
          </a:p>
          <a:p>
            <a:pPr lvl="1"/>
            <a:r>
              <a:rPr lang="en-US" dirty="0"/>
              <a:t>He pays or doesn’t pay</a:t>
            </a:r>
          </a:p>
          <a:p>
            <a:pPr lvl="1"/>
            <a:r>
              <a:rPr lang="en-US" dirty="0"/>
              <a:t>If he doesn’t pay, you go back to the court system, which outlaws him</a:t>
            </a:r>
          </a:p>
          <a:p>
            <a:r>
              <a:rPr lang="en-US" dirty="0"/>
              <a:t>It is legal to kill an outlaw, tortious to defend or shelter him</a:t>
            </a:r>
          </a:p>
          <a:p>
            <a:pPr lvl="1"/>
            <a:r>
              <a:rPr lang="en-US" dirty="0"/>
              <a:t>If he and his friends try to fight with you and your friends</a:t>
            </a:r>
          </a:p>
          <a:p>
            <a:pPr lvl="1"/>
            <a:r>
              <a:rPr lang="en-US" dirty="0"/>
              <a:t>Every time someone on your side is injured, there is a new court case</a:t>
            </a:r>
          </a:p>
          <a:p>
            <a:pPr lvl="1"/>
            <a:r>
              <a:rPr lang="en-US" dirty="0"/>
              <a:t>His side loses, either they pay or the relatives of the victim are pulled in on your side</a:t>
            </a:r>
          </a:p>
          <a:p>
            <a:r>
              <a:rPr lang="en-US" dirty="0"/>
              <a:t>Example from </a:t>
            </a:r>
            <a:r>
              <a:rPr lang="en-US" dirty="0" err="1"/>
              <a:t>Njalsaga</a:t>
            </a:r>
            <a:r>
              <a:rPr lang="en-US" dirty="0"/>
              <a:t>: Looks as though fighting will break out at the Althing</a:t>
            </a:r>
          </a:p>
          <a:p>
            <a:pPr lvl="1"/>
            <a:r>
              <a:rPr lang="en-US" dirty="0"/>
              <a:t>“I’ll draw my men up armed over there. If you are losing, retreat behind them</a:t>
            </a:r>
          </a:p>
          <a:p>
            <a:pPr lvl="1"/>
            <a:r>
              <a:rPr lang="en-US" dirty="0"/>
              <a:t>“If you are winning, we’ll break up the fight”</a:t>
            </a:r>
          </a:p>
          <a:p>
            <a:pPr lvl="1"/>
            <a:r>
              <a:rPr lang="en-US" dirty="0"/>
              <a:t>“Before you kill more men than you can afford”</a:t>
            </a:r>
          </a:p>
          <a:p>
            <a:r>
              <a:rPr lang="en-US" dirty="0"/>
              <a:t>Example from </a:t>
            </a:r>
            <a:r>
              <a:rPr lang="en-US" dirty="0" err="1"/>
              <a:t>Sturlungsaga</a:t>
            </a:r>
            <a:endParaRPr lang="en-US" dirty="0"/>
          </a:p>
          <a:p>
            <a:pPr lvl="1"/>
            <a:r>
              <a:rPr lang="en-US" dirty="0"/>
              <a:t>“We’ll pay wergild for the men we killed when we burned our enemy’s house”</a:t>
            </a:r>
          </a:p>
          <a:p>
            <a:pPr lvl="1"/>
            <a:r>
              <a:rPr lang="en-US" dirty="0"/>
              <a:t>“but not for that one, because we offered to let him out, but he wouldn’t”</a:t>
            </a:r>
          </a:p>
          <a:p>
            <a:pPr lvl="1"/>
            <a:r>
              <a:rPr lang="en-US" dirty="0"/>
              <a:t>“We offered to pay him to come out”</a:t>
            </a:r>
          </a:p>
          <a:p>
            <a:pPr lvl="1"/>
            <a:r>
              <a:rPr lang="en-US" dirty="0"/>
              <a:t>“But he wouldn’t.”</a:t>
            </a:r>
          </a:p>
          <a:p>
            <a:endParaRPr lang="en-US" dirty="0"/>
          </a:p>
          <a:p>
            <a:endParaRPr lang="en-US" dirty="0"/>
          </a:p>
        </p:txBody>
      </p:sp>
    </p:spTree>
    <p:extLst>
      <p:ext uri="{BB962C8B-B14F-4D97-AF65-F5344CB8AC3E}">
        <p14:creationId xmlns:p14="http://schemas.microsoft.com/office/powerpoint/2010/main" val="306627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B39F1-E467-1E48-A478-D726BCA1E207}"/>
              </a:ext>
            </a:extLst>
          </p:cNvPr>
          <p:cNvSpPr>
            <a:spLocks noGrp="1"/>
          </p:cNvSpPr>
          <p:nvPr>
            <p:ph type="title"/>
          </p:nvPr>
        </p:nvSpPr>
        <p:spPr>
          <a:xfrm>
            <a:off x="838200" y="0"/>
            <a:ext cx="10515600" cy="1126434"/>
          </a:xfrm>
        </p:spPr>
        <p:txBody>
          <a:bodyPr/>
          <a:lstStyle/>
          <a:p>
            <a:pPr algn="ctr"/>
            <a:r>
              <a:rPr lang="en-US" dirty="0"/>
              <a:t>What About the Weak?</a:t>
            </a:r>
          </a:p>
        </p:txBody>
      </p:sp>
      <p:sp>
        <p:nvSpPr>
          <p:cNvPr id="3" name="Content Placeholder 2">
            <a:extLst>
              <a:ext uri="{FF2B5EF4-FFF2-40B4-BE49-F238E27FC236}">
                <a16:creationId xmlns:a16="http://schemas.microsoft.com/office/drawing/2014/main" id="{3E971756-819C-1846-899A-F663A180DD66}"/>
              </a:ext>
            </a:extLst>
          </p:cNvPr>
          <p:cNvSpPr>
            <a:spLocks noGrp="1"/>
          </p:cNvSpPr>
          <p:nvPr>
            <p:ph idx="1"/>
          </p:nvPr>
        </p:nvSpPr>
        <p:spPr>
          <a:xfrm>
            <a:off x="463826" y="1126434"/>
            <a:ext cx="10889974" cy="5731565"/>
          </a:xfrm>
        </p:spPr>
        <p:txBody>
          <a:bodyPr>
            <a:normAutofit lnSpcReduction="10000"/>
          </a:bodyPr>
          <a:lstStyle/>
          <a:p>
            <a:r>
              <a:rPr lang="en-US" dirty="0"/>
              <a:t>Tort claims were transferable</a:t>
            </a:r>
          </a:p>
          <a:p>
            <a:r>
              <a:rPr lang="en-US" dirty="0"/>
              <a:t>I am old, with one son. Someone kills him</a:t>
            </a:r>
          </a:p>
          <a:p>
            <a:pPr lvl="1"/>
            <a:r>
              <a:rPr lang="en-US" dirty="0"/>
              <a:t>I should be able to prosecute, collect wergild, but ..</a:t>
            </a:r>
          </a:p>
          <a:p>
            <a:pPr lvl="1"/>
            <a:r>
              <a:rPr lang="en-US" dirty="0"/>
              <a:t>I’ll be beaten up on my way to court. </a:t>
            </a:r>
          </a:p>
          <a:p>
            <a:r>
              <a:rPr lang="en-US" dirty="0"/>
              <a:t>My neighbor has four strong sons, lots of relatives and allies</a:t>
            </a:r>
          </a:p>
          <a:p>
            <a:pPr lvl="1"/>
            <a:r>
              <a:rPr lang="en-US" dirty="0"/>
              <a:t>I transfer my claim to him</a:t>
            </a:r>
          </a:p>
          <a:p>
            <a:pPr lvl="1"/>
            <a:r>
              <a:rPr lang="en-US" dirty="0"/>
              <a:t>He goes to court, wins the case, collects the wergild</a:t>
            </a:r>
          </a:p>
          <a:p>
            <a:pPr lvl="1"/>
            <a:r>
              <a:rPr lang="en-US" dirty="0"/>
              <a:t>Maybe shares it with me, maybe not</a:t>
            </a:r>
          </a:p>
          <a:p>
            <a:pPr lvl="1"/>
            <a:r>
              <a:rPr lang="en-US" dirty="0"/>
              <a:t>But my son’s killing is avenged</a:t>
            </a:r>
          </a:p>
          <a:p>
            <a:pPr lvl="1"/>
            <a:r>
              <a:rPr lang="en-US" dirty="0"/>
              <a:t>Which is  a reason not to violate the rights of even the weak</a:t>
            </a:r>
          </a:p>
          <a:p>
            <a:r>
              <a:rPr lang="en-US" dirty="0"/>
              <a:t>My claim is valuable, puts one in the legal right, worth enforcing</a:t>
            </a:r>
          </a:p>
          <a:p>
            <a:pPr lvl="1"/>
            <a:r>
              <a:rPr lang="en-US" dirty="0"/>
              <a:t>To collect money damages</a:t>
            </a:r>
          </a:p>
          <a:p>
            <a:pPr lvl="1"/>
            <a:r>
              <a:rPr lang="en-US" dirty="0"/>
              <a:t>Perhaps to injure an enemy</a:t>
            </a:r>
          </a:p>
          <a:p>
            <a:pPr lvl="1"/>
            <a:r>
              <a:rPr lang="en-US" dirty="0"/>
              <a:t>To gain reputation</a:t>
            </a:r>
          </a:p>
        </p:txBody>
      </p:sp>
    </p:spTree>
    <p:extLst>
      <p:ext uri="{BB962C8B-B14F-4D97-AF65-F5344CB8AC3E}">
        <p14:creationId xmlns:p14="http://schemas.microsoft.com/office/powerpoint/2010/main" val="167907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1209</TotalTime>
  <Words>3909</Words>
  <Application>Microsoft Macintosh PowerPoint</Application>
  <PresentationFormat>Widescreen</PresentationFormat>
  <Paragraphs>474</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Class Web Page </vt:lpstr>
      <vt:lpstr>Any Questions About</vt:lpstr>
      <vt:lpstr>This Week</vt:lpstr>
      <vt:lpstr>Iceland: How I Got Into This</vt:lpstr>
      <vt:lpstr>The History</vt:lpstr>
      <vt:lpstr>The Sources</vt:lpstr>
      <vt:lpstr>The System</vt:lpstr>
      <vt:lpstr>Enforcement and Stability</vt:lpstr>
      <vt:lpstr>What About the Weak?</vt:lpstr>
      <vt:lpstr>Why Enforce?</vt:lpstr>
      <vt:lpstr>What Happened To It?</vt:lpstr>
      <vt:lpstr>Why?</vt:lpstr>
      <vt:lpstr>How well did it work?</vt:lpstr>
      <vt:lpstr>Somali Law: History</vt:lpstr>
      <vt:lpstr>Somaliland: Traditional System</vt:lpstr>
      <vt:lpstr>The Law</vt:lpstr>
      <vt:lpstr>Penalties</vt:lpstr>
      <vt:lpstr>Stabilizing Elements</vt:lpstr>
      <vt:lpstr>Ireland: History</vt:lpstr>
      <vt:lpstr>Sources </vt:lpstr>
      <vt:lpstr>Political Structure</vt:lpstr>
      <vt:lpstr>Kinship Structure</vt:lpstr>
      <vt:lpstr>Marriage</vt:lpstr>
      <vt:lpstr>Class Structure</vt:lpstr>
      <vt:lpstr>Honor Price</vt:lpstr>
      <vt:lpstr>Contracts: Private Law</vt:lpstr>
      <vt:lpstr>Enforcement</vt:lpstr>
      <vt:lpstr>Curial Law</vt:lpstr>
      <vt:lpstr>PowerPoint Presentation</vt:lpstr>
      <vt:lpstr>Feud as Law Enforcement</vt:lpstr>
      <vt:lpstr>Standard Modern Model of Law</vt:lpstr>
      <vt:lpstr>Feud Law: A Different Model</vt:lpstr>
      <vt:lpstr>The Logic of Feud Law</vt:lpstr>
      <vt:lpstr>For it to Work It Needs</vt:lpstr>
      <vt:lpstr>Mechanisms for Right Makes Might</vt:lpstr>
      <vt:lpstr>Commitment mechanisms</vt:lpstr>
      <vt:lpstr>Protecting The Weak</vt:lpstr>
      <vt:lpstr>Termination of Feud</vt:lpstr>
      <vt:lpstr>PowerPoint Presentation</vt:lpstr>
      <vt:lpstr>Underlies Many Legal Systems</vt:lpstr>
      <vt:lpstr>Modern Forms of Feud Law</vt:lpstr>
      <vt:lpstr>Patent Infringement Litigation</vt:lpstr>
      <vt:lpstr>The Patent Troll Problem</vt:lpstr>
      <vt:lpstr>For a Solution You Will Have to Wait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Web Page </dc:title>
  <dc:creator>Microsoft Office User</dc:creator>
  <cp:lastModifiedBy>Microsoft Office User</cp:lastModifiedBy>
  <cp:revision>30</cp:revision>
  <dcterms:created xsi:type="dcterms:W3CDTF">2020-01-20T05:14:17Z</dcterms:created>
  <dcterms:modified xsi:type="dcterms:W3CDTF">2020-01-21T18:47:11Z</dcterms:modified>
</cp:coreProperties>
</file>