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8" r:id="rId2"/>
    <p:sldId id="274" r:id="rId3"/>
    <p:sldId id="257" r:id="rId4"/>
    <p:sldId id="277" r:id="rId5"/>
    <p:sldId id="258" r:id="rId6"/>
    <p:sldId id="276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5" r:id="rId21"/>
    <p:sldId id="273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5" autoAdjust="0"/>
    <p:restoredTop sz="93692" autoAdjust="0"/>
  </p:normalViewPr>
  <p:slideViewPr>
    <p:cSldViewPr snapToGrid="0" snapToObjects="1">
      <p:cViewPr>
        <p:scale>
          <a:sx n="91" d="100"/>
          <a:sy n="91" d="100"/>
        </p:scale>
        <p:origin x="1040" y="2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84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5DCC9-F4C6-3242-85C9-9865294C18B1}" type="datetimeFigureOut">
              <a:rPr lang="en-US" smtClean="0"/>
              <a:t>11/17/17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511E1-2BD4-134B-99BD-A0FAB5085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713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5DCC9-F4C6-3242-85C9-9865294C18B1}" type="datetimeFigureOut">
              <a:rPr lang="en-US" smtClean="0"/>
              <a:t>11/17/17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511E1-2BD4-134B-99BD-A0FAB5085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510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5DCC9-F4C6-3242-85C9-9865294C18B1}" type="datetimeFigureOut">
              <a:rPr lang="en-US" smtClean="0"/>
              <a:t>11/17/17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511E1-2BD4-134B-99BD-A0FAB5085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040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5DCC9-F4C6-3242-85C9-9865294C18B1}" type="datetimeFigureOut">
              <a:rPr lang="en-US" smtClean="0"/>
              <a:t>11/17/17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511E1-2BD4-134B-99BD-A0FAB5085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226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5DCC9-F4C6-3242-85C9-9865294C18B1}" type="datetimeFigureOut">
              <a:rPr lang="en-US" smtClean="0"/>
              <a:t>11/17/17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511E1-2BD4-134B-99BD-A0FAB5085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918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5DCC9-F4C6-3242-85C9-9865294C18B1}" type="datetimeFigureOut">
              <a:rPr lang="en-US" smtClean="0"/>
              <a:t>11/17/17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511E1-2BD4-134B-99BD-A0FAB5085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976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5DCC9-F4C6-3242-85C9-9865294C18B1}" type="datetimeFigureOut">
              <a:rPr lang="en-US" smtClean="0"/>
              <a:t>11/17/17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511E1-2BD4-134B-99BD-A0FAB5085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645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5DCC9-F4C6-3242-85C9-9865294C18B1}" type="datetimeFigureOut">
              <a:rPr lang="en-US" smtClean="0"/>
              <a:t>11/17/17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511E1-2BD4-134B-99BD-A0FAB5085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454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5DCC9-F4C6-3242-85C9-9865294C18B1}" type="datetimeFigureOut">
              <a:rPr lang="en-US" smtClean="0"/>
              <a:t>11/17/17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511E1-2BD4-134B-99BD-A0FAB5085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018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5DCC9-F4C6-3242-85C9-9865294C18B1}" type="datetimeFigureOut">
              <a:rPr lang="en-US" smtClean="0"/>
              <a:t>11/17/17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511E1-2BD4-134B-99BD-A0FAB5085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175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5DCC9-F4C6-3242-85C9-9865294C18B1}" type="datetimeFigureOut">
              <a:rPr lang="en-US" smtClean="0"/>
              <a:t>11/17/17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511E1-2BD4-134B-99BD-A0FAB5085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043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15DCC9-F4C6-3242-85C9-9865294C18B1}" type="datetimeFigureOut">
              <a:rPr lang="en-US" smtClean="0"/>
              <a:t>11/17/17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0511E1-2BD4-134B-99BD-A0FAB5085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815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Imperfect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1015" y="2278966"/>
            <a:ext cx="8932985" cy="3847197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/>
              <a:t>Technological Revolutions That Might </a:t>
            </a:r>
            <a:r>
              <a:rPr lang="en-US" b="1" dirty="0" smtClean="0"/>
              <a:t>Happen</a:t>
            </a:r>
          </a:p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r>
              <a:rPr lang="en-US" b="1" dirty="0" smtClean="0"/>
              <a:t>And Their Consequences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923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82058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>We are all dying of an incurable disease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42462"/>
            <a:ext cx="9144000" cy="6115538"/>
          </a:xfrm>
        </p:spPr>
        <p:txBody>
          <a:bodyPr>
            <a:normAutofit/>
          </a:bodyPr>
          <a:lstStyle/>
          <a:p>
            <a:r>
              <a:rPr lang="en-US" dirty="0" smtClean="0"/>
              <a:t>Aging</a:t>
            </a:r>
          </a:p>
          <a:p>
            <a:r>
              <a:rPr lang="en-US" dirty="0" smtClean="0"/>
              <a:t>There is no </a:t>
            </a:r>
            <a:r>
              <a:rPr lang="en-US" dirty="0" err="1" smtClean="0"/>
              <a:t>goodreason</a:t>
            </a:r>
            <a:r>
              <a:rPr lang="en-US" dirty="0" smtClean="0"/>
              <a:t> it cannot be cured</a:t>
            </a:r>
          </a:p>
          <a:p>
            <a:pPr lvl="1"/>
            <a:r>
              <a:rPr lang="en-US" dirty="0" smtClean="0"/>
              <a:t>The information to rebuild your body is in every cell</a:t>
            </a:r>
          </a:p>
          <a:p>
            <a:pPr lvl="1"/>
            <a:r>
              <a:rPr lang="en-US" dirty="0" smtClean="0"/>
              <a:t>Massively redundant</a:t>
            </a:r>
          </a:p>
          <a:p>
            <a:pPr lvl="1"/>
            <a:r>
              <a:rPr lang="en-US" dirty="0" smtClean="0"/>
              <a:t>We just have a small engineering problem</a:t>
            </a:r>
          </a:p>
          <a:p>
            <a:r>
              <a:rPr lang="en-US" dirty="0" smtClean="0"/>
              <a:t>What would the world be like if we didn’t get old</a:t>
            </a:r>
          </a:p>
          <a:p>
            <a:r>
              <a:rPr lang="en-US" dirty="0" smtClean="0"/>
              <a:t>Down side? Gerontocracy. </a:t>
            </a:r>
          </a:p>
          <a:p>
            <a:pPr lvl="1"/>
            <a:r>
              <a:rPr lang="en-US" dirty="0" smtClean="0"/>
              <a:t>Stalin presides over the collapse of the Soviet Union</a:t>
            </a:r>
          </a:p>
          <a:p>
            <a:pPr lvl="1"/>
            <a:r>
              <a:rPr lang="en-US" dirty="0" smtClean="0"/>
              <a:t>With nuclear missiles</a:t>
            </a:r>
          </a:p>
          <a:p>
            <a:pPr lvl="1"/>
            <a:r>
              <a:rPr lang="en-US" dirty="0" smtClean="0"/>
              <a:t>Old scientists never die—or learn</a:t>
            </a:r>
          </a:p>
          <a:p>
            <a:r>
              <a:rPr lang="en-US" dirty="0" smtClean="0"/>
              <a:t>Up side is obvious to everyone,</a:t>
            </a:r>
            <a:r>
              <a:rPr lang="en-US" dirty="0"/>
              <a:t> </a:t>
            </a:r>
            <a:r>
              <a:rPr lang="en-US" dirty="0" smtClean="0"/>
              <a:t>especially the old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217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021"/>
            <a:ext cx="8229600" cy="74854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Life Would You Live?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40828"/>
            <a:ext cx="9144000" cy="5817172"/>
          </a:xfrm>
        </p:spPr>
        <p:txBody>
          <a:bodyPr>
            <a:normAutofit/>
          </a:bodyPr>
          <a:lstStyle/>
          <a:p>
            <a:r>
              <a:rPr lang="en-US" dirty="0" smtClean="0"/>
              <a:t>The same one you now live forever?</a:t>
            </a:r>
          </a:p>
          <a:p>
            <a:r>
              <a:rPr lang="en-US" dirty="0" smtClean="0"/>
              <a:t>Change fields every fifty years?</a:t>
            </a:r>
          </a:p>
          <a:p>
            <a:r>
              <a:rPr lang="en-US" dirty="0" smtClean="0"/>
              <a:t>Work hard, consume little, then retire forever?</a:t>
            </a:r>
          </a:p>
          <a:p>
            <a:r>
              <a:rPr lang="en-US" dirty="0" smtClean="0"/>
              <a:t>Work hard, consume little, until</a:t>
            </a:r>
          </a:p>
          <a:p>
            <a:pPr lvl="1"/>
            <a:r>
              <a:rPr lang="en-US" dirty="0" smtClean="0"/>
              <a:t>You can have a minimally tolerable life without working</a:t>
            </a:r>
          </a:p>
          <a:p>
            <a:pPr lvl="1"/>
            <a:r>
              <a:rPr lang="en-US" dirty="0" smtClean="0"/>
              <a:t>Then only take jobs you like</a:t>
            </a:r>
          </a:p>
          <a:p>
            <a:r>
              <a:rPr lang="en-US" dirty="0" smtClean="0"/>
              <a:t>What about marriage?</a:t>
            </a:r>
          </a:p>
          <a:p>
            <a:pPr lvl="1"/>
            <a:r>
              <a:rPr lang="en-US" dirty="0" smtClean="0"/>
              <a:t>Forever?</a:t>
            </a:r>
          </a:p>
          <a:p>
            <a:pPr lvl="1"/>
            <a:r>
              <a:rPr lang="en-US" dirty="0" smtClean="0"/>
              <a:t>A vacation every twenty years</a:t>
            </a:r>
          </a:p>
          <a:p>
            <a:pPr lvl="1"/>
            <a:r>
              <a:rPr lang="en-US" dirty="0" smtClean="0"/>
              <a:t>Change partners every fifty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4424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021"/>
            <a:ext cx="8229600" cy="872037"/>
          </a:xfrm>
        </p:spPr>
        <p:txBody>
          <a:bodyPr/>
          <a:lstStyle/>
          <a:p>
            <a:r>
              <a:rPr lang="en-US" dirty="0" smtClean="0"/>
              <a:t>Libertarian Eugenics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53021"/>
            <a:ext cx="8229600" cy="570497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 old version of eugenics</a:t>
            </a:r>
          </a:p>
          <a:p>
            <a:pPr lvl="1"/>
            <a:r>
              <a:rPr lang="en-US" dirty="0" smtClean="0"/>
              <a:t>Someone else decides if you can have kids</a:t>
            </a:r>
          </a:p>
          <a:p>
            <a:pPr lvl="1"/>
            <a:r>
              <a:rPr lang="en-US" dirty="0" smtClean="0"/>
              <a:t>And with whom</a:t>
            </a:r>
          </a:p>
          <a:p>
            <a:pPr lvl="1"/>
            <a:r>
              <a:rPr lang="en-US" dirty="0" smtClean="0"/>
              <a:t>Not a great idea</a:t>
            </a:r>
          </a:p>
          <a:p>
            <a:r>
              <a:rPr lang="en-US" dirty="0" smtClean="0"/>
              <a:t>Heinlein’s Version</a:t>
            </a:r>
          </a:p>
          <a:p>
            <a:pPr lvl="1"/>
            <a:r>
              <a:rPr lang="en-US" dirty="0" smtClean="0"/>
              <a:t>Separately select on sperm and egg</a:t>
            </a:r>
          </a:p>
          <a:p>
            <a:pPr lvl="1"/>
            <a:r>
              <a:rPr lang="en-US" dirty="0" smtClean="0"/>
              <a:t>To let each couple choose, from among the children they could have, which they do have</a:t>
            </a:r>
          </a:p>
          <a:p>
            <a:r>
              <a:rPr lang="en-US" dirty="0" smtClean="0"/>
              <a:t>Genetic Engineering</a:t>
            </a:r>
          </a:p>
          <a:p>
            <a:pPr lvl="1"/>
            <a:r>
              <a:rPr lang="en-US" dirty="0" smtClean="0"/>
              <a:t>Make it possible to give your kids</a:t>
            </a:r>
          </a:p>
          <a:p>
            <a:pPr lvl="1"/>
            <a:r>
              <a:rPr lang="en-US" dirty="0" smtClean="0"/>
              <a:t>Someone else’s genetic ability</a:t>
            </a:r>
          </a:p>
          <a:p>
            <a:pPr lvl="1"/>
            <a:r>
              <a:rPr lang="en-US" dirty="0" smtClean="0"/>
              <a:t>Or design new genes to do things nobody can do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7878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46776"/>
          </a:xfrm>
        </p:spPr>
        <p:txBody>
          <a:bodyPr/>
          <a:lstStyle/>
          <a:p>
            <a:r>
              <a:rPr lang="en-US" dirty="0" smtClean="0"/>
              <a:t>Artificial Intelligence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478" y="846776"/>
            <a:ext cx="8563322" cy="601122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My best guess at what I am is</a:t>
            </a:r>
          </a:p>
          <a:p>
            <a:pPr lvl="1"/>
            <a:r>
              <a:rPr lang="en-US" dirty="0" smtClean="0"/>
              <a:t>Software running on the hardware of my brain</a:t>
            </a:r>
          </a:p>
          <a:p>
            <a:pPr lvl="1"/>
            <a:r>
              <a:rPr lang="en-US" dirty="0" smtClean="0"/>
              <a:t>What if we can design similar software</a:t>
            </a:r>
          </a:p>
          <a:p>
            <a:pPr lvl="1"/>
            <a:r>
              <a:rPr lang="en-US" dirty="0" smtClean="0"/>
              <a:t>Running on computer hardware?</a:t>
            </a:r>
          </a:p>
          <a:p>
            <a:r>
              <a:rPr lang="en-US" dirty="0" err="1" smtClean="0"/>
              <a:t>Raymon</a:t>
            </a:r>
            <a:r>
              <a:rPr lang="en-US" dirty="0" smtClean="0"/>
              <a:t> </a:t>
            </a:r>
            <a:r>
              <a:rPr lang="en-US" dirty="0" err="1" smtClean="0"/>
              <a:t>Kurzweil</a:t>
            </a:r>
            <a:r>
              <a:rPr lang="en-US" dirty="0" smtClean="0"/>
              <a:t>: In thirty years, human level AI</a:t>
            </a:r>
          </a:p>
          <a:p>
            <a:r>
              <a:rPr lang="en-US" dirty="0" smtClean="0"/>
              <a:t>So in forty years,</a:t>
            </a:r>
          </a:p>
          <a:p>
            <a:pPr lvl="1"/>
            <a:r>
              <a:rPr lang="en-US" dirty="0" smtClean="0"/>
              <a:t> we are gerbils</a:t>
            </a:r>
          </a:p>
          <a:p>
            <a:pPr lvl="1"/>
            <a:r>
              <a:rPr lang="en-US" dirty="0" smtClean="0"/>
              <a:t>And had better hope they like pets</a:t>
            </a:r>
          </a:p>
          <a:p>
            <a:r>
              <a:rPr lang="en-US" dirty="0" err="1" smtClean="0"/>
              <a:t>Kurzweil’s</a:t>
            </a:r>
            <a:r>
              <a:rPr lang="en-US" dirty="0" smtClean="0"/>
              <a:t> solution</a:t>
            </a:r>
          </a:p>
          <a:p>
            <a:pPr lvl="1"/>
            <a:r>
              <a:rPr lang="en-US" dirty="0" smtClean="0"/>
              <a:t>Mind/machine links, so we do some of our thinking in silicon</a:t>
            </a:r>
          </a:p>
          <a:p>
            <a:pPr lvl="1"/>
            <a:r>
              <a:rPr lang="en-US" dirty="0" smtClean="0"/>
              <a:t>Now we get smarter too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533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76211"/>
          </a:xfrm>
        </p:spPr>
        <p:txBody>
          <a:bodyPr/>
          <a:lstStyle/>
          <a:p>
            <a:r>
              <a:rPr lang="en-US" dirty="0" smtClean="0"/>
              <a:t>Nanotechnology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05546"/>
            <a:ext cx="9144000" cy="585245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Everything we make has parts made of </a:t>
            </a:r>
            <a:r>
              <a:rPr lang="en-US" dirty="0" smtClean="0"/>
              <a:t>billions </a:t>
            </a:r>
            <a:r>
              <a:rPr lang="en-US" dirty="0" smtClean="0"/>
              <a:t>or quadrillions or </a:t>
            </a:r>
            <a:r>
              <a:rPr lang="mr-IN" dirty="0" smtClean="0"/>
              <a:t>…</a:t>
            </a:r>
            <a:r>
              <a:rPr lang="en-US" dirty="0" smtClean="0"/>
              <a:t> of </a:t>
            </a:r>
            <a:r>
              <a:rPr lang="en-US" dirty="0" smtClean="0"/>
              <a:t>atoms</a:t>
            </a:r>
          </a:p>
          <a:p>
            <a:pPr lvl="1"/>
            <a:r>
              <a:rPr lang="en-US" dirty="0" smtClean="0"/>
              <a:t>Number of atoms in a gram of hydrogen:</a:t>
            </a:r>
          </a:p>
          <a:p>
            <a:pPr lvl="1"/>
            <a:r>
              <a:rPr lang="en-US" dirty="0" smtClean="0"/>
              <a:t>602,400,000,000,000,000,000,000 = 6.024x10</a:t>
            </a:r>
            <a:r>
              <a:rPr lang="en-US" baseline="30000" dirty="0" smtClean="0"/>
              <a:t>23</a:t>
            </a:r>
            <a:endParaRPr lang="en-US" baseline="30000" dirty="0" smtClean="0"/>
          </a:p>
          <a:p>
            <a:r>
              <a:rPr lang="en-US" dirty="0" smtClean="0"/>
              <a:t>We ourselves are engineered at the atomic scale</a:t>
            </a:r>
          </a:p>
          <a:p>
            <a:pPr lvl="1"/>
            <a:r>
              <a:rPr lang="en-US" dirty="0" smtClean="0"/>
              <a:t>DNA, a protein, are molecular machines</a:t>
            </a:r>
          </a:p>
          <a:p>
            <a:pPr lvl="1"/>
            <a:r>
              <a:rPr lang="en-US" dirty="0" smtClean="0"/>
              <a:t>What if we could build things at that scale?</a:t>
            </a:r>
          </a:p>
          <a:p>
            <a:r>
              <a:rPr lang="en-US" dirty="0" smtClean="0"/>
              <a:t>First you build a general purpose assembler</a:t>
            </a:r>
          </a:p>
          <a:p>
            <a:pPr lvl="1"/>
            <a:r>
              <a:rPr lang="en-US" dirty="0" smtClean="0"/>
              <a:t>The world is a lot of identical parts: atoms</a:t>
            </a:r>
          </a:p>
          <a:p>
            <a:pPr lvl="1"/>
            <a:r>
              <a:rPr lang="en-US" dirty="0" smtClean="0"/>
              <a:t>Tell it what to make and it assembles them</a:t>
            </a:r>
          </a:p>
          <a:p>
            <a:pPr lvl="1"/>
            <a:r>
              <a:rPr lang="en-US" dirty="0" smtClean="0"/>
              <a:t>The first thing you tell it to make is a copy of itself</a:t>
            </a:r>
          </a:p>
          <a:p>
            <a:pPr lvl="1"/>
            <a:r>
              <a:rPr lang="en-US" dirty="0" smtClean="0"/>
              <a:t>2,4,8,16,32, </a:t>
            </a:r>
            <a:r>
              <a:rPr lang="mr-IN" dirty="0" smtClean="0"/>
              <a:t>…</a:t>
            </a:r>
            <a:r>
              <a:rPr lang="en-US" dirty="0" smtClean="0"/>
              <a:t> many</a:t>
            </a:r>
          </a:p>
        </p:txBody>
      </p:sp>
    </p:spTree>
    <p:extLst>
      <p:ext uri="{BB962C8B-B14F-4D97-AF65-F5344CB8AC3E}">
        <p14:creationId xmlns:p14="http://schemas.microsoft.com/office/powerpoint/2010/main" val="2960413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11493"/>
          </a:xfrm>
        </p:spPr>
        <p:txBody>
          <a:bodyPr/>
          <a:lstStyle/>
          <a:p>
            <a:r>
              <a:rPr lang="en-US" dirty="0" smtClean="0"/>
              <a:t>What it could do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11492"/>
            <a:ext cx="9144000" cy="6046507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A very strong rope—atomic bonds all the way up</a:t>
            </a:r>
          </a:p>
          <a:p>
            <a:pPr lvl="1"/>
            <a:r>
              <a:rPr lang="en-US" dirty="0" smtClean="0"/>
              <a:t>Strong enough to hang a rope down from a satellite</a:t>
            </a:r>
          </a:p>
          <a:p>
            <a:pPr lvl="1"/>
            <a:r>
              <a:rPr lang="en-US" dirty="0" smtClean="0"/>
              <a:t>For a space elevator to go up</a:t>
            </a:r>
          </a:p>
          <a:p>
            <a:r>
              <a:rPr lang="en-US" dirty="0" smtClean="0"/>
              <a:t>A nanotech red blood cell</a:t>
            </a:r>
          </a:p>
          <a:p>
            <a:pPr lvl="1"/>
            <a:r>
              <a:rPr lang="en-US" dirty="0" smtClean="0"/>
              <a:t>A microscopic oxygen tank</a:t>
            </a:r>
          </a:p>
          <a:p>
            <a:pPr lvl="1"/>
            <a:r>
              <a:rPr lang="en-US" dirty="0" smtClean="0"/>
              <a:t>You have a heart attack, call up the doctor</a:t>
            </a:r>
          </a:p>
          <a:p>
            <a:pPr lvl="1"/>
            <a:r>
              <a:rPr lang="en-US" dirty="0" smtClean="0"/>
              <a:t>Arrange to see him in </a:t>
            </a:r>
            <a:r>
              <a:rPr lang="en-US" dirty="0" smtClean="0"/>
              <a:t>a few hours</a:t>
            </a:r>
            <a:endParaRPr lang="en-US" dirty="0" smtClean="0"/>
          </a:p>
          <a:p>
            <a:pPr lvl="1"/>
            <a:r>
              <a:rPr lang="en-US" dirty="0" smtClean="0"/>
              <a:t>Because there is enough oxygen in your blood to last that long</a:t>
            </a:r>
          </a:p>
          <a:p>
            <a:r>
              <a:rPr lang="en-US" dirty="0" smtClean="0"/>
              <a:t>A cell repair machine</a:t>
            </a:r>
          </a:p>
          <a:p>
            <a:pPr lvl="1"/>
            <a:r>
              <a:rPr lang="en-US" dirty="0" smtClean="0"/>
              <a:t>A very small robot submarine that goes through your body</a:t>
            </a:r>
          </a:p>
          <a:p>
            <a:pPr lvl="1"/>
            <a:r>
              <a:rPr lang="en-US" dirty="0" smtClean="0"/>
              <a:t>Fixing everything that is wrong</a:t>
            </a:r>
          </a:p>
          <a:p>
            <a:r>
              <a:rPr lang="en-US" dirty="0" smtClean="0"/>
              <a:t>Build a car in your back yard</a:t>
            </a:r>
          </a:p>
          <a:p>
            <a:pPr lvl="1"/>
            <a:r>
              <a:rPr lang="en-US" dirty="0" smtClean="0"/>
              <a:t>The dirt is mostly aluminum</a:t>
            </a:r>
          </a:p>
          <a:p>
            <a:pPr lvl="1"/>
            <a:r>
              <a:rPr lang="en-US" dirty="0" smtClean="0"/>
              <a:t>Dig up lots of it, add assemblers, and wait</a:t>
            </a:r>
          </a:p>
          <a:p>
            <a:pPr lvl="1"/>
            <a:r>
              <a:rPr lang="en-US" dirty="0" smtClean="0"/>
              <a:t>Sounds impossible—but it’s how oak trees are built</a:t>
            </a:r>
          </a:p>
          <a:p>
            <a:r>
              <a:rPr lang="en-US" dirty="0" smtClean="0"/>
              <a:t>A world where everything is much better and much cheaper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64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The downside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/>
          <a:lstStyle/>
          <a:p>
            <a:r>
              <a:rPr lang="en-US" dirty="0" smtClean="0"/>
              <a:t>Someone builds a molecular machine</a:t>
            </a:r>
          </a:p>
          <a:p>
            <a:pPr lvl="1"/>
            <a:r>
              <a:rPr lang="en-US" dirty="0" smtClean="0"/>
              <a:t>Perhaps powered by sunlight</a:t>
            </a:r>
          </a:p>
          <a:p>
            <a:pPr lvl="1"/>
            <a:r>
              <a:rPr lang="en-US" dirty="0" smtClean="0"/>
              <a:t>Using commonly available atoms</a:t>
            </a:r>
          </a:p>
          <a:p>
            <a:pPr lvl="1"/>
            <a:r>
              <a:rPr lang="en-US" dirty="0" smtClean="0"/>
              <a:t>And designed to turn everything it encounters into copies of itself</a:t>
            </a:r>
          </a:p>
          <a:p>
            <a:r>
              <a:rPr lang="en-US" dirty="0" smtClean="0"/>
              <a:t>A few weeks to convert the entire surface of the Earth</a:t>
            </a:r>
          </a:p>
          <a:p>
            <a:pPr lvl="1"/>
            <a:r>
              <a:rPr lang="en-US" dirty="0" smtClean="0"/>
              <a:t>This is known in </a:t>
            </a:r>
            <a:r>
              <a:rPr lang="en-US" dirty="0" err="1" smtClean="0"/>
              <a:t>nano</a:t>
            </a:r>
            <a:r>
              <a:rPr lang="en-US" dirty="0" smtClean="0"/>
              <a:t>-circles as the</a:t>
            </a:r>
          </a:p>
          <a:p>
            <a:pPr lvl="1"/>
            <a:r>
              <a:rPr lang="en-US" b="1" dirty="0" smtClean="0"/>
              <a:t>Grey Goo Scenario</a:t>
            </a:r>
          </a:p>
          <a:p>
            <a:r>
              <a:rPr lang="en-US" dirty="0" smtClean="0"/>
              <a:t>For a milder threat, nanotech tailored diseases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602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021"/>
            <a:ext cx="8229600" cy="942602"/>
          </a:xfrm>
        </p:spPr>
        <p:txBody>
          <a:bodyPr/>
          <a:lstStyle/>
          <a:p>
            <a:r>
              <a:rPr lang="en-US" dirty="0" smtClean="0"/>
              <a:t>Drugs x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118" y="952623"/>
            <a:ext cx="9002882" cy="5905377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We use drugs</a:t>
            </a:r>
          </a:p>
          <a:p>
            <a:pPr lvl="1"/>
            <a:r>
              <a:rPr lang="en-US" dirty="0" smtClean="0"/>
              <a:t>To give pleasure to ourselves</a:t>
            </a:r>
          </a:p>
          <a:p>
            <a:pPr lvl="1"/>
            <a:r>
              <a:rPr lang="en-US" dirty="0" smtClean="0"/>
              <a:t>To improve our performance</a:t>
            </a:r>
          </a:p>
          <a:p>
            <a:pPr lvl="1"/>
            <a:r>
              <a:rPr lang="en-US" dirty="0" smtClean="0"/>
              <a:t>To control others</a:t>
            </a:r>
          </a:p>
          <a:p>
            <a:pPr lvl="1"/>
            <a:r>
              <a:rPr lang="en-US" dirty="0" smtClean="0"/>
              <a:t>Alcohol is used in all three ways</a:t>
            </a:r>
          </a:p>
          <a:p>
            <a:r>
              <a:rPr lang="en-US" dirty="0" smtClean="0"/>
              <a:t>When we get much better at designing drugs</a:t>
            </a:r>
          </a:p>
          <a:p>
            <a:pPr lvl="1"/>
            <a:r>
              <a:rPr lang="en-US" dirty="0" smtClean="0"/>
              <a:t>Spend your life in drug induced ecstasy</a:t>
            </a:r>
          </a:p>
          <a:p>
            <a:pPr lvl="1"/>
            <a:r>
              <a:rPr lang="en-US" dirty="0" smtClean="0"/>
              <a:t>Smart drugs? No need to sleep?</a:t>
            </a:r>
          </a:p>
          <a:p>
            <a:pPr lvl="1"/>
            <a:r>
              <a:rPr lang="en-US" dirty="0" smtClean="0"/>
              <a:t>Credulity drugs</a:t>
            </a:r>
          </a:p>
          <a:p>
            <a:pPr lvl="2"/>
            <a:r>
              <a:rPr lang="en-US" dirty="0" smtClean="0"/>
              <a:t>You can believe everything I say—after I spike your drink</a:t>
            </a:r>
          </a:p>
          <a:p>
            <a:pPr lvl="2"/>
            <a:r>
              <a:rPr lang="en-US" dirty="0" smtClean="0"/>
              <a:t>We might want nanotech </a:t>
            </a:r>
            <a:r>
              <a:rPr lang="en-US" dirty="0" err="1" smtClean="0"/>
              <a:t>chem</a:t>
            </a:r>
            <a:r>
              <a:rPr lang="en-US" dirty="0" smtClean="0"/>
              <a:t> labs in our wrists</a:t>
            </a:r>
          </a:p>
          <a:p>
            <a:pPr lvl="2"/>
            <a:r>
              <a:rPr lang="en-US" dirty="0" smtClean="0"/>
              <a:t>To tell us what is in our blood stream</a:t>
            </a:r>
          </a:p>
          <a:p>
            <a:pPr lvl="2"/>
            <a:r>
              <a:rPr lang="en-US" dirty="0" smtClean="0"/>
              <a:t>No contract valid without a blood test?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4762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944"/>
            <a:ext cx="8229600" cy="854396"/>
          </a:xfrm>
        </p:spPr>
        <p:txBody>
          <a:bodyPr>
            <a:normAutofit/>
          </a:bodyPr>
          <a:lstStyle/>
          <a:p>
            <a:r>
              <a:rPr lang="en-US" dirty="0"/>
              <a:t>New Technologies </a:t>
            </a:r>
            <a:r>
              <a:rPr lang="en-US" dirty="0" smtClean="0"/>
              <a:t>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7340"/>
            <a:ext cx="9144000" cy="594066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What I can do. Mostly that is good for me.</a:t>
            </a:r>
          </a:p>
          <a:p>
            <a:r>
              <a:rPr lang="en-US" dirty="0" smtClean="0"/>
              <a:t>What you can do. Sometimes good for me</a:t>
            </a:r>
          </a:p>
          <a:p>
            <a:pPr lvl="1"/>
            <a:r>
              <a:rPr lang="en-US" dirty="0" smtClean="0"/>
              <a:t>But you might be doing it to me</a:t>
            </a:r>
          </a:p>
          <a:p>
            <a:pPr lvl="1"/>
            <a:r>
              <a:rPr lang="en-US" dirty="0"/>
              <a:t>Pirate my book or song or movie</a:t>
            </a:r>
          </a:p>
          <a:p>
            <a:pPr lvl="1"/>
            <a:r>
              <a:rPr lang="en-US" dirty="0" smtClean="0"/>
              <a:t>Use drugs to control me</a:t>
            </a:r>
          </a:p>
          <a:p>
            <a:r>
              <a:rPr lang="en-US" dirty="0" smtClean="0"/>
              <a:t>We view the world through a set of simplifications. Technology may change the facts they depend on.</a:t>
            </a:r>
          </a:p>
          <a:p>
            <a:pPr lvl="1"/>
            <a:r>
              <a:rPr lang="en-US" dirty="0" smtClean="0"/>
              <a:t>Everyone is either male or female</a:t>
            </a:r>
          </a:p>
          <a:p>
            <a:pPr lvl="2"/>
            <a:r>
              <a:rPr lang="en-US" dirty="0" smtClean="0"/>
              <a:t>Except hermaphrodites and XXYs</a:t>
            </a:r>
          </a:p>
          <a:p>
            <a:pPr lvl="2"/>
            <a:r>
              <a:rPr lang="en-US" dirty="0" smtClean="0"/>
              <a:t>And transsexuals</a:t>
            </a:r>
          </a:p>
          <a:p>
            <a:pPr lvl="1"/>
            <a:r>
              <a:rPr lang="en-US" dirty="0" smtClean="0"/>
              <a:t>Every child has two parents</a:t>
            </a:r>
          </a:p>
          <a:p>
            <a:pPr lvl="2"/>
            <a:r>
              <a:rPr lang="en-US" dirty="0" smtClean="0"/>
              <a:t>There was a case in California over a child with five parents</a:t>
            </a:r>
          </a:p>
          <a:p>
            <a:pPr lvl="2"/>
            <a:r>
              <a:rPr lang="en-US" dirty="0" smtClean="0"/>
              <a:t>Sterile man, infertile wife, egg donor, sperm donor, host mother</a:t>
            </a:r>
          </a:p>
          <a:p>
            <a:pPr lvl="2"/>
            <a:r>
              <a:rPr lang="en-US" dirty="0" smtClean="0"/>
              <a:t>The child is born, the married couple break up</a:t>
            </a:r>
          </a:p>
          <a:p>
            <a:pPr lvl="2"/>
            <a:r>
              <a:rPr lang="en-US" dirty="0" smtClean="0"/>
              <a:t>Who count as the baby’s mother and father?</a:t>
            </a:r>
          </a:p>
          <a:p>
            <a:pPr lvl="3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10299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579"/>
            <a:ext cx="8229600" cy="935597"/>
          </a:xfrm>
        </p:spPr>
        <p:txBody>
          <a:bodyPr>
            <a:normAutofit/>
          </a:bodyPr>
          <a:lstStyle/>
          <a:p>
            <a:r>
              <a:rPr lang="en-US" sz="3600" dirty="0" smtClean="0"/>
              <a:t>How Should We Deal With the Changes?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71176"/>
            <a:ext cx="9144000" cy="5886824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What we were doing is now harder</a:t>
            </a:r>
          </a:p>
          <a:p>
            <a:pPr lvl="1"/>
            <a:r>
              <a:rPr lang="en-US" dirty="0" smtClean="0"/>
              <a:t>How do you enforce copyright in a digital world?</a:t>
            </a:r>
          </a:p>
          <a:p>
            <a:pPr lvl="1"/>
            <a:r>
              <a:rPr lang="en-US" dirty="0" smtClean="0"/>
              <a:t>Enforce defamation law online?</a:t>
            </a:r>
          </a:p>
          <a:p>
            <a:r>
              <a:rPr lang="en-US" dirty="0" smtClean="0"/>
              <a:t>Wrong answer: Keep doing it</a:t>
            </a:r>
          </a:p>
          <a:p>
            <a:pPr lvl="1"/>
            <a:r>
              <a:rPr lang="en-US" dirty="0" smtClean="0"/>
              <a:t>“Let justice be done though the sky fall”</a:t>
            </a:r>
          </a:p>
          <a:p>
            <a:pPr lvl="1"/>
            <a:r>
              <a:rPr lang="en-US" dirty="0" smtClean="0"/>
              <a:t>To enforce copyright, require every computer to be searchable</a:t>
            </a:r>
          </a:p>
          <a:p>
            <a:pPr lvl="1"/>
            <a:r>
              <a:rPr lang="en-US" dirty="0" smtClean="0"/>
              <a:t>For defamation law, ban anonymous speech online</a:t>
            </a:r>
          </a:p>
          <a:p>
            <a:r>
              <a:rPr lang="en-US" dirty="0" smtClean="0"/>
              <a:t>Right Answer: What were you trying to accomplish?</a:t>
            </a:r>
          </a:p>
          <a:p>
            <a:pPr lvl="1"/>
            <a:r>
              <a:rPr lang="en-US" dirty="0" smtClean="0"/>
              <a:t>What is now the best way to accomplish it</a:t>
            </a:r>
          </a:p>
          <a:p>
            <a:pPr lvl="1"/>
            <a:r>
              <a:rPr lang="en-US" dirty="0" smtClean="0"/>
              <a:t>Give up on copyright, find other ways to fund creation:</a:t>
            </a:r>
            <a:r>
              <a:rPr lang="en-US" dirty="0"/>
              <a:t> </a:t>
            </a:r>
            <a:r>
              <a:rPr lang="en-US" dirty="0" err="1" smtClean="0"/>
              <a:t>Patreon</a:t>
            </a:r>
            <a:r>
              <a:rPr lang="en-US" dirty="0" smtClean="0"/>
              <a:t>, tip jars, corporate patrons</a:t>
            </a:r>
          </a:p>
          <a:p>
            <a:pPr lvl="1"/>
            <a:r>
              <a:rPr lang="en-US" dirty="0" smtClean="0"/>
              <a:t>Give up on preventing lies online, make it easier to answer them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077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30941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Technological Revolutions That Might Happen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50471"/>
            <a:ext cx="9144000" cy="5707529"/>
          </a:xfrm>
        </p:spPr>
        <p:txBody>
          <a:bodyPr>
            <a:normAutofit/>
          </a:bodyPr>
          <a:lstStyle/>
          <a:p>
            <a:r>
              <a:rPr lang="en-US" dirty="0" smtClean="0"/>
              <a:t>Based on </a:t>
            </a:r>
            <a:r>
              <a:rPr lang="en-US" i="1" dirty="0" smtClean="0"/>
              <a:t>Future </a:t>
            </a:r>
            <a:r>
              <a:rPr lang="en-US" i="1" dirty="0"/>
              <a:t>Imperfect</a:t>
            </a:r>
            <a:r>
              <a:rPr lang="en-US" dirty="0"/>
              <a:t>: Book on my web page</a:t>
            </a:r>
          </a:p>
          <a:p>
            <a:r>
              <a:rPr lang="en-US" dirty="0"/>
              <a:t>Ways in which technological change</a:t>
            </a:r>
          </a:p>
          <a:p>
            <a:pPr lvl="1"/>
            <a:r>
              <a:rPr lang="en-US" dirty="0"/>
              <a:t>Might sharply change the world on your lifetime</a:t>
            </a:r>
          </a:p>
          <a:p>
            <a:pPr lvl="1"/>
            <a:r>
              <a:rPr lang="en-US" dirty="0"/>
              <a:t>Because beyond that the future is too uncertain</a:t>
            </a:r>
          </a:p>
          <a:p>
            <a:pPr lvl="1"/>
            <a:r>
              <a:rPr lang="en-US" dirty="0"/>
              <a:t>And even then, the key word is “might.”</a:t>
            </a:r>
          </a:p>
          <a:p>
            <a:r>
              <a:rPr lang="en-US" dirty="0"/>
              <a:t>What might happen if technologies develop in certain ways</a:t>
            </a:r>
          </a:p>
          <a:p>
            <a:pPr lvl="1"/>
            <a:r>
              <a:rPr lang="en-US" dirty="0"/>
              <a:t>What problems and opportunities will appear</a:t>
            </a:r>
          </a:p>
          <a:p>
            <a:pPr lvl="1"/>
            <a:r>
              <a:rPr lang="en-US" dirty="0"/>
              <a:t>How might they be dealt with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9189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Words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The future is radically uncertain</a:t>
            </a:r>
          </a:p>
          <a:p>
            <a:r>
              <a:rPr lang="en-US" sz="4000" dirty="0" smtClean="0"/>
              <a:t>These revolutions cannot all happen</a:t>
            </a:r>
          </a:p>
          <a:p>
            <a:r>
              <a:rPr lang="en-US" sz="4000" dirty="0"/>
              <a:t>W</a:t>
            </a:r>
            <a:r>
              <a:rPr lang="en-US" sz="4000" dirty="0" smtClean="0"/>
              <a:t>e do not know which will</a:t>
            </a:r>
          </a:p>
          <a:p>
            <a:r>
              <a:rPr lang="en-US" sz="4000" dirty="0" smtClean="0"/>
              <a:t>We cannot know what life will be like in thirty years, let alone a hundred</a:t>
            </a:r>
          </a:p>
          <a:p>
            <a:r>
              <a:rPr lang="en-US" sz="4400" dirty="0" smtClean="0">
                <a:solidFill>
                  <a:srgbClr val="FF0000"/>
                </a:solidFill>
              </a:rPr>
              <a:t>But it will be very different</a:t>
            </a:r>
            <a:endParaRPr lang="en-US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7584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the Long 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i="1" dirty="0" smtClean="0"/>
              <a:t>Future Imperfect </a:t>
            </a:r>
            <a:r>
              <a:rPr lang="en-US" sz="3600" dirty="0" smtClean="0"/>
              <a:t>is webbed on my site</a:t>
            </a:r>
          </a:p>
          <a:p>
            <a:pPr marL="0" indent="0" algn="ctr">
              <a:buNone/>
            </a:pPr>
            <a:endParaRPr lang="en-US" sz="3600" dirty="0"/>
          </a:p>
          <a:p>
            <a:pPr marL="0" indent="0" algn="ctr">
              <a:buNone/>
            </a:pPr>
            <a:r>
              <a:rPr lang="en-US" dirty="0" err="1" smtClean="0">
                <a:solidFill>
                  <a:srgbClr val="0070C0"/>
                </a:solidFill>
              </a:rPr>
              <a:t>www.daviddfriedman.com</a:t>
            </a:r>
            <a:r>
              <a:rPr lang="en-US" dirty="0" smtClean="0">
                <a:solidFill>
                  <a:srgbClr val="0070C0"/>
                </a:solidFill>
              </a:rPr>
              <a:t>/</a:t>
            </a:r>
            <a:r>
              <a:rPr lang="en-US" dirty="0" err="1" smtClean="0">
                <a:solidFill>
                  <a:srgbClr val="0070C0"/>
                </a:solidFill>
              </a:rPr>
              <a:t>Future_Imperfect.html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072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638"/>
            <a:ext cx="8229600" cy="1143000"/>
          </a:xfrm>
        </p:spPr>
        <p:txBody>
          <a:bodyPr/>
          <a:lstStyle/>
          <a:p>
            <a:r>
              <a:rPr lang="en-US" dirty="0" smtClean="0"/>
              <a:t>Everyone is Too Conservative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63638"/>
            <a:ext cx="9144000" cy="569436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Global Warming is a wimpy catastrophe</a:t>
            </a:r>
          </a:p>
          <a:p>
            <a:pPr lvl="1"/>
            <a:r>
              <a:rPr lang="en-US" dirty="0" smtClean="0"/>
              <a:t>Temperature up by a few degrees by 2100</a:t>
            </a:r>
          </a:p>
          <a:p>
            <a:pPr lvl="1"/>
            <a:r>
              <a:rPr lang="en-US" dirty="0" smtClean="0"/>
              <a:t>Sea levels up by a few feet</a:t>
            </a:r>
          </a:p>
          <a:p>
            <a:pPr lvl="1"/>
            <a:r>
              <a:rPr lang="en-US" dirty="0" smtClean="0"/>
              <a:t>I have three different ways of wiping out the human race faster than that</a:t>
            </a:r>
          </a:p>
          <a:p>
            <a:pPr lvl="1"/>
            <a:r>
              <a:rPr lang="en-US" dirty="0" smtClean="0"/>
              <a:t>Or of making life enormously better</a:t>
            </a:r>
          </a:p>
          <a:p>
            <a:r>
              <a:rPr lang="en-US" dirty="0" smtClean="0"/>
              <a:t>My three</a:t>
            </a:r>
          </a:p>
          <a:p>
            <a:pPr lvl="1"/>
            <a:r>
              <a:rPr lang="en-US" dirty="0" smtClean="0"/>
              <a:t>Biotech: Tailored diseases, made by a kid in his basement</a:t>
            </a:r>
          </a:p>
          <a:p>
            <a:pPr lvl="1"/>
            <a:r>
              <a:rPr lang="en-US" dirty="0" smtClean="0"/>
              <a:t>Nanotech: Turning the world into grey goo</a:t>
            </a:r>
          </a:p>
          <a:p>
            <a:pPr lvl="1"/>
            <a:r>
              <a:rPr lang="en-US" dirty="0" smtClean="0"/>
              <a:t>Artificial intelligence: What happens when we share the world with beings much smarter than we are?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553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Privacy x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Encryption makes possible, online, more privacy than we have ever had</a:t>
            </a:r>
          </a:p>
          <a:p>
            <a:endParaRPr lang="en-US" dirty="0"/>
          </a:p>
          <a:p>
            <a:r>
              <a:rPr lang="en-US" dirty="0" smtClean="0"/>
              <a:t>Surveillance technology makes possible, in </a:t>
            </a:r>
            <a:r>
              <a:rPr lang="en-US" dirty="0" err="1" smtClean="0"/>
              <a:t>realspace</a:t>
            </a:r>
            <a:r>
              <a:rPr lang="en-US" dirty="0" smtClean="0"/>
              <a:t>, less privacy than we have ever had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852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638"/>
            <a:ext cx="8229600" cy="62183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More: Public Key Encryption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57412"/>
            <a:ext cx="9144000" cy="6200588"/>
          </a:xfrm>
        </p:spPr>
        <p:txBody>
          <a:bodyPr>
            <a:noAutofit/>
          </a:bodyPr>
          <a:lstStyle/>
          <a:p>
            <a:r>
              <a:rPr lang="en-US" dirty="0" smtClean="0"/>
              <a:t>Create a pair of long numbers, such that</a:t>
            </a:r>
          </a:p>
          <a:p>
            <a:pPr lvl="1"/>
            <a:r>
              <a:rPr lang="en-US" sz="2400" dirty="0" smtClean="0"/>
              <a:t>A message scrambled by one must be unscrambled by the other</a:t>
            </a:r>
          </a:p>
          <a:p>
            <a:pPr lvl="1"/>
            <a:r>
              <a:rPr lang="en-US" sz="2400" dirty="0" smtClean="0"/>
              <a:t>Make one of them public: Your public key</a:t>
            </a:r>
          </a:p>
          <a:p>
            <a:pPr lvl="1"/>
            <a:r>
              <a:rPr lang="en-US" sz="2400" dirty="0" smtClean="0"/>
              <a:t>Keep the other a very strict secret</a:t>
            </a:r>
          </a:p>
          <a:p>
            <a:pPr lvl="0"/>
            <a:r>
              <a:rPr lang="en-US" sz="2800" dirty="0" smtClean="0"/>
              <a:t>That </a:t>
            </a:r>
            <a:r>
              <a:rPr lang="en-US" sz="2800" dirty="0"/>
              <a:t>enables</a:t>
            </a:r>
          </a:p>
          <a:p>
            <a:pPr lvl="1"/>
            <a:r>
              <a:rPr lang="en-US" sz="2400" dirty="0"/>
              <a:t>Private </a:t>
            </a:r>
            <a:r>
              <a:rPr lang="en-US" sz="2400" dirty="0" smtClean="0"/>
              <a:t>conversations: Encrypt with my public key, send it to me</a:t>
            </a:r>
            <a:endParaRPr lang="en-US" sz="2400" dirty="0"/>
          </a:p>
          <a:p>
            <a:pPr lvl="1"/>
            <a:r>
              <a:rPr lang="en-US" sz="2400" dirty="0" smtClean="0"/>
              <a:t>Identity online:</a:t>
            </a:r>
          </a:p>
          <a:p>
            <a:pPr lvl="2"/>
            <a:r>
              <a:rPr lang="en-US" sz="2000" dirty="0" smtClean="0"/>
              <a:t>I encrypt with my private key, you decrypt with my public key</a:t>
            </a:r>
          </a:p>
          <a:p>
            <a:pPr lvl="2"/>
            <a:r>
              <a:rPr lang="en-US" sz="2000" dirty="0" smtClean="0"/>
              <a:t>So you know the message was from me</a:t>
            </a:r>
          </a:p>
          <a:p>
            <a:pPr lvl="1"/>
            <a:r>
              <a:rPr lang="en-US" sz="2400" dirty="0" smtClean="0"/>
              <a:t>It is now possible to combine reputation and anonymity</a:t>
            </a:r>
            <a:endParaRPr lang="en-US" sz="2400" dirty="0"/>
          </a:p>
          <a:p>
            <a:pPr lvl="1"/>
            <a:r>
              <a:rPr lang="en-US" sz="2400" dirty="0"/>
              <a:t>Anonymous e-</a:t>
            </a:r>
            <a:r>
              <a:rPr lang="en-US" sz="2400" dirty="0" smtClean="0"/>
              <a:t>cash so no one knows who is paying whom what</a:t>
            </a:r>
            <a:endParaRPr lang="en-US" sz="2400" dirty="0"/>
          </a:p>
          <a:p>
            <a:pPr lvl="1"/>
            <a:r>
              <a:rPr lang="en-US" sz="2400" dirty="0" smtClean="0"/>
              <a:t>Remailers so nobody knows who you are talking with</a:t>
            </a:r>
          </a:p>
          <a:p>
            <a:r>
              <a:rPr lang="en-US" dirty="0" smtClean="0"/>
              <a:t>A world of strong privacy</a:t>
            </a:r>
            <a:endParaRPr lang="en-US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60783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Less: Surveillance </a:t>
            </a:r>
            <a:r>
              <a:rPr lang="en-US" dirty="0"/>
              <a:t>Technology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999" y="1417638"/>
            <a:ext cx="8650941" cy="5440362"/>
          </a:xfrm>
        </p:spPr>
        <p:txBody>
          <a:bodyPr>
            <a:normAutofit/>
          </a:bodyPr>
          <a:lstStyle/>
          <a:p>
            <a:r>
              <a:rPr lang="en-US" sz="3600" dirty="0" smtClean="0"/>
              <a:t>It starts as video </a:t>
            </a:r>
            <a:r>
              <a:rPr lang="en-US" sz="3600" dirty="0"/>
              <a:t>cameras on </a:t>
            </a:r>
            <a:r>
              <a:rPr lang="en-US" sz="3600" dirty="0" smtClean="0"/>
              <a:t>poles</a:t>
            </a:r>
          </a:p>
          <a:p>
            <a:pPr lvl="1"/>
            <a:r>
              <a:rPr lang="en-US" sz="3200" dirty="0" smtClean="0"/>
              <a:t>Just like a cop watching the park</a:t>
            </a:r>
          </a:p>
          <a:p>
            <a:pPr lvl="1"/>
            <a:r>
              <a:rPr lang="en-US" sz="3200" dirty="0" smtClean="0"/>
              <a:t>But he can do it in comfort, out of the rain</a:t>
            </a:r>
            <a:endParaRPr lang="en-US" sz="3200" dirty="0"/>
          </a:p>
          <a:p>
            <a:r>
              <a:rPr lang="en-US" sz="3600" dirty="0"/>
              <a:t>Add in face recognition and databases </a:t>
            </a:r>
          </a:p>
          <a:p>
            <a:pPr lvl="1"/>
            <a:r>
              <a:rPr lang="en-US" dirty="0"/>
              <a:t>Now everything you do is recorded and findable</a:t>
            </a:r>
          </a:p>
          <a:p>
            <a:pPr lvl="2"/>
            <a:r>
              <a:rPr lang="en-US" dirty="0"/>
              <a:t>at least in public places and maybe</a:t>
            </a:r>
          </a:p>
          <a:p>
            <a:pPr lvl="2"/>
            <a:r>
              <a:rPr lang="en-US" dirty="0"/>
              <a:t>Almost </a:t>
            </a:r>
            <a:r>
              <a:rPr lang="en-US" dirty="0" smtClean="0"/>
              <a:t>everywhere. Video mosquitoes.</a:t>
            </a:r>
            <a:endParaRPr lang="en-US" dirty="0"/>
          </a:p>
          <a:p>
            <a:pPr lvl="1"/>
            <a:r>
              <a:rPr lang="en-US" dirty="0"/>
              <a:t>David </a:t>
            </a:r>
            <a:r>
              <a:rPr lang="en-US" dirty="0" err="1"/>
              <a:t>Brin</a:t>
            </a:r>
            <a:r>
              <a:rPr lang="en-US" dirty="0"/>
              <a:t>, </a:t>
            </a:r>
            <a:r>
              <a:rPr lang="en-US" i="1" dirty="0"/>
              <a:t>The Transparent Society</a:t>
            </a:r>
            <a:r>
              <a:rPr lang="en-US" dirty="0"/>
              <a:t>, offers a solution</a:t>
            </a:r>
            <a:endParaRPr lang="en-US" i="1" dirty="0"/>
          </a:p>
          <a:p>
            <a:pPr lvl="2"/>
            <a:r>
              <a:rPr lang="en-US" dirty="0"/>
              <a:t>The cops can watch us, but we can watch them</a:t>
            </a:r>
          </a:p>
          <a:p>
            <a:pPr lvl="2"/>
            <a:r>
              <a:rPr lang="en-US" dirty="0"/>
              <a:t>Problem: They can arrest us, we can’t arrest them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841471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if we Get Both?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 lnSpcReduction="10000"/>
          </a:bodyPr>
          <a:lstStyle/>
          <a:p>
            <a:pPr lvl="0"/>
            <a:r>
              <a:rPr lang="en-US" dirty="0" smtClean="0"/>
              <a:t>The result depends on</a:t>
            </a:r>
            <a:endParaRPr lang="en-US" dirty="0"/>
          </a:p>
          <a:p>
            <a:pPr lvl="0"/>
            <a:r>
              <a:rPr lang="en-US" dirty="0" smtClean="0"/>
              <a:t>Can we control the interface?</a:t>
            </a:r>
            <a:endParaRPr lang="en-US" dirty="0"/>
          </a:p>
          <a:p>
            <a:pPr lvl="1"/>
            <a:r>
              <a:rPr lang="en-US" dirty="0" smtClean="0"/>
              <a:t>Encryption is useless if there is a video mosquito watching </a:t>
            </a:r>
            <a:r>
              <a:rPr lang="en-US" dirty="0"/>
              <a:t>me type </a:t>
            </a:r>
            <a:endParaRPr lang="en-US" dirty="0" smtClean="0"/>
          </a:p>
          <a:p>
            <a:pPr lvl="1"/>
            <a:r>
              <a:rPr lang="en-US" dirty="0" smtClean="0"/>
              <a:t>But if I have a hood over the keyboard</a:t>
            </a:r>
            <a:r>
              <a:rPr lang="mr-IN" dirty="0" smtClean="0"/>
              <a:t>…</a:t>
            </a:r>
            <a:endParaRPr lang="en-US" dirty="0" smtClean="0"/>
          </a:p>
          <a:p>
            <a:pPr lvl="1"/>
            <a:r>
              <a:rPr lang="en-US" dirty="0" smtClean="0"/>
              <a:t>Or a mind/machine link </a:t>
            </a:r>
            <a:r>
              <a:rPr lang="mr-IN" dirty="0" smtClean="0"/>
              <a:t>…</a:t>
            </a:r>
            <a:endParaRPr lang="en-US" dirty="0"/>
          </a:p>
          <a:p>
            <a:pPr lvl="0"/>
            <a:r>
              <a:rPr lang="en-US" dirty="0" smtClean="0"/>
              <a:t>And on how </a:t>
            </a:r>
            <a:r>
              <a:rPr lang="en-US" dirty="0"/>
              <a:t>much of life is online</a:t>
            </a:r>
          </a:p>
          <a:p>
            <a:pPr lvl="1"/>
            <a:r>
              <a:rPr lang="en-US" dirty="0" smtClean="0"/>
              <a:t>A video camera watching me is useless if</a:t>
            </a:r>
          </a:p>
          <a:p>
            <a:pPr lvl="1"/>
            <a:r>
              <a:rPr lang="en-US" dirty="0" smtClean="0"/>
              <a:t>Everything that matters happens online</a:t>
            </a:r>
          </a:p>
          <a:p>
            <a:pPr lvl="0"/>
            <a:r>
              <a:rPr lang="en-US" dirty="0" smtClean="0"/>
              <a:t>Which </a:t>
            </a:r>
            <a:r>
              <a:rPr lang="en-US" dirty="0"/>
              <a:t>brings us to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2113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638"/>
            <a:ext cx="8229600" cy="839054"/>
          </a:xfrm>
        </p:spPr>
        <p:txBody>
          <a:bodyPr/>
          <a:lstStyle/>
          <a:p>
            <a:r>
              <a:rPr lang="en-US" dirty="0" smtClean="0"/>
              <a:t>Virtual Reality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94154"/>
            <a:ext cx="8686800" cy="5763846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 spent most of a day flying here</a:t>
            </a:r>
          </a:p>
          <a:p>
            <a:pPr lvl="1"/>
            <a:r>
              <a:rPr lang="en-US" dirty="0" smtClean="0"/>
              <a:t>Why not give the talk from my office</a:t>
            </a:r>
          </a:p>
          <a:p>
            <a:pPr lvl="1"/>
            <a:r>
              <a:rPr lang="en-US" dirty="0" smtClean="0"/>
              <a:t>With all of you wearing video headsets?</a:t>
            </a:r>
          </a:p>
          <a:p>
            <a:pPr lvl="1"/>
            <a:r>
              <a:rPr lang="en-US" dirty="0" smtClean="0"/>
              <a:t>The (virtual) room will always be just the right size</a:t>
            </a:r>
          </a:p>
          <a:p>
            <a:pPr lvl="1"/>
            <a:r>
              <a:rPr lang="en-US" dirty="0" smtClean="0"/>
              <a:t>And everyone has the best seat in the house</a:t>
            </a:r>
          </a:p>
          <a:p>
            <a:r>
              <a:rPr lang="en-US" dirty="0" smtClean="0"/>
              <a:t>The high tech approach (sight, sound, touch) may be stalling, but </a:t>
            </a:r>
            <a:r>
              <a:rPr lang="mr-IN" dirty="0" smtClean="0"/>
              <a:t>…</a:t>
            </a:r>
            <a:endParaRPr lang="en-US" dirty="0" smtClean="0"/>
          </a:p>
          <a:p>
            <a:r>
              <a:rPr lang="en-US" dirty="0" smtClean="0"/>
              <a:t>The higher tech did it</a:t>
            </a:r>
          </a:p>
          <a:p>
            <a:pPr lvl="1"/>
            <a:r>
              <a:rPr lang="en-US" dirty="0" smtClean="0"/>
              <a:t>World of </a:t>
            </a:r>
            <a:r>
              <a:rPr lang="en-US" dirty="0" err="1" smtClean="0"/>
              <a:t>Warcraft</a:t>
            </a:r>
            <a:r>
              <a:rPr lang="en-US" dirty="0" smtClean="0"/>
              <a:t> uses only sight and sound</a:t>
            </a:r>
          </a:p>
          <a:p>
            <a:pPr lvl="1"/>
            <a:r>
              <a:rPr lang="en-US" dirty="0" smtClean="0"/>
              <a:t>And a higher tech—the human imagination</a:t>
            </a:r>
          </a:p>
          <a:p>
            <a:pPr lvl="1"/>
            <a:r>
              <a:rPr lang="en-US" dirty="0" smtClean="0"/>
              <a:t>And millions of people play it</a:t>
            </a:r>
          </a:p>
          <a:p>
            <a:pPr lvl="1"/>
            <a:r>
              <a:rPr lang="en-US" dirty="0" smtClean="0"/>
              <a:t>Next step: Cracking the dreaming problem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157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638"/>
            <a:ext cx="8229600" cy="819516"/>
          </a:xfrm>
        </p:spPr>
        <p:txBody>
          <a:bodyPr/>
          <a:lstStyle/>
          <a:p>
            <a:r>
              <a:rPr lang="en-US" dirty="0" smtClean="0"/>
              <a:t>Suppose we can do 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40154"/>
            <a:ext cx="9144000" cy="6017846"/>
          </a:xfrm>
        </p:spPr>
        <p:txBody>
          <a:bodyPr/>
          <a:lstStyle/>
          <a:p>
            <a:r>
              <a:rPr lang="en-US" dirty="0" smtClean="0"/>
              <a:t>A full sense illusion fed straight into the brain</a:t>
            </a:r>
          </a:p>
          <a:p>
            <a:pPr lvl="1"/>
            <a:r>
              <a:rPr lang="en-US" dirty="0" smtClean="0"/>
              <a:t>Everyone can have a virtual mansion on the coast</a:t>
            </a:r>
          </a:p>
          <a:p>
            <a:pPr lvl="1"/>
            <a:r>
              <a:rPr lang="en-US" dirty="0" smtClean="0"/>
              <a:t>Your friend is on another continent—and the same room</a:t>
            </a:r>
          </a:p>
          <a:p>
            <a:pPr lvl="1"/>
            <a:r>
              <a:rPr lang="en-US" dirty="0" smtClean="0"/>
              <a:t>With encryption, it could be a very private world</a:t>
            </a:r>
          </a:p>
          <a:p>
            <a:r>
              <a:rPr lang="en-US" dirty="0" smtClean="0"/>
              <a:t>Seen in cyberspace it’s heaven</a:t>
            </a:r>
          </a:p>
          <a:p>
            <a:r>
              <a:rPr lang="en-US" dirty="0" smtClean="0"/>
              <a:t>Seen in </a:t>
            </a:r>
            <a:r>
              <a:rPr lang="en-US" dirty="0" err="1" smtClean="0"/>
              <a:t>realspace</a:t>
            </a:r>
            <a:endParaRPr lang="en-US" dirty="0" smtClean="0"/>
          </a:p>
          <a:p>
            <a:pPr lvl="1"/>
            <a:r>
              <a:rPr lang="en-US" dirty="0" smtClean="0"/>
              <a:t>Everyone lives in a tiny cubicle</a:t>
            </a:r>
          </a:p>
          <a:p>
            <a:pPr lvl="1"/>
            <a:r>
              <a:rPr lang="en-US" dirty="0" smtClean="0"/>
              <a:t>Eats soybean mush—that tastes like steak and ice cream</a:t>
            </a:r>
          </a:p>
          <a:p>
            <a:pPr lvl="1"/>
            <a:r>
              <a:rPr lang="en-US" dirty="0" smtClean="0"/>
              <a:t>Never goes anywhere—and, in his mind, everywhere</a:t>
            </a:r>
          </a:p>
          <a:p>
            <a:r>
              <a:rPr lang="en-US" dirty="0" smtClean="0"/>
              <a:t>Heaven, or Hell</a:t>
            </a:r>
          </a:p>
        </p:txBody>
      </p:sp>
    </p:spTree>
    <p:extLst>
      <p:ext uri="{BB962C8B-B14F-4D97-AF65-F5344CB8AC3E}">
        <p14:creationId xmlns:p14="http://schemas.microsoft.com/office/powerpoint/2010/main" val="218115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609</TotalTime>
  <Words>1581</Words>
  <Application>Microsoft Macintosh PowerPoint</Application>
  <PresentationFormat>On-screen Show (4:3)</PresentationFormat>
  <Paragraphs>221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Calibri</vt:lpstr>
      <vt:lpstr>Mangal</vt:lpstr>
      <vt:lpstr>Office Theme</vt:lpstr>
      <vt:lpstr>Future Imperfect</vt:lpstr>
      <vt:lpstr>Technological Revolutions That Might Happen</vt:lpstr>
      <vt:lpstr>Everyone is Too Conservative</vt:lpstr>
      <vt:lpstr>Privacy x 2</vt:lpstr>
      <vt:lpstr>More: Public Key Encryption</vt:lpstr>
      <vt:lpstr>Less: Surveillance Technology</vt:lpstr>
      <vt:lpstr>What if we Get Both?</vt:lpstr>
      <vt:lpstr>Virtual Reality</vt:lpstr>
      <vt:lpstr>Suppose we can do it</vt:lpstr>
      <vt:lpstr> We are all dying of an incurable disease </vt:lpstr>
      <vt:lpstr>What Life Would You Live?</vt:lpstr>
      <vt:lpstr>Libertarian Eugenics</vt:lpstr>
      <vt:lpstr>Artificial Intelligence</vt:lpstr>
      <vt:lpstr>Nanotechnology</vt:lpstr>
      <vt:lpstr>What it could do</vt:lpstr>
      <vt:lpstr>The downside</vt:lpstr>
      <vt:lpstr>Drugs x 3</vt:lpstr>
      <vt:lpstr>New Technologies Change</vt:lpstr>
      <vt:lpstr>How Should We Deal With the Changes?</vt:lpstr>
      <vt:lpstr>Final Words</vt:lpstr>
      <vt:lpstr>For the Long Version</vt:lpstr>
    </vt:vector>
  </TitlesOfParts>
  <Company>School of Law, Santa Clara University</Company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Technological Revolutions That Might Happen</dc:title>
  <dc:creator>David Friedman</dc:creator>
  <cp:lastModifiedBy>David Friedman</cp:lastModifiedBy>
  <cp:revision>24</cp:revision>
  <dcterms:created xsi:type="dcterms:W3CDTF">2017-11-07T02:14:31Z</dcterms:created>
  <dcterms:modified xsi:type="dcterms:W3CDTF">2017-11-18T02:20:13Z</dcterms:modified>
</cp:coreProperties>
</file>