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8" r:id="rId20"/>
    <p:sldId id="277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3575"/>
  </p:normalViewPr>
  <p:slideViewPr>
    <p:cSldViewPr snapToGrid="0" snapToObjects="1">
      <p:cViewPr>
        <p:scale>
          <a:sx n="100" d="100"/>
          <a:sy n="100" d="100"/>
        </p:scale>
        <p:origin x="1136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ACFB37-3280-D342-9103-4BBA54023E0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6102E-5AC1-504F-B6B5-6D30C23025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73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6102E-5AC1-504F-B6B5-6D30C23025F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0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5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88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04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4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7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4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8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0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3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1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9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BEE4-E740-6B4C-B0C5-2706D5A49C80}" type="datetimeFigureOut">
              <a:rPr lang="en-US" smtClean="0"/>
              <a:t>11/18/17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230BB-C195-C24B-811A-20FAB4D77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8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daviddfriedman.com/" TargetMode="External"/><Relationship Id="rId3" Type="http://schemas.openxmlformats.org/officeDocument/2006/relationships/hyperlink" Target="http://daviddfriedman.blogspot.com.b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821" y="540565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Law Without the State</a:t>
            </a:r>
            <a:endParaRPr lang="en-US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835991" y="2052320"/>
            <a:ext cx="78764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4000" dirty="0" smtClean="0"/>
              <a:t>In daily life today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4000" dirty="0" smtClean="0"/>
              <a:t>In many societies, past and present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4000" dirty="0" smtClean="0"/>
              <a:t>In the future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sz="4000" dirty="0" smtClean="0"/>
              <a:t>In </a:t>
            </a:r>
            <a:r>
              <a:rPr lang="en-US" sz="4000" dirty="0" err="1" smtClean="0"/>
              <a:t>Realspace</a:t>
            </a:r>
            <a:endParaRPr lang="en-US" sz="4000" dirty="0" smtClean="0"/>
          </a:p>
          <a:p>
            <a:pPr marL="742950" lvl="1" indent="-285750">
              <a:buFont typeface="Arial" charset="0"/>
              <a:buChar char="•"/>
            </a:pPr>
            <a:r>
              <a:rPr lang="en-US" sz="4000" dirty="0" smtClean="0"/>
              <a:t>In Cyberspace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07869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0"/>
            <a:ext cx="8229600" cy="949938"/>
          </a:xfrm>
        </p:spPr>
        <p:txBody>
          <a:bodyPr/>
          <a:lstStyle/>
          <a:p>
            <a:r>
              <a:rPr lang="en-US" dirty="0" smtClean="0"/>
              <a:t>Termination of Feud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2448"/>
            <a:ext cx="8229600" cy="5769489"/>
          </a:xfrm>
        </p:spPr>
        <p:txBody>
          <a:bodyPr/>
          <a:lstStyle/>
          <a:p>
            <a:r>
              <a:rPr lang="en-US" dirty="0" smtClean="0"/>
              <a:t>What happens if</a:t>
            </a:r>
          </a:p>
          <a:p>
            <a:pPr lvl="1"/>
            <a:r>
              <a:rPr lang="en-US" dirty="0" smtClean="0"/>
              <a:t>I think you wronged me, you disagree</a:t>
            </a:r>
          </a:p>
          <a:p>
            <a:pPr lvl="1"/>
            <a:r>
              <a:rPr lang="en-US" dirty="0" smtClean="0"/>
              <a:t>You refuse to pay damages, I harm you</a:t>
            </a:r>
          </a:p>
          <a:p>
            <a:pPr lvl="1"/>
            <a:r>
              <a:rPr lang="en-US" dirty="0" smtClean="0"/>
              <a:t>You view that as my wronging you, so …</a:t>
            </a:r>
          </a:p>
          <a:p>
            <a:pPr lvl="1"/>
            <a:r>
              <a:rPr lang="en-US" dirty="0" smtClean="0"/>
              <a:t>Threaten to retaliate if I don’t compensate you</a:t>
            </a:r>
          </a:p>
          <a:p>
            <a:pPr lvl="1"/>
            <a:r>
              <a:rPr lang="en-US" dirty="0" smtClean="0"/>
              <a:t>I disagree, refuse …</a:t>
            </a:r>
          </a:p>
          <a:p>
            <a:pPr lvl="1"/>
            <a:r>
              <a:rPr lang="en-US" dirty="0" smtClean="0"/>
              <a:t>Endless feud?</a:t>
            </a:r>
          </a:p>
          <a:p>
            <a:r>
              <a:rPr lang="en-US" dirty="0" smtClean="0"/>
              <a:t>Icelandic solution</a:t>
            </a:r>
          </a:p>
          <a:p>
            <a:r>
              <a:rPr lang="en-US" dirty="0" smtClean="0"/>
              <a:t>Somali solution</a:t>
            </a:r>
          </a:p>
          <a:p>
            <a:r>
              <a:rPr lang="en-US" dirty="0" smtClean="0"/>
              <a:t>Finnish Gypsy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94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720821" cy="711501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Icelandic</a:t>
            </a:r>
          </a:p>
          <a:p>
            <a:pPr lvl="1"/>
            <a:r>
              <a:rPr lang="en-US" sz="2400" dirty="0" smtClean="0"/>
              <a:t>Find someone powerful with a good reputation</a:t>
            </a:r>
          </a:p>
          <a:p>
            <a:pPr lvl="1"/>
            <a:r>
              <a:rPr lang="en-US" sz="2400" dirty="0" smtClean="0"/>
              <a:t>Ask him to arbitrate</a:t>
            </a:r>
          </a:p>
          <a:p>
            <a:pPr lvl="1"/>
            <a:r>
              <a:rPr lang="en-US" sz="2400" dirty="0" smtClean="0"/>
              <a:t>Accepting his verdict does not make you look weak</a:t>
            </a:r>
          </a:p>
          <a:p>
            <a:pPr lvl="1"/>
            <a:r>
              <a:rPr lang="en-US" sz="2400" dirty="0" smtClean="0"/>
              <a:t>Rejecting it gives you a new enemy</a:t>
            </a:r>
          </a:p>
          <a:p>
            <a:pPr lvl="1"/>
            <a:r>
              <a:rPr lang="en-US" sz="2400" dirty="0" smtClean="0"/>
              <a:t>Most feuds terminated quickly by court verdict or arbitration</a:t>
            </a:r>
          </a:p>
          <a:p>
            <a:r>
              <a:rPr lang="en-US" sz="2800" dirty="0" smtClean="0"/>
              <a:t>Somali </a:t>
            </a:r>
          </a:p>
          <a:p>
            <a:pPr lvl="1"/>
            <a:r>
              <a:rPr lang="en-US" sz="2400" dirty="0" smtClean="0"/>
              <a:t>Ad-hoc courts, local enforcement of verdicts</a:t>
            </a:r>
          </a:p>
          <a:p>
            <a:pPr lvl="1"/>
            <a:r>
              <a:rPr lang="en-US" sz="2400" dirty="0" smtClean="0"/>
              <a:t>When too many people were being killed, both sides agreed to raise the </a:t>
            </a:r>
            <a:r>
              <a:rPr lang="en-US" sz="2400" i="1" dirty="0" err="1" smtClean="0"/>
              <a:t>diya</a:t>
            </a:r>
            <a:r>
              <a:rPr lang="en-US" sz="2400" i="1" dirty="0" smtClean="0"/>
              <a:t> </a:t>
            </a:r>
            <a:r>
              <a:rPr lang="en-US" sz="2400" dirty="0" smtClean="0"/>
              <a:t>(damage payment for killing)</a:t>
            </a:r>
            <a:endParaRPr lang="en-US" sz="2400" i="1" dirty="0" smtClean="0"/>
          </a:p>
          <a:p>
            <a:r>
              <a:rPr lang="en-US" sz="2800" dirty="0" err="1" smtClean="0"/>
              <a:t>Kaale</a:t>
            </a:r>
            <a:r>
              <a:rPr lang="en-US" sz="2800" dirty="0" smtClean="0"/>
              <a:t> (Finnish Gypsy): </a:t>
            </a:r>
          </a:p>
          <a:p>
            <a:pPr lvl="1"/>
            <a:r>
              <a:rPr lang="en-US" sz="2400" dirty="0" smtClean="0"/>
              <a:t>Feuding families avoid each other</a:t>
            </a:r>
          </a:p>
          <a:p>
            <a:pPr lvl="1"/>
            <a:r>
              <a:rPr lang="en-US" sz="2400" dirty="0" smtClean="0"/>
              <a:t> until everyone has forgotten what they were feuding over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8156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6620"/>
          </a:xfrm>
        </p:spPr>
        <p:txBody>
          <a:bodyPr/>
          <a:lstStyle/>
          <a:p>
            <a:r>
              <a:rPr lang="en-US" dirty="0" smtClean="0"/>
              <a:t>Underlies Many Legal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286" y="846620"/>
            <a:ext cx="8399514" cy="579027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Anglo-American common law came from</a:t>
            </a:r>
          </a:p>
          <a:p>
            <a:pPr lvl="1"/>
            <a:r>
              <a:rPr lang="en-US" dirty="0" smtClean="0"/>
              <a:t>Anglo-Saxon law, which was essentially</a:t>
            </a:r>
          </a:p>
          <a:p>
            <a:pPr lvl="1"/>
            <a:r>
              <a:rPr lang="en-US" dirty="0" smtClean="0"/>
              <a:t>Icelandic system plus a king</a:t>
            </a:r>
          </a:p>
          <a:p>
            <a:r>
              <a:rPr lang="en-US" dirty="0" smtClean="0"/>
              <a:t>Rabbinic law has evidence of fossilized feud</a:t>
            </a:r>
          </a:p>
          <a:p>
            <a:pPr lvl="1"/>
            <a:r>
              <a:rPr lang="en-US" dirty="0" smtClean="0"/>
              <a:t>The role of the “Avenger of Blood”</a:t>
            </a:r>
          </a:p>
          <a:p>
            <a:pPr lvl="1"/>
            <a:r>
              <a:rPr lang="en-US" dirty="0" smtClean="0"/>
              <a:t>Evidence of self-enforcement of claims</a:t>
            </a:r>
          </a:p>
          <a:p>
            <a:r>
              <a:rPr lang="en-US" dirty="0" smtClean="0"/>
              <a:t>Islamic law (</a:t>
            </a:r>
            <a:r>
              <a:rPr lang="en-US" i="1" dirty="0" err="1" smtClean="0"/>
              <a:t>fiqh</a:t>
            </a:r>
            <a:r>
              <a:rPr lang="en-US" dirty="0" smtClean="0"/>
              <a:t>) includes </a:t>
            </a:r>
            <a:r>
              <a:rPr lang="en-US" i="1" dirty="0" err="1" smtClean="0"/>
              <a:t>jinayet</a:t>
            </a:r>
            <a:endParaRPr lang="en-US" i="1" dirty="0" smtClean="0"/>
          </a:p>
          <a:p>
            <a:pPr lvl="1"/>
            <a:r>
              <a:rPr lang="en-US" dirty="0" smtClean="0"/>
              <a:t>Law for killing or injuring</a:t>
            </a:r>
          </a:p>
          <a:p>
            <a:pPr lvl="1"/>
            <a:r>
              <a:rPr lang="en-US" dirty="0" smtClean="0"/>
              <a:t>A claim by the victim or his kin for</a:t>
            </a:r>
          </a:p>
          <a:p>
            <a:pPr lvl="1"/>
            <a:r>
              <a:rPr lang="en-US" dirty="0" smtClean="0"/>
              <a:t>Damages or retaliation</a:t>
            </a:r>
          </a:p>
          <a:p>
            <a:r>
              <a:rPr lang="en-US" dirty="0" smtClean="0"/>
              <a:t>Roman law: </a:t>
            </a:r>
          </a:p>
          <a:p>
            <a:pPr lvl="1"/>
            <a:r>
              <a:rPr lang="en-US" dirty="0" smtClean="0"/>
              <a:t>12 tables appear to refer to self help remedies</a:t>
            </a:r>
          </a:p>
          <a:p>
            <a:pPr lvl="1"/>
            <a:r>
              <a:rPr lang="en-US" dirty="0" smtClean="0"/>
              <a:t>Early republic, plaintiff must drag defendant to court</a:t>
            </a:r>
          </a:p>
          <a:p>
            <a:pPr lvl="1"/>
            <a:r>
              <a:rPr lang="en-US" dirty="0" smtClean="0"/>
              <a:t>Verdict gives him a right to seize, sell or execute, defendant</a:t>
            </a:r>
          </a:p>
        </p:txBody>
      </p:sp>
    </p:spTree>
    <p:extLst>
      <p:ext uri="{BB962C8B-B14F-4D97-AF65-F5344CB8AC3E}">
        <p14:creationId xmlns:p14="http://schemas.microsoft.com/office/powerpoint/2010/main" val="223339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Future: Law Without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728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Private firms sell the services of </a:t>
            </a:r>
          </a:p>
          <a:p>
            <a:pPr lvl="1"/>
            <a:r>
              <a:rPr lang="en-US" dirty="0" smtClean="0"/>
              <a:t>protecting their customers’ rights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ettling their disputes</a:t>
            </a:r>
          </a:p>
          <a:p>
            <a:r>
              <a:rPr lang="en-US" dirty="0" smtClean="0"/>
              <a:t>Each individual the customer of such a firm</a:t>
            </a:r>
          </a:p>
          <a:p>
            <a:r>
              <a:rPr lang="en-US" dirty="0" smtClean="0"/>
              <a:t>How do we handle conflicts between customers of two firms?</a:t>
            </a:r>
          </a:p>
          <a:p>
            <a:pPr lvl="1"/>
            <a:r>
              <a:rPr lang="en-US" dirty="0" smtClean="0"/>
              <a:t>I think you stole my TV, you deny it</a:t>
            </a:r>
          </a:p>
          <a:p>
            <a:pPr lvl="1"/>
            <a:r>
              <a:rPr lang="en-US" dirty="0" smtClean="0"/>
              <a:t>My firm threatens force against you</a:t>
            </a:r>
          </a:p>
          <a:p>
            <a:pPr lvl="1"/>
            <a:r>
              <a:rPr lang="en-US" dirty="0" smtClean="0"/>
              <a:t>You ask your firm for protection</a:t>
            </a:r>
          </a:p>
          <a:p>
            <a:pPr lvl="1"/>
            <a:r>
              <a:rPr lang="en-US" dirty="0" smtClean="0"/>
              <a:t>Violent conflict?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3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15"/>
            <a:ext cx="8229600" cy="71305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Violence is Bad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8352"/>
            <a:ext cx="8686800" cy="59996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we settle conflicts by violence</a:t>
            </a:r>
          </a:p>
          <a:p>
            <a:pPr lvl="1"/>
            <a:r>
              <a:rPr lang="en-US" dirty="0" smtClean="0"/>
              <a:t>Have to pay our workers for the hazard</a:t>
            </a:r>
          </a:p>
          <a:p>
            <a:pPr lvl="1"/>
            <a:r>
              <a:rPr lang="en-US" dirty="0" smtClean="0"/>
              <a:t>Customers don’t want a shootout in their front yard</a:t>
            </a:r>
          </a:p>
          <a:p>
            <a:pPr lvl="1"/>
            <a:r>
              <a:rPr lang="en-US" dirty="0" smtClean="0"/>
              <a:t>Nobody knows if his rights will be protected</a:t>
            </a:r>
          </a:p>
          <a:p>
            <a:r>
              <a:rPr lang="en-US" dirty="0" smtClean="0"/>
              <a:t>Cheaper to agree to arbitrate</a:t>
            </a:r>
          </a:p>
          <a:p>
            <a:pPr lvl="1"/>
            <a:r>
              <a:rPr lang="en-US" dirty="0" smtClean="0"/>
              <a:t>Pick a private court, both firms agree</a:t>
            </a:r>
          </a:p>
          <a:p>
            <a:pPr lvl="1"/>
            <a:r>
              <a:rPr lang="en-US" dirty="0" smtClean="0"/>
              <a:t>To accept its judgment in future conflicts</a:t>
            </a:r>
          </a:p>
          <a:p>
            <a:r>
              <a:rPr lang="en-US" dirty="0" smtClean="0"/>
              <a:t>What enforces that agreement?</a:t>
            </a:r>
          </a:p>
          <a:p>
            <a:pPr lvl="1"/>
            <a:r>
              <a:rPr lang="en-US" dirty="0" smtClean="0"/>
              <a:t>The discipline of constant dealings: Repeat players</a:t>
            </a:r>
          </a:p>
          <a:p>
            <a:pPr lvl="1"/>
            <a:r>
              <a:rPr lang="en-US" dirty="0" smtClean="0"/>
              <a:t>If I don’t accept the verdict when you win the case</a:t>
            </a:r>
          </a:p>
          <a:p>
            <a:pPr lvl="1"/>
            <a:r>
              <a:rPr lang="en-US" dirty="0" smtClean="0"/>
              <a:t>You won’t accept it when I win</a:t>
            </a:r>
          </a:p>
          <a:p>
            <a:pPr lvl="1"/>
            <a:r>
              <a:rPr lang="en-US" dirty="0" smtClean="0"/>
              <a:t>We are back fighting each other, and</a:t>
            </a:r>
          </a:p>
          <a:p>
            <a:pPr lvl="1"/>
            <a:r>
              <a:rPr lang="en-US" dirty="0" smtClean="0"/>
              <a:t>Lose our customers to more sensible firms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2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Who Makes the Law?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Legal rules are part of the package</a:t>
            </a:r>
          </a:p>
          <a:p>
            <a:pPr lvl="1"/>
            <a:r>
              <a:rPr lang="en-US" dirty="0" smtClean="0"/>
              <a:t>That the arbitration agency sells its customers</a:t>
            </a:r>
          </a:p>
          <a:p>
            <a:pPr lvl="1"/>
            <a:r>
              <a:rPr lang="en-US" dirty="0" smtClean="0"/>
              <a:t>Who sell it to their customers</a:t>
            </a:r>
          </a:p>
          <a:p>
            <a:pPr lvl="1"/>
            <a:r>
              <a:rPr lang="en-US" dirty="0" smtClean="0"/>
              <a:t>So the arbitrators offer the rules the enforcers want</a:t>
            </a:r>
          </a:p>
          <a:p>
            <a:pPr lvl="1"/>
            <a:r>
              <a:rPr lang="en-US" dirty="0" smtClean="0"/>
              <a:t>And the enforcers want the rules their customers want</a:t>
            </a:r>
          </a:p>
          <a:p>
            <a:r>
              <a:rPr lang="en-US" dirty="0" smtClean="0"/>
              <a:t>Easy case: A change that benefits customers of both firms</a:t>
            </a:r>
          </a:p>
          <a:p>
            <a:r>
              <a:rPr lang="en-US" dirty="0" smtClean="0"/>
              <a:t>Harder case: A change one firm wants, the other doesn’t</a:t>
            </a:r>
          </a:p>
          <a:p>
            <a:pPr lvl="1"/>
            <a:r>
              <a:rPr lang="en-US" dirty="0" smtClean="0"/>
              <a:t>How much is it worth to firm A to get its preferred rule?</a:t>
            </a:r>
          </a:p>
          <a:p>
            <a:pPr lvl="1"/>
            <a:r>
              <a:rPr lang="en-US" dirty="0" smtClean="0"/>
              <a:t>How much is it worth firm B to get its preferred rule?</a:t>
            </a:r>
          </a:p>
          <a:p>
            <a:pPr lvl="1"/>
            <a:r>
              <a:rPr lang="en-US" dirty="0" smtClean="0"/>
              <a:t>Whichever is larger gets its rule, compensates the other</a:t>
            </a:r>
          </a:p>
          <a:p>
            <a:r>
              <a:rPr lang="en-US" dirty="0" smtClean="0"/>
              <a:t>The result: The pattern of legal rules that</a:t>
            </a:r>
          </a:p>
          <a:p>
            <a:pPr lvl="1"/>
            <a:r>
              <a:rPr lang="en-US" dirty="0" smtClean="0"/>
              <a:t>Maximizes the total benefit to those the rules apply to</a:t>
            </a:r>
          </a:p>
          <a:p>
            <a:pPr lvl="1"/>
            <a:r>
              <a:rPr lang="en-US" dirty="0" smtClean="0"/>
              <a:t>Economically efficient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9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4836"/>
          </a:xfrm>
        </p:spPr>
        <p:txBody>
          <a:bodyPr/>
          <a:lstStyle/>
          <a:p>
            <a:r>
              <a:rPr lang="en-US" dirty="0" smtClean="0"/>
              <a:t>Compare to Democracy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9451"/>
            <a:ext cx="9144000" cy="5858549"/>
          </a:xfrm>
        </p:spPr>
        <p:txBody>
          <a:bodyPr>
            <a:normAutofit/>
          </a:bodyPr>
          <a:lstStyle/>
          <a:p>
            <a:r>
              <a:rPr lang="en-US" dirty="0" smtClean="0"/>
              <a:t>No incentive for voters to be well informed</a:t>
            </a:r>
          </a:p>
          <a:p>
            <a:pPr lvl="1"/>
            <a:r>
              <a:rPr lang="en-US" dirty="0" smtClean="0"/>
              <a:t>My vote does not determine the law I am under</a:t>
            </a:r>
          </a:p>
          <a:p>
            <a:pPr lvl="1"/>
            <a:r>
              <a:rPr lang="en-US" dirty="0" smtClean="0"/>
              <a:t>Or how well it is enforced</a:t>
            </a:r>
          </a:p>
          <a:p>
            <a:pPr lvl="1"/>
            <a:r>
              <a:rPr lang="en-US" dirty="0" smtClean="0"/>
              <a:t>So why pay the cost of figuring out what is better?</a:t>
            </a:r>
          </a:p>
          <a:p>
            <a:r>
              <a:rPr lang="en-US" dirty="0" smtClean="0"/>
              <a:t>Almost impossible to compare the alternatives</a:t>
            </a:r>
          </a:p>
          <a:p>
            <a:pPr lvl="1"/>
            <a:r>
              <a:rPr lang="en-US" dirty="0" smtClean="0"/>
              <a:t>I can’t compare the Obama administration of 2012</a:t>
            </a:r>
          </a:p>
          <a:p>
            <a:pPr lvl="1"/>
            <a:r>
              <a:rPr lang="en-US" dirty="0" smtClean="0"/>
              <a:t>To the McCain administration of 2012</a:t>
            </a:r>
          </a:p>
          <a:p>
            <a:r>
              <a:rPr lang="en-US" dirty="0" smtClean="0"/>
              <a:t>On the market, on the other hand</a:t>
            </a:r>
          </a:p>
          <a:p>
            <a:pPr lvl="1"/>
            <a:r>
              <a:rPr lang="en-US" dirty="0" smtClean="0"/>
              <a:t>I can compare one car to another, or 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The law and enforcement my neighbor gets to what I get</a:t>
            </a:r>
          </a:p>
          <a:p>
            <a:pPr lvl="1"/>
            <a:r>
              <a:rPr lang="en-US" dirty="0" smtClean="0"/>
              <a:t>And it pays to compare, because what I choose I 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0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56"/>
            <a:ext cx="8229600" cy="901188"/>
          </a:xfrm>
        </p:spPr>
        <p:txBody>
          <a:bodyPr/>
          <a:lstStyle/>
          <a:p>
            <a:r>
              <a:rPr lang="en-US" dirty="0" smtClean="0"/>
              <a:t>Is Market Anarchy Libertarian?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87" y="953497"/>
            <a:ext cx="8769113" cy="5904503"/>
          </a:xfrm>
        </p:spPr>
        <p:txBody>
          <a:bodyPr/>
          <a:lstStyle/>
          <a:p>
            <a:r>
              <a:rPr lang="en-US" dirty="0" smtClean="0"/>
              <a:t>The logic of the situation implies that</a:t>
            </a:r>
          </a:p>
          <a:p>
            <a:pPr lvl="1"/>
            <a:r>
              <a:rPr lang="en-US" dirty="0" smtClean="0"/>
              <a:t>The legal rules will tend to be</a:t>
            </a:r>
          </a:p>
          <a:p>
            <a:pPr lvl="1"/>
            <a:r>
              <a:rPr lang="en-US" dirty="0" smtClean="0"/>
              <a:t>The rules that maximize total benefits to all affected</a:t>
            </a:r>
          </a:p>
          <a:p>
            <a:pPr lvl="1"/>
            <a:r>
              <a:rPr lang="en-US" dirty="0" smtClean="0"/>
              <a:t>Economically efficient law</a:t>
            </a:r>
          </a:p>
          <a:p>
            <a:r>
              <a:rPr lang="en-US" dirty="0" smtClean="0"/>
              <a:t>Will that be law that respects liberty?</a:t>
            </a:r>
          </a:p>
          <a:p>
            <a:pPr lvl="1"/>
            <a:r>
              <a:rPr lang="en-US" dirty="0" smtClean="0"/>
              <a:t>If enough people are willing to pay enough for oppressive law, the market will produce it.</a:t>
            </a:r>
          </a:p>
          <a:p>
            <a:pPr lvl="1"/>
            <a:r>
              <a:rPr lang="en-US" dirty="0" smtClean="0"/>
              <a:t>But on average, liberty is economically efficient</a:t>
            </a:r>
          </a:p>
          <a:p>
            <a:pPr lvl="1"/>
            <a:r>
              <a:rPr lang="en-US" dirty="0" smtClean="0"/>
              <a:t>It rarely is worth as much to me to violate your rights</a:t>
            </a:r>
          </a:p>
          <a:p>
            <a:pPr lvl="1"/>
            <a:r>
              <a:rPr lang="en-US" dirty="0" smtClean="0"/>
              <a:t>As it is worth to you not to have your rights violated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28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39" y="0"/>
            <a:ext cx="860066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Comparing </a:t>
            </a:r>
            <a:r>
              <a:rPr lang="en-US" smtClean="0"/>
              <a:t>Anarchy to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12" y="1143000"/>
            <a:ext cx="9061688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each case, don’t assume outcomes</a:t>
            </a:r>
          </a:p>
          <a:p>
            <a:pPr lvl="1"/>
            <a:r>
              <a:rPr lang="en-US" dirty="0" smtClean="0"/>
              <a:t>Ask not what laws you want from government</a:t>
            </a:r>
          </a:p>
          <a:p>
            <a:pPr lvl="1"/>
            <a:r>
              <a:rPr lang="en-US" dirty="0" smtClean="0"/>
              <a:t>But what laws you can expect to get from government</a:t>
            </a:r>
          </a:p>
          <a:p>
            <a:pPr lvl="1"/>
            <a:r>
              <a:rPr lang="en-US" dirty="0" smtClean="0"/>
              <a:t>And from anarchy</a:t>
            </a:r>
          </a:p>
          <a:p>
            <a:r>
              <a:rPr lang="en-US" dirty="0" smtClean="0"/>
              <a:t>Under anarchy</a:t>
            </a:r>
          </a:p>
          <a:p>
            <a:pPr lvl="1"/>
            <a:r>
              <a:rPr lang="en-US" dirty="0" smtClean="0"/>
              <a:t>The people who produce law have an incentive to produce good law</a:t>
            </a:r>
          </a:p>
          <a:p>
            <a:pPr lvl="1"/>
            <a:r>
              <a:rPr lang="en-US" dirty="0" smtClean="0"/>
              <a:t>The people who enforce law, an </a:t>
            </a:r>
            <a:r>
              <a:rPr lang="en-US" smtClean="0"/>
              <a:t>incentive </a:t>
            </a:r>
            <a:r>
              <a:rPr lang="en-US" smtClean="0"/>
              <a:t>to do </a:t>
            </a:r>
            <a:r>
              <a:rPr lang="en-US" dirty="0" smtClean="0"/>
              <a:t>it well</a:t>
            </a:r>
          </a:p>
          <a:p>
            <a:r>
              <a:rPr lang="en-US" dirty="0" smtClean="0"/>
              <a:t>Under government, neither is true</a:t>
            </a:r>
          </a:p>
          <a:p>
            <a:r>
              <a:rPr lang="en-US" dirty="0" smtClean="0"/>
              <a:t>Just like the comparison between market and government in producing cars or food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7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Defense Against Nations</a:t>
            </a:r>
          </a:p>
          <a:p>
            <a:r>
              <a:rPr lang="en-US" dirty="0" smtClean="0"/>
              <a:t>Cartelization of the rights enforcement industry</a:t>
            </a:r>
          </a:p>
          <a:p>
            <a:r>
              <a:rPr lang="en-US" dirty="0" smtClean="0"/>
              <a:t>Market failure on the market for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190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56"/>
            <a:ext cx="8229600" cy="1143000"/>
          </a:xfrm>
        </p:spPr>
        <p:txBody>
          <a:bodyPr/>
          <a:lstStyle/>
          <a:p>
            <a:r>
              <a:rPr lang="en-US" dirty="0" smtClean="0"/>
              <a:t>As it Now Exists Around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3408"/>
            <a:ext cx="8229600" cy="5467586"/>
          </a:xfrm>
        </p:spPr>
        <p:txBody>
          <a:bodyPr/>
          <a:lstStyle/>
          <a:p>
            <a:r>
              <a:rPr lang="en-US" dirty="0" smtClean="0"/>
              <a:t>Systems of private norms</a:t>
            </a:r>
          </a:p>
          <a:p>
            <a:pPr lvl="1"/>
            <a:r>
              <a:rPr lang="en-US" dirty="0" smtClean="0"/>
              <a:t>Why I don’t teach class stripped to the waist</a:t>
            </a:r>
          </a:p>
          <a:p>
            <a:pPr lvl="1"/>
            <a:r>
              <a:rPr lang="en-US" dirty="0" smtClean="0"/>
              <a:t>Kissing as greeting: Brazil </a:t>
            </a:r>
            <a:r>
              <a:rPr lang="en-US" dirty="0" err="1" smtClean="0"/>
              <a:t>vs</a:t>
            </a:r>
            <a:r>
              <a:rPr lang="en-US" dirty="0" smtClean="0"/>
              <a:t> Hollywood</a:t>
            </a:r>
          </a:p>
          <a:p>
            <a:pPr lvl="1"/>
            <a:r>
              <a:rPr lang="en-US" dirty="0" smtClean="0"/>
              <a:t>A system of rules, enforced by social pressure</a:t>
            </a:r>
          </a:p>
          <a:p>
            <a:r>
              <a:rPr lang="en-US" dirty="0" smtClean="0"/>
              <a:t>International arbitration</a:t>
            </a:r>
          </a:p>
          <a:p>
            <a:r>
              <a:rPr lang="en-US" dirty="0" smtClean="0"/>
              <a:t>Every family</a:t>
            </a:r>
          </a:p>
          <a:p>
            <a:pPr lvl="1"/>
            <a:r>
              <a:rPr lang="en-US" dirty="0" smtClean="0"/>
              <a:t>Sign: </a:t>
            </a:r>
            <a:r>
              <a:rPr lang="en-US" dirty="0" smtClean="0">
                <a:solidFill>
                  <a:srgbClr val="FF0000"/>
                </a:solidFill>
              </a:rPr>
              <a:t>“Becca’s Room Stay Out!”</a:t>
            </a:r>
          </a:p>
          <a:p>
            <a:pPr lvl="1"/>
            <a:r>
              <a:rPr lang="en-US" dirty="0" smtClean="0"/>
              <a:t>Directed at her younger brother</a:t>
            </a:r>
          </a:p>
          <a:p>
            <a:pPr lvl="1"/>
            <a:r>
              <a:rPr lang="en-US" dirty="0" smtClean="0"/>
              <a:t>Enforced by the threat not to play with him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71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National Defense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88" y="1143000"/>
            <a:ext cx="8769112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Defense against nations is a public good</a:t>
            </a:r>
          </a:p>
          <a:p>
            <a:pPr lvl="1"/>
            <a:r>
              <a:rPr lang="en-US" dirty="0" smtClean="0"/>
              <a:t>If I stop an invasion or shoot down a missile</a:t>
            </a:r>
          </a:p>
          <a:p>
            <a:pPr lvl="1"/>
            <a:r>
              <a:rPr lang="en-US" dirty="0" smtClean="0"/>
              <a:t>My neighbors share the benefit</a:t>
            </a:r>
          </a:p>
          <a:p>
            <a:pPr lvl="1"/>
            <a:r>
              <a:rPr lang="en-US" dirty="0" smtClean="0"/>
              <a:t>So how does it pay me to do it?</a:t>
            </a:r>
          </a:p>
          <a:p>
            <a:r>
              <a:rPr lang="en-US" dirty="0" smtClean="0"/>
              <a:t>Some public goods get produced privately</a:t>
            </a:r>
          </a:p>
          <a:p>
            <a:pPr lvl="1"/>
            <a:r>
              <a:rPr lang="en-US" dirty="0" smtClean="0"/>
              <a:t>Tipping taxicabs (in the U.S.—don’t know about Brazil)</a:t>
            </a:r>
          </a:p>
          <a:p>
            <a:pPr lvl="1"/>
            <a:r>
              <a:rPr lang="en-US" dirty="0" smtClean="0"/>
              <a:t>Charity</a:t>
            </a:r>
          </a:p>
          <a:p>
            <a:pPr lvl="1"/>
            <a:r>
              <a:rPr lang="en-US" dirty="0" smtClean="0"/>
              <a:t>Indirect benefits: My web page</a:t>
            </a:r>
          </a:p>
          <a:p>
            <a:r>
              <a:rPr lang="en-US" dirty="0" smtClean="0"/>
              <a:t>For a discussion of ways this might be produced, see my first book</a:t>
            </a:r>
          </a:p>
          <a:p>
            <a:pPr lvl="1"/>
            <a:r>
              <a:rPr lang="en-US" dirty="0" smtClean="0"/>
              <a:t>The second edition is free on my web page</a:t>
            </a:r>
          </a:p>
          <a:p>
            <a:pPr lvl="1"/>
            <a:r>
              <a:rPr lang="en-US" dirty="0" smtClean="0"/>
              <a:t>The third edition is $2.99 as a Kindle on Amazon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4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129" y="51231"/>
            <a:ext cx="8229600" cy="924704"/>
          </a:xfrm>
        </p:spPr>
        <p:txBody>
          <a:bodyPr>
            <a:normAutofit/>
          </a:bodyPr>
          <a:lstStyle/>
          <a:p>
            <a:r>
              <a:rPr lang="en-US" dirty="0" smtClean="0"/>
              <a:t>The Cartelization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75935"/>
            <a:ext cx="9144000" cy="5749785"/>
          </a:xfrm>
        </p:spPr>
        <p:txBody>
          <a:bodyPr>
            <a:normAutofit/>
          </a:bodyPr>
          <a:lstStyle/>
          <a:p>
            <a:r>
              <a:rPr lang="en-US" dirty="0" smtClean="0"/>
              <a:t>If there are only three rights enforcement agencies</a:t>
            </a:r>
          </a:p>
          <a:p>
            <a:pPr lvl="1"/>
            <a:r>
              <a:rPr lang="en-US" dirty="0" smtClean="0"/>
              <a:t>They might decide robbery is more profitable than business</a:t>
            </a:r>
          </a:p>
          <a:p>
            <a:pPr lvl="1"/>
            <a:r>
              <a:rPr lang="en-US" dirty="0" smtClean="0"/>
              <a:t>Agree not to compete for customers</a:t>
            </a:r>
          </a:p>
          <a:p>
            <a:pPr lvl="1"/>
            <a:r>
              <a:rPr lang="en-US" dirty="0" smtClean="0"/>
              <a:t>Raise the price—because you have nowhere to go</a:t>
            </a:r>
          </a:p>
          <a:p>
            <a:pPr lvl="1"/>
            <a:r>
              <a:rPr lang="en-US" dirty="0" smtClean="0"/>
              <a:t>Reinvent government</a:t>
            </a:r>
          </a:p>
          <a:p>
            <a:r>
              <a:rPr lang="en-US" dirty="0" smtClean="0"/>
              <a:t>How many agencies there are depends</a:t>
            </a:r>
          </a:p>
          <a:p>
            <a:pPr lvl="1"/>
            <a:r>
              <a:rPr lang="en-US" dirty="0" smtClean="0"/>
              <a:t>On economies of scale in the rights enforcement business</a:t>
            </a:r>
          </a:p>
          <a:p>
            <a:pPr lvl="1"/>
            <a:r>
              <a:rPr lang="en-US" dirty="0" smtClean="0"/>
              <a:t>If the optimal size firm is 1/100</a:t>
            </a:r>
            <a:r>
              <a:rPr lang="en-US" baseline="30000" dirty="0" smtClean="0"/>
              <a:t>th</a:t>
            </a:r>
            <a:r>
              <a:rPr lang="en-US" dirty="0" smtClean="0"/>
              <a:t> of the market</a:t>
            </a:r>
          </a:p>
          <a:p>
            <a:pPr lvl="1"/>
            <a:r>
              <a:rPr lang="en-US" dirty="0" smtClean="0"/>
              <a:t>End up with 100 agencies, no cartel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13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6450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Failure on the Market for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4946"/>
            <a:ext cx="9144000" cy="622305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If you agree that I can sue you for polluting my air</a:t>
            </a:r>
          </a:p>
          <a:p>
            <a:pPr lvl="1"/>
            <a:r>
              <a:rPr lang="en-US" dirty="0" smtClean="0"/>
              <a:t>My firm cares how much that is worth to its customers</a:t>
            </a:r>
          </a:p>
          <a:p>
            <a:pPr lvl="1"/>
            <a:r>
              <a:rPr lang="en-US" dirty="0" smtClean="0"/>
              <a:t>Your firm cares how much it costs its customers</a:t>
            </a:r>
          </a:p>
          <a:p>
            <a:pPr lvl="1"/>
            <a:r>
              <a:rPr lang="en-US" dirty="0" smtClean="0"/>
              <a:t>Neither cares how much it is worth to customers of other firms</a:t>
            </a:r>
          </a:p>
          <a:p>
            <a:pPr lvl="2"/>
            <a:r>
              <a:rPr lang="en-US" dirty="0" smtClean="0"/>
              <a:t>Including ones living downwind of your factory</a:t>
            </a:r>
          </a:p>
          <a:p>
            <a:pPr lvl="2"/>
            <a:r>
              <a:rPr lang="en-US" dirty="0" smtClean="0"/>
              <a:t>Who will be benefitted if my lawsuit makes you reduce your air pollution</a:t>
            </a:r>
          </a:p>
          <a:p>
            <a:pPr lvl="1"/>
            <a:r>
              <a:rPr lang="en-US" dirty="0" smtClean="0"/>
              <a:t>So the firms may agree that I can’t sue you</a:t>
            </a:r>
          </a:p>
          <a:p>
            <a:pPr lvl="2"/>
            <a:r>
              <a:rPr lang="en-US" dirty="0" smtClean="0"/>
              <a:t>Because that produces net benefits for their customers</a:t>
            </a:r>
          </a:p>
          <a:p>
            <a:pPr lvl="2"/>
            <a:r>
              <a:rPr lang="en-US" dirty="0" smtClean="0"/>
              <a:t>But net costs overall</a:t>
            </a:r>
          </a:p>
          <a:p>
            <a:r>
              <a:rPr lang="en-US" dirty="0" smtClean="0"/>
              <a:t>More generally, if the legal rule between A and B</a:t>
            </a:r>
          </a:p>
          <a:p>
            <a:pPr lvl="1"/>
            <a:r>
              <a:rPr lang="en-US" dirty="0" smtClean="0"/>
              <a:t>Produces costs or benefits for C</a:t>
            </a:r>
          </a:p>
          <a:p>
            <a:pPr lvl="1"/>
            <a:r>
              <a:rPr lang="en-US" dirty="0" smtClean="0"/>
              <a:t>The market may fail to produce economically efficient law</a:t>
            </a:r>
          </a:p>
          <a:p>
            <a:pPr lvl="1"/>
            <a:r>
              <a:rPr lang="en-US" dirty="0" smtClean="0"/>
              <a:t>The same problem on the market for law that economists recognize in other markets</a:t>
            </a:r>
          </a:p>
          <a:p>
            <a:r>
              <a:rPr lang="en-US" dirty="0" smtClean="0"/>
              <a:t>So the result is not always efficient law, but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That problem is the exception on the private market, the rule on the public market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2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3384"/>
            <a:ext cx="8229600" cy="1143000"/>
          </a:xfrm>
        </p:spPr>
        <p:txBody>
          <a:bodyPr/>
          <a:lstStyle/>
          <a:p>
            <a:r>
              <a:rPr lang="en-US" dirty="0" smtClean="0"/>
              <a:t>Anarchy in Cyberspace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9616"/>
            <a:ext cx="8229600" cy="58283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Public key encryption makes possible a world</a:t>
            </a:r>
          </a:p>
          <a:p>
            <a:pPr lvl="1"/>
            <a:r>
              <a:rPr lang="en-US" dirty="0" smtClean="0"/>
              <a:t>Where all communication is private</a:t>
            </a:r>
          </a:p>
          <a:p>
            <a:pPr lvl="1"/>
            <a:r>
              <a:rPr lang="en-US" dirty="0" smtClean="0"/>
              <a:t>Where nobody knows who pays whom what</a:t>
            </a:r>
          </a:p>
          <a:p>
            <a:pPr lvl="1"/>
            <a:r>
              <a:rPr lang="en-US" dirty="0" smtClean="0"/>
              <a:t>Or who is talking to whom</a:t>
            </a:r>
          </a:p>
          <a:p>
            <a:r>
              <a:rPr lang="en-US" dirty="0" smtClean="0"/>
              <a:t>Hard to tax or regulate things you cannot see</a:t>
            </a:r>
          </a:p>
          <a:p>
            <a:r>
              <a:rPr lang="en-US" dirty="0" smtClean="0"/>
              <a:t>Contract enforcement is done by reputation</a:t>
            </a:r>
          </a:p>
          <a:p>
            <a:pPr lvl="1"/>
            <a:r>
              <a:rPr lang="en-US" dirty="0" smtClean="0"/>
              <a:t>Digital signatures make it easy to find out</a:t>
            </a:r>
          </a:p>
          <a:p>
            <a:pPr lvl="1"/>
            <a:r>
              <a:rPr lang="en-US" dirty="0" smtClean="0"/>
              <a:t>Whether I agreed to a contract</a:t>
            </a:r>
          </a:p>
          <a:p>
            <a:pPr lvl="1"/>
            <a:r>
              <a:rPr lang="en-US" dirty="0" smtClean="0"/>
              <a:t>Who I agreed would arbitrate it</a:t>
            </a:r>
          </a:p>
          <a:p>
            <a:pPr lvl="1"/>
            <a:r>
              <a:rPr lang="en-US" dirty="0" smtClean="0"/>
              <a:t>Whether I obeyed the arbitrator’s verdict</a:t>
            </a:r>
          </a:p>
          <a:p>
            <a:r>
              <a:rPr lang="en-US" dirty="0" smtClean="0"/>
              <a:t>So Market anarchy may develop, arguably is developing,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63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Suppose We End Up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dirty="0" smtClean="0"/>
              <a:t>Anarchy in Cyberspace, Government in real space</a:t>
            </a:r>
          </a:p>
          <a:p>
            <a:r>
              <a:rPr lang="en-US" dirty="0" smtClean="0"/>
              <a:t>In a world where most stuff happens online</a:t>
            </a:r>
          </a:p>
          <a:p>
            <a:pPr lvl="1"/>
            <a:r>
              <a:rPr lang="en-US" dirty="0" smtClean="0"/>
              <a:t>People mostly work online</a:t>
            </a:r>
          </a:p>
          <a:p>
            <a:pPr lvl="1"/>
            <a:r>
              <a:rPr lang="en-US" dirty="0" smtClean="0"/>
              <a:t>Mostly buy digital goods</a:t>
            </a:r>
          </a:p>
          <a:p>
            <a:pPr lvl="1"/>
            <a:r>
              <a:rPr lang="en-US" dirty="0" smtClean="0"/>
              <a:t>Mostly socialize online via virtual reality</a:t>
            </a:r>
          </a:p>
          <a:p>
            <a:r>
              <a:rPr lang="en-US" dirty="0" smtClean="0"/>
              <a:t>It is now very easy to move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ince you take your email address and URL with you</a:t>
            </a:r>
          </a:p>
          <a:p>
            <a:pPr lvl="1"/>
            <a:r>
              <a:rPr lang="en-US" dirty="0" smtClean="0"/>
              <a:t>If one government doesn’t treat you right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Vote with your feet</a:t>
            </a:r>
          </a:p>
          <a:p>
            <a:r>
              <a:rPr lang="en-US" dirty="0" smtClean="0"/>
              <a:t>Governments are now just landlords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88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7652"/>
          </a:xfrm>
        </p:spPr>
        <p:txBody>
          <a:bodyPr/>
          <a:lstStyle/>
          <a:p>
            <a:r>
              <a:rPr lang="en-US" dirty="0" smtClean="0"/>
              <a:t>For Much More On All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22" y="1073426"/>
            <a:ext cx="8229600" cy="5784574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My Web Site: </a:t>
            </a:r>
            <a:r>
              <a:rPr lang="en-US" b="1" dirty="0" smtClean="0">
                <a:hlinkClick r:id="rId2"/>
              </a:rPr>
              <a:t>www.Daviddfriedman.com</a:t>
            </a:r>
            <a:endParaRPr lang="en-US" b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Contains links to:</a:t>
            </a:r>
            <a:br>
              <a:rPr lang="en-US" dirty="0" smtClean="0"/>
            </a:br>
            <a:r>
              <a:rPr lang="en-US" i="1" dirty="0" smtClean="0"/>
              <a:t>The Machinery of Freedom</a:t>
            </a:r>
            <a:r>
              <a:rPr lang="en-US" dirty="0" smtClean="0"/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edition, free pdf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edition $2.99 Kindle on Amazon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Legal Systems Very Different From Ours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	</a:t>
            </a:r>
            <a:r>
              <a:rPr lang="en-US" dirty="0" smtClean="0"/>
              <a:t>Draft webbed for comment on my site</a:t>
            </a:r>
          </a:p>
          <a:p>
            <a:pPr marL="0" indent="0">
              <a:buNone/>
            </a:pPr>
            <a:r>
              <a:rPr lang="en-US" dirty="0"/>
              <a:t>My </a:t>
            </a:r>
            <a:r>
              <a:rPr lang="en-US" dirty="0" smtClean="0"/>
              <a:t>blog: </a:t>
            </a:r>
            <a:r>
              <a:rPr lang="en-US" dirty="0" err="1" smtClean="0"/>
              <a:t>daviddfriedman.blogspot.com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>
                <a:hlinkClick r:id="rId3"/>
              </a:rPr>
              <a:t>http://daviddfriedman.blogspot.com.br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Whatever I feel like talking about</a:t>
            </a: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764493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Modern Model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Law made by Legislature and/or judges</a:t>
            </a:r>
          </a:p>
          <a:p>
            <a:r>
              <a:rPr lang="en-US" sz="3600" dirty="0" smtClean="0"/>
              <a:t>Detection and prosecution of offenses</a:t>
            </a:r>
          </a:p>
          <a:p>
            <a:pPr lvl="1"/>
            <a:r>
              <a:rPr lang="en-US" sz="3200" dirty="0" smtClean="0"/>
              <a:t>Public for criminal law—police and prosecutor</a:t>
            </a:r>
          </a:p>
          <a:p>
            <a:pPr lvl="1"/>
            <a:r>
              <a:rPr lang="en-US" sz="3200" dirty="0" smtClean="0"/>
              <a:t>Private for tort law</a:t>
            </a:r>
          </a:p>
          <a:p>
            <a:r>
              <a:rPr lang="en-US" sz="3600" dirty="0" smtClean="0"/>
              <a:t>Disputes resolved in government courts</a:t>
            </a:r>
          </a:p>
          <a:p>
            <a:r>
              <a:rPr lang="en-US" sz="3600" dirty="0" smtClean="0"/>
              <a:t>Verdict enforced by government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9708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05"/>
            <a:ext cx="8229600" cy="1143000"/>
          </a:xfrm>
        </p:spPr>
        <p:txBody>
          <a:bodyPr/>
          <a:lstStyle/>
          <a:p>
            <a:r>
              <a:rPr lang="en-US" dirty="0" smtClean="0"/>
              <a:t>Feud Law: A Different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836"/>
            <a:ext cx="8229600" cy="5440362"/>
          </a:xfrm>
        </p:spPr>
        <p:txBody>
          <a:bodyPr>
            <a:noAutofit/>
          </a:bodyPr>
          <a:lstStyle/>
          <a:p>
            <a:r>
              <a:rPr lang="en-US" dirty="0" smtClean="0"/>
              <a:t>Law enforcement private and decentralized</a:t>
            </a:r>
          </a:p>
          <a:p>
            <a:r>
              <a:rPr lang="en-US" dirty="0" smtClean="0"/>
              <a:t>Historically common</a:t>
            </a:r>
          </a:p>
          <a:p>
            <a:r>
              <a:rPr lang="en-US" dirty="0" smtClean="0"/>
              <a:t>Arguably most legal systems started that way</a:t>
            </a:r>
          </a:p>
          <a:p>
            <a:r>
              <a:rPr lang="en-US" dirty="0" smtClean="0"/>
              <a:t>“Feud” has nothing to do with “feudal”</a:t>
            </a:r>
          </a:p>
          <a:p>
            <a:pPr lvl="1"/>
            <a:r>
              <a:rPr lang="en-US" dirty="0" smtClean="0"/>
              <a:t>The words sound the same but are unrelated</a:t>
            </a:r>
          </a:p>
          <a:p>
            <a:pPr lvl="1"/>
            <a:r>
              <a:rPr lang="en-US" dirty="0" smtClean="0"/>
              <a:t>In meaning and origin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3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Logic of Feud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81" y="1832543"/>
            <a:ext cx="8735491" cy="4525963"/>
          </a:xfrm>
        </p:spPr>
        <p:txBody>
          <a:bodyPr/>
          <a:lstStyle/>
          <a:p>
            <a:r>
              <a:rPr lang="en-US" sz="4000" dirty="0"/>
              <a:t>If you wrong me I threaten to harm you</a:t>
            </a:r>
          </a:p>
          <a:p>
            <a:r>
              <a:rPr lang="en-US" sz="4000" dirty="0"/>
              <a:t>Unless you compensate me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4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it to Work It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 mechanism so that the threat </a:t>
            </a:r>
          </a:p>
          <a:p>
            <a:pPr lvl="1"/>
            <a:r>
              <a:rPr lang="en-US" dirty="0" smtClean="0"/>
              <a:t>is more believable when you have wronged me</a:t>
            </a:r>
          </a:p>
          <a:p>
            <a:pPr lvl="1"/>
            <a:r>
              <a:rPr lang="en-US" dirty="0" smtClean="0"/>
              <a:t>So that </a:t>
            </a:r>
            <a:r>
              <a:rPr lang="en-US" b="1" dirty="0" smtClean="0"/>
              <a:t>right makes might</a:t>
            </a:r>
          </a:p>
          <a:p>
            <a:r>
              <a:rPr lang="en-US" dirty="0" smtClean="0"/>
              <a:t>Commitment mechanism</a:t>
            </a:r>
          </a:p>
          <a:p>
            <a:pPr lvl="1"/>
            <a:r>
              <a:rPr lang="en-US" dirty="0" smtClean="0"/>
              <a:t>To make the threat believable even when costly</a:t>
            </a:r>
          </a:p>
          <a:p>
            <a:pPr lvl="1"/>
            <a:r>
              <a:rPr lang="en-US" dirty="0" smtClean="0"/>
              <a:t>And even after the victim is dead</a:t>
            </a:r>
          </a:p>
          <a:p>
            <a:r>
              <a:rPr lang="en-US" dirty="0" smtClean="0"/>
              <a:t>Mechanism to protect those too weak to believably threaten retaliation</a:t>
            </a:r>
          </a:p>
          <a:p>
            <a:r>
              <a:rPr lang="en-US" dirty="0" smtClean="0"/>
              <a:t>Some way of ending feuds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51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530" y="0"/>
            <a:ext cx="8229600" cy="993913"/>
          </a:xfrm>
        </p:spPr>
        <p:txBody>
          <a:bodyPr/>
          <a:lstStyle/>
          <a:p>
            <a:r>
              <a:rPr lang="en-US" dirty="0" smtClean="0"/>
              <a:t>Mechanisms for Right </a:t>
            </a:r>
            <a:r>
              <a:rPr lang="en-US" smtClean="0"/>
              <a:t>Makes Might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25" y="993913"/>
            <a:ext cx="8648810" cy="58640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Saga period Iceland: Legislature, laws, courts</a:t>
            </a:r>
          </a:p>
          <a:p>
            <a:r>
              <a:rPr lang="en-US" dirty="0" err="1" smtClean="0"/>
              <a:t>Rominchal</a:t>
            </a:r>
            <a:r>
              <a:rPr lang="en-US" dirty="0" smtClean="0"/>
              <a:t> gypsies: informal norms, friends support you if you are in the right, not otherwise</a:t>
            </a:r>
          </a:p>
          <a:p>
            <a:r>
              <a:rPr lang="en-US" dirty="0" smtClean="0"/>
              <a:t>Somali: Traditional law, ad hoc court mechanisms</a:t>
            </a:r>
          </a:p>
          <a:p>
            <a:r>
              <a:rPr lang="en-US" dirty="0" smtClean="0"/>
              <a:t>All of these solve two problems</a:t>
            </a:r>
          </a:p>
          <a:p>
            <a:pPr lvl="1"/>
            <a:r>
              <a:rPr lang="en-US" dirty="0" smtClean="0"/>
              <a:t>Prevent the use of threats for deliberate extortion</a:t>
            </a:r>
          </a:p>
          <a:p>
            <a:pPr lvl="1"/>
            <a:r>
              <a:rPr lang="en-US" dirty="0" smtClean="0"/>
              <a:t>And prevent individuals from acting as biased judges in their own case</a:t>
            </a:r>
          </a:p>
          <a:p>
            <a:r>
              <a:rPr lang="en-US" dirty="0" smtClean="0"/>
              <a:t>For details of these systems see </a:t>
            </a:r>
          </a:p>
          <a:p>
            <a:pPr lvl="1"/>
            <a:r>
              <a:rPr lang="en-US" i="1" dirty="0" smtClean="0"/>
              <a:t>Legal Systems Very Different from Ours</a:t>
            </a:r>
          </a:p>
          <a:p>
            <a:pPr lvl="1"/>
            <a:r>
              <a:rPr lang="en-US" dirty="0" smtClean="0"/>
              <a:t>Draft webbed on my site: </a:t>
            </a:r>
            <a:r>
              <a:rPr lang="en-US" dirty="0" err="1" smtClean="0"/>
              <a:t>daviddfriedman.com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4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Commitment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045" y="989488"/>
            <a:ext cx="8573209" cy="5414651"/>
          </a:xfrm>
        </p:spPr>
        <p:txBody>
          <a:bodyPr/>
          <a:lstStyle/>
          <a:p>
            <a:r>
              <a:rPr lang="en-US" dirty="0" smtClean="0"/>
              <a:t>Pre-human: Territorial behavior in birds and fish</a:t>
            </a:r>
          </a:p>
          <a:p>
            <a:r>
              <a:rPr lang="en-US" dirty="0" smtClean="0"/>
              <a:t>Human internalized commitment: Vengefulness</a:t>
            </a:r>
          </a:p>
          <a:p>
            <a:r>
              <a:rPr lang="en-US" dirty="0" smtClean="0"/>
              <a:t>Human external commitment:</a:t>
            </a:r>
          </a:p>
          <a:p>
            <a:pPr lvl="1"/>
            <a:r>
              <a:rPr lang="en-US" dirty="0" smtClean="0"/>
              <a:t>Maintain reputation to deter rights violations</a:t>
            </a:r>
          </a:p>
          <a:p>
            <a:pPr lvl="1"/>
            <a:r>
              <a:rPr lang="en-US" dirty="0" smtClean="0"/>
              <a:t>Being a wimp is shameful, loses status</a:t>
            </a:r>
          </a:p>
          <a:p>
            <a:pPr lvl="1"/>
            <a:r>
              <a:rPr lang="en-US" dirty="0" smtClean="0"/>
              <a:t>Success gains status, which is why there are volunteer enforcers in Icelandic, </a:t>
            </a:r>
            <a:r>
              <a:rPr lang="en-US" dirty="0" err="1" smtClean="0"/>
              <a:t>Commanche</a:t>
            </a:r>
            <a:endParaRPr lang="en-US" dirty="0" smtClean="0"/>
          </a:p>
          <a:p>
            <a:r>
              <a:rPr lang="en-US" dirty="0" smtClean="0"/>
              <a:t>Enforcing your rights after you are dead</a:t>
            </a:r>
          </a:p>
          <a:p>
            <a:pPr lvl="1"/>
            <a:r>
              <a:rPr lang="en-US" dirty="0" smtClean="0"/>
              <a:t>Kin inherit your claim, enforce it, or …</a:t>
            </a:r>
          </a:p>
          <a:p>
            <a:pPr lvl="1"/>
            <a:r>
              <a:rPr lang="en-US" dirty="0" smtClean="0"/>
              <a:t>Pre-arranged group does it: “</a:t>
            </a:r>
            <a:r>
              <a:rPr lang="en-US" dirty="0" err="1" smtClean="0"/>
              <a:t>diya</a:t>
            </a:r>
            <a:r>
              <a:rPr lang="en-US" dirty="0" smtClean="0"/>
              <a:t>-paying group”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36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0"/>
            <a:ext cx="8229600" cy="1143000"/>
          </a:xfrm>
        </p:spPr>
        <p:txBody>
          <a:bodyPr/>
          <a:lstStyle/>
          <a:p>
            <a:r>
              <a:rPr lang="en-US" dirty="0" smtClean="0"/>
              <a:t>Protecting The Weak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286" y="1600200"/>
            <a:ext cx="8399514" cy="4525963"/>
          </a:xfrm>
        </p:spPr>
        <p:txBody>
          <a:bodyPr/>
          <a:lstStyle/>
          <a:p>
            <a:r>
              <a:rPr lang="en-US" dirty="0" smtClean="0"/>
              <a:t>Icelandic Solution</a:t>
            </a:r>
          </a:p>
          <a:p>
            <a:pPr lvl="1"/>
            <a:r>
              <a:rPr lang="en-US" dirty="0" smtClean="0"/>
              <a:t>Tort claims are marketable, so …</a:t>
            </a:r>
          </a:p>
          <a:p>
            <a:pPr lvl="1"/>
            <a:r>
              <a:rPr lang="en-US" dirty="0" smtClean="0"/>
              <a:t>If I don’t have the resources to enforce my claim</a:t>
            </a:r>
          </a:p>
          <a:p>
            <a:pPr lvl="1"/>
            <a:r>
              <a:rPr lang="en-US" dirty="0" smtClean="0"/>
              <a:t>I transfer it to someone else who does</a:t>
            </a:r>
          </a:p>
          <a:p>
            <a:r>
              <a:rPr lang="en-US" dirty="0" smtClean="0"/>
              <a:t>Somali Solution</a:t>
            </a:r>
          </a:p>
          <a:p>
            <a:pPr lvl="1"/>
            <a:r>
              <a:rPr lang="en-US" dirty="0" smtClean="0"/>
              <a:t>Group formed by a mix of kinship and contract</a:t>
            </a:r>
          </a:p>
          <a:p>
            <a:pPr lvl="1"/>
            <a:r>
              <a:rPr lang="en-US" dirty="0" smtClean="0"/>
              <a:t>Whose members share the right to collect damages</a:t>
            </a:r>
          </a:p>
          <a:p>
            <a:pPr lvl="1"/>
            <a:r>
              <a:rPr lang="en-US" dirty="0" smtClean="0"/>
              <a:t>And the obligation to enforce claims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9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1753</Words>
  <Application>Microsoft Macintosh PowerPoint</Application>
  <PresentationFormat>On-screen Show (4:3)</PresentationFormat>
  <Paragraphs>256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Mangal</vt:lpstr>
      <vt:lpstr>Office Theme</vt:lpstr>
      <vt:lpstr>Law Without the State</vt:lpstr>
      <vt:lpstr>As it Now Exists Around Us</vt:lpstr>
      <vt:lpstr>Standard Modern Model of Law</vt:lpstr>
      <vt:lpstr>Feud Law: A Different Model</vt:lpstr>
      <vt:lpstr>The Logic of Feud Law</vt:lpstr>
      <vt:lpstr>For it to Work It Needs</vt:lpstr>
      <vt:lpstr>Mechanisms for Right Makes Might</vt:lpstr>
      <vt:lpstr>Commitment mechanisms</vt:lpstr>
      <vt:lpstr>Protecting The Weak</vt:lpstr>
      <vt:lpstr>Termination of Feud</vt:lpstr>
      <vt:lpstr>PowerPoint Presentation</vt:lpstr>
      <vt:lpstr>Underlies Many Legal Systems</vt:lpstr>
      <vt:lpstr>The Future: Law Without Government</vt:lpstr>
      <vt:lpstr>Violence is Bad Business</vt:lpstr>
      <vt:lpstr>Who Makes the Law?</vt:lpstr>
      <vt:lpstr>Compare to Democracy</vt:lpstr>
      <vt:lpstr>Is Market Anarchy Libertarian?</vt:lpstr>
      <vt:lpstr>Comparing Anarchy to Government</vt:lpstr>
      <vt:lpstr>Possible Problems</vt:lpstr>
      <vt:lpstr>National Defense</vt:lpstr>
      <vt:lpstr>The Cartelization Problem</vt:lpstr>
      <vt:lpstr>Market Failure on the Market for Law</vt:lpstr>
      <vt:lpstr>Anarchy in Cyberspace</vt:lpstr>
      <vt:lpstr>Suppose We End Up With</vt:lpstr>
      <vt:lpstr>For Much More On All This</vt:lpstr>
    </vt:vector>
  </TitlesOfParts>
  <Company>School of Law, Santa Clara University</Company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 Without the State</dc:title>
  <dc:creator>David Friedman</dc:creator>
  <cp:lastModifiedBy>David Friedman</cp:lastModifiedBy>
  <cp:revision>20</cp:revision>
  <dcterms:created xsi:type="dcterms:W3CDTF">2017-11-15T19:57:34Z</dcterms:created>
  <dcterms:modified xsi:type="dcterms:W3CDTF">2017-11-18T21:15:12Z</dcterms:modified>
</cp:coreProperties>
</file>