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69" r:id="rId3"/>
    <p:sldId id="256" r:id="rId4"/>
    <p:sldId id="257" r:id="rId5"/>
    <p:sldId id="258" r:id="rId6"/>
    <p:sldId id="270" r:id="rId7"/>
    <p:sldId id="259" r:id="rId8"/>
    <p:sldId id="262" r:id="rId9"/>
    <p:sldId id="260" r:id="rId10"/>
    <p:sldId id="261" r:id="rId11"/>
    <p:sldId id="263" r:id="rId12"/>
    <p:sldId id="266" r:id="rId13"/>
    <p:sldId id="267" r:id="rId14"/>
    <p:sldId id="264"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6A7458-AEC0-614D-9AB8-506B57F628C6}" type="datetimeFigureOut">
              <a:rPr lang="en-US" smtClean="0"/>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80549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A7458-AEC0-614D-9AB8-506B57F628C6}" type="datetimeFigureOut">
              <a:rPr lang="en-US" smtClean="0"/>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369095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A7458-AEC0-614D-9AB8-506B57F628C6}" type="datetimeFigureOut">
              <a:rPr lang="en-US" smtClean="0"/>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2318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A7458-AEC0-614D-9AB8-506B57F628C6}" type="datetimeFigureOut">
              <a:rPr lang="en-US" smtClean="0"/>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353685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6A7458-AEC0-614D-9AB8-506B57F628C6}" type="datetimeFigureOut">
              <a:rPr lang="en-US" smtClean="0"/>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12144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6A7458-AEC0-614D-9AB8-506B57F628C6}" type="datetimeFigureOut">
              <a:rPr lang="en-US" smtClean="0"/>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7791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6A7458-AEC0-614D-9AB8-506B57F628C6}" type="datetimeFigureOut">
              <a:rPr lang="en-US" smtClean="0"/>
              <a:t>4/19/11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118060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6A7458-AEC0-614D-9AB8-506B57F628C6}" type="datetimeFigureOut">
              <a:rPr lang="en-US" smtClean="0"/>
              <a:t>4/19/11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178642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A7458-AEC0-614D-9AB8-506B57F628C6}" type="datetimeFigureOut">
              <a:rPr lang="en-US" smtClean="0"/>
              <a:t>4/19/11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80927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A7458-AEC0-614D-9AB8-506B57F628C6}" type="datetimeFigureOut">
              <a:rPr lang="en-US" smtClean="0"/>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83157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A7458-AEC0-614D-9AB8-506B57F628C6}" type="datetimeFigureOut">
              <a:rPr lang="en-US" smtClean="0"/>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AB2C1-0789-AB4E-B5CE-D20D32DF256B}" type="slidenum">
              <a:rPr lang="en-US" smtClean="0"/>
              <a:t>‹#›</a:t>
            </a:fld>
            <a:endParaRPr lang="en-US"/>
          </a:p>
        </p:txBody>
      </p:sp>
    </p:spTree>
    <p:extLst>
      <p:ext uri="{BB962C8B-B14F-4D97-AF65-F5344CB8AC3E}">
        <p14:creationId xmlns:p14="http://schemas.microsoft.com/office/powerpoint/2010/main" val="1599033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A7458-AEC0-614D-9AB8-506B57F628C6}" type="datetimeFigureOut">
              <a:rPr lang="en-US" smtClean="0"/>
              <a:t>4/19/11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AB2C1-0789-AB4E-B5CE-D20D32DF256B}" type="slidenum">
              <a:rPr lang="en-US" smtClean="0"/>
              <a:t>‹#›</a:t>
            </a:fld>
            <a:endParaRPr lang="en-US"/>
          </a:p>
        </p:txBody>
      </p:sp>
    </p:spTree>
    <p:extLst>
      <p:ext uri="{BB962C8B-B14F-4D97-AF65-F5344CB8AC3E}">
        <p14:creationId xmlns:p14="http://schemas.microsoft.com/office/powerpoint/2010/main" val="86187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eology.com/sea-level-ri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Sustainability: </a:t>
            </a:r>
            <a:br>
              <a:rPr lang="en-US" dirty="0" smtClean="0"/>
            </a:br>
            <a:r>
              <a:rPr lang="en-US" dirty="0" smtClean="0"/>
              <a:t>Empty Rhetoric or a Bad Idea?</a:t>
            </a:r>
            <a:endParaRPr lang="en-US" dirty="0"/>
          </a:p>
        </p:txBody>
      </p:sp>
    </p:spTree>
    <p:extLst>
      <p:ext uri="{BB962C8B-B14F-4D97-AF65-F5344CB8AC3E}">
        <p14:creationId xmlns:p14="http://schemas.microsoft.com/office/powerpoint/2010/main" val="238677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Ehrlich, 1968</a:t>
            </a:r>
            <a:endParaRPr lang="en-US" dirty="0"/>
          </a:p>
        </p:txBody>
      </p:sp>
      <p:sp>
        <p:nvSpPr>
          <p:cNvPr id="3" name="Content Placeholder 2"/>
          <p:cNvSpPr>
            <a:spLocks noGrp="1"/>
          </p:cNvSpPr>
          <p:nvPr>
            <p:ph idx="1"/>
          </p:nvPr>
        </p:nvSpPr>
        <p:spPr>
          <a:xfrm>
            <a:off x="457200" y="2355367"/>
            <a:ext cx="7780122" cy="2942242"/>
          </a:xfrm>
        </p:spPr>
        <p:txBody>
          <a:bodyPr/>
          <a:lstStyle/>
          <a:p>
            <a:pPr marL="0" lvl="3" indent="0">
              <a:buNone/>
            </a:pPr>
            <a:r>
              <a:rPr lang="en-US" sz="3200" dirty="0"/>
              <a:t>“The battle to feed all of humanity is over.  In the 1970's the world will undergo famines--hundreds of millions of people are going to starve to death in spite of any crash programs embarked upon now.”</a:t>
            </a:r>
          </a:p>
          <a:p>
            <a:endParaRPr lang="en-US" dirty="0"/>
          </a:p>
        </p:txBody>
      </p:sp>
    </p:spTree>
    <p:extLst>
      <p:ext uri="{BB962C8B-B14F-4D97-AF65-F5344CB8AC3E}">
        <p14:creationId xmlns:p14="http://schemas.microsoft.com/office/powerpoint/2010/main" val="617732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60" y="228838"/>
            <a:ext cx="8520480" cy="2196849"/>
          </a:xfrm>
        </p:spPr>
        <p:txBody>
          <a:bodyPr>
            <a:normAutofit/>
          </a:bodyPr>
          <a:lstStyle/>
          <a:p>
            <a:pPr marL="0" indent="0">
              <a:buNone/>
            </a:pPr>
            <a:r>
              <a:rPr lang="en-US" sz="2400" dirty="0" smtClean="0"/>
              <a:t>According to a report published by the United Nations University, there are now about 19.2 million people officially recognized as "persons of concern"-that is, people likely to be displaced because of environmental disasters. This figure is predicted to grow to about 50 million by the end of the year 2010. </a:t>
            </a:r>
            <a:endParaRPr lang="en-US" sz="2400" dirty="0"/>
          </a:p>
        </p:txBody>
      </p:sp>
      <p:sp>
        <p:nvSpPr>
          <p:cNvPr id="4" name="TextBox 3"/>
          <p:cNvSpPr txBox="1"/>
          <p:nvPr/>
        </p:nvSpPr>
        <p:spPr>
          <a:xfrm>
            <a:off x="311760" y="2425687"/>
            <a:ext cx="8375040" cy="3416320"/>
          </a:xfrm>
          <a:prstGeom prst="rect">
            <a:avLst/>
          </a:prstGeom>
          <a:noFill/>
        </p:spPr>
        <p:txBody>
          <a:bodyPr wrap="square" rtlCol="0">
            <a:spAutoFit/>
          </a:bodyPr>
          <a:lstStyle/>
          <a:p>
            <a:r>
              <a:rPr lang="en-US" sz="2400" dirty="0" smtClean="0"/>
              <a:t>It could lead to 50 million people, the equivalent of the population of England, becoming environmental refugees by 2010, a senior UN official warned last night.</a:t>
            </a:r>
          </a:p>
          <a:p>
            <a:endParaRPr lang="en-US" sz="2400" dirty="0"/>
          </a:p>
          <a:p>
            <a:r>
              <a:rPr lang="en-US" sz="2400" dirty="0" err="1" smtClean="0"/>
              <a:t>Dr</a:t>
            </a:r>
            <a:r>
              <a:rPr lang="en-US" sz="2400" dirty="0" smtClean="0"/>
              <a:t> </a:t>
            </a:r>
            <a:r>
              <a:rPr lang="en-US" sz="2400" dirty="0" err="1" smtClean="0"/>
              <a:t>Yvo</a:t>
            </a:r>
            <a:r>
              <a:rPr lang="en-US" sz="2400" dirty="0" smtClean="0"/>
              <a:t> de Boer, executive secretary of the UN convention on climate change, said the number of environmental refugees — from deforestation and desertification as well as climate change — was likely to exceed the number of traditional refugees by the end of the decade.</a:t>
            </a:r>
            <a:endParaRPr lang="en-US" sz="2400" dirty="0"/>
          </a:p>
        </p:txBody>
      </p:sp>
    </p:spTree>
    <p:extLst>
      <p:ext uri="{BB962C8B-B14F-4D97-AF65-F5344CB8AC3E}">
        <p14:creationId xmlns:p14="http://schemas.microsoft.com/office/powerpoint/2010/main" val="18209493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8200"/>
            <a:ext cx="9144000" cy="5157920"/>
          </a:xfrm>
          <a:prstGeom prst="rect">
            <a:avLst/>
          </a:prstGeom>
        </p:spPr>
      </p:pic>
    </p:spTree>
    <p:extLst>
      <p:ext uri="{BB962C8B-B14F-4D97-AF65-F5344CB8AC3E}">
        <p14:creationId xmlns:p14="http://schemas.microsoft.com/office/powerpoint/2010/main" val="29904059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11200"/>
            <a:ext cx="9144000" cy="5413843"/>
          </a:xfrm>
          <a:prstGeom prst="rect">
            <a:avLst/>
          </a:prstGeom>
        </p:spPr>
      </p:pic>
    </p:spTree>
    <p:extLst>
      <p:ext uri="{BB962C8B-B14F-4D97-AF65-F5344CB8AC3E}">
        <p14:creationId xmlns:p14="http://schemas.microsoft.com/office/powerpoint/2010/main" val="36266067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63700" y="88900"/>
            <a:ext cx="5816600" cy="6667500"/>
          </a:xfrm>
          <a:prstGeom prst="rect">
            <a:avLst/>
          </a:prstGeom>
        </p:spPr>
      </p:pic>
    </p:spTree>
    <p:extLst>
      <p:ext uri="{BB962C8B-B14F-4D97-AF65-F5344CB8AC3E}">
        <p14:creationId xmlns:p14="http://schemas.microsoft.com/office/powerpoint/2010/main" val="4614894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6"/>
            <a:ext cx="8229600" cy="892437"/>
          </a:xfrm>
        </p:spPr>
        <p:txBody>
          <a:bodyPr/>
          <a:lstStyle/>
          <a:p>
            <a:r>
              <a:rPr lang="en-US" dirty="0" smtClean="0"/>
              <a:t>Gore on Biofuels</a:t>
            </a:r>
            <a:endParaRPr lang="en-US" dirty="0"/>
          </a:p>
        </p:txBody>
      </p:sp>
      <p:sp>
        <p:nvSpPr>
          <p:cNvPr id="3" name="Content Placeholder 2"/>
          <p:cNvSpPr>
            <a:spLocks noGrp="1"/>
          </p:cNvSpPr>
          <p:nvPr>
            <p:ph idx="1"/>
          </p:nvPr>
        </p:nvSpPr>
        <p:spPr>
          <a:xfrm>
            <a:off x="457200" y="1153965"/>
            <a:ext cx="8229600" cy="4525963"/>
          </a:xfrm>
        </p:spPr>
        <p:txBody>
          <a:bodyPr>
            <a:normAutofit fontScale="92500" lnSpcReduction="20000"/>
          </a:bodyPr>
          <a:lstStyle/>
          <a:p>
            <a:pPr marL="0" indent="0">
              <a:buNone/>
            </a:pPr>
            <a:r>
              <a:rPr lang="en-US" dirty="0"/>
              <a:t>"It's hard once such a program is put in place to deal with the lobbies that keep it going."</a:t>
            </a:r>
          </a:p>
          <a:p>
            <a:pPr marL="0" indent="0">
              <a:buNone/>
            </a:pPr>
            <a:endParaRPr lang="en-US" dirty="0" smtClean="0"/>
          </a:p>
          <a:p>
            <a:pPr marL="0" indent="0">
              <a:buNone/>
            </a:pPr>
            <a:r>
              <a:rPr lang="en-US" dirty="0" smtClean="0"/>
              <a:t>…</a:t>
            </a:r>
          </a:p>
          <a:p>
            <a:pPr marL="0" indent="0">
              <a:buNone/>
            </a:pPr>
            <a:endParaRPr lang="en-US" dirty="0"/>
          </a:p>
          <a:p>
            <a:pPr marL="0" indent="0">
              <a:buNone/>
            </a:pPr>
            <a:r>
              <a:rPr lang="en-US" dirty="0" smtClean="0"/>
              <a:t>"</a:t>
            </a:r>
            <a:r>
              <a:rPr lang="en-US" dirty="0"/>
              <a:t>One of the reasons I made that mistake is that I paid particular attention to the farmers in my home state of Tennessee, and I had a certain fondness for the farmers in the state of Iowa because I was about to run for president."</a:t>
            </a:r>
          </a:p>
          <a:p>
            <a:pPr marL="0" indent="0">
              <a:buNone/>
            </a:pPr>
            <a:endParaRPr lang="en-US" dirty="0"/>
          </a:p>
        </p:txBody>
      </p:sp>
    </p:spTree>
    <p:extLst>
      <p:ext uri="{BB962C8B-B14F-4D97-AF65-F5344CB8AC3E}">
        <p14:creationId xmlns:p14="http://schemas.microsoft.com/office/powerpoint/2010/main" val="10480156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Rhetoric</a:t>
            </a:r>
            <a:endParaRPr lang="en-US" dirty="0"/>
          </a:p>
        </p:txBody>
      </p:sp>
    </p:spTree>
    <p:extLst>
      <p:ext uri="{BB962C8B-B14F-4D97-AF65-F5344CB8AC3E}">
        <p14:creationId xmlns:p14="http://schemas.microsoft.com/office/powerpoint/2010/main" val="408186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223" y="2038890"/>
            <a:ext cx="8458200" cy="1470025"/>
          </a:xfrm>
        </p:spPr>
        <p:txBody>
          <a:bodyPr>
            <a:normAutofit fontScale="90000"/>
          </a:bodyPr>
          <a:lstStyle/>
          <a:p>
            <a:pPr algn="l"/>
            <a:r>
              <a:rPr lang="en-US" dirty="0" smtClean="0"/>
              <a:t>Sustainable: capable of being sustained</a:t>
            </a:r>
            <a:br>
              <a:rPr lang="en-US" dirty="0" smtClean="0"/>
            </a:br>
            <a:endParaRPr lang="en-US" dirty="0"/>
          </a:p>
        </p:txBody>
      </p:sp>
    </p:spTree>
    <p:extLst>
      <p:ext uri="{BB962C8B-B14F-4D97-AF65-F5344CB8AC3E}">
        <p14:creationId xmlns:p14="http://schemas.microsoft.com/office/powerpoint/2010/main" val="360457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t>"meeting the needs of the present without compromising the ability of future generations to meet their needs”</a:t>
            </a:r>
            <a:r>
              <a:rPr lang="en-US" sz="3600" dirty="0" smtClean="0">
                <a:effectLst/>
              </a:rPr>
              <a:t> </a:t>
            </a:r>
            <a:endParaRPr lang="en-US" sz="3600" dirty="0"/>
          </a:p>
        </p:txBody>
      </p:sp>
    </p:spTree>
    <p:extLst>
      <p:ext uri="{BB962C8B-B14F-4D97-AF65-F5344CB8AC3E}">
        <p14:creationId xmlns:p14="http://schemas.microsoft.com/office/powerpoint/2010/main" val="56347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39" y="743725"/>
            <a:ext cx="8591985" cy="5709517"/>
          </a:xfrm>
        </p:spPr>
        <p:txBody>
          <a:bodyPr>
            <a:normAutofit/>
          </a:bodyPr>
          <a:lstStyle/>
          <a:p>
            <a:pPr marL="0" indent="0">
              <a:buNone/>
            </a:pPr>
            <a:r>
              <a:rPr lang="en-US" dirty="0"/>
              <a:t>"A dynamic state in which global ecological and social systems are systematically enhanced. Sustainable development is often defined as that which meets the needs of the present without compromising the ability of future generations to meet their needs. Sustainability is often evaluated using the ‘triple bottom line’ for ecological, social, and economic health because economic considerations are such a large and central aspect of social systems, and vital to the continued operation of individual organizations."</a:t>
            </a:r>
          </a:p>
          <a:p>
            <a:pPr marL="0" indent="0">
              <a:buNone/>
            </a:pPr>
            <a:endParaRPr lang="en-US" dirty="0"/>
          </a:p>
        </p:txBody>
      </p:sp>
    </p:spTree>
    <p:extLst>
      <p:ext uri="{BB962C8B-B14F-4D97-AF65-F5344CB8AC3E}">
        <p14:creationId xmlns:p14="http://schemas.microsoft.com/office/powerpoint/2010/main" val="22530033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Or a Bad Idea</a:t>
            </a:r>
            <a:endParaRPr lang="en-US" sz="6000" dirty="0"/>
          </a:p>
        </p:txBody>
      </p:sp>
    </p:spTree>
    <p:extLst>
      <p:ext uri="{BB962C8B-B14F-4D97-AF65-F5344CB8AC3E}">
        <p14:creationId xmlns:p14="http://schemas.microsoft.com/office/powerpoint/2010/main" val="315244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hlinkClick r:id="rId2"/>
              </a:rPr>
              <a:t>http://</a:t>
            </a:r>
            <a:r>
              <a:rPr lang="en-US" sz="4400" dirty="0" err="1">
                <a:hlinkClick r:id="rId2"/>
              </a:rPr>
              <a:t>geology.com</a:t>
            </a:r>
            <a:r>
              <a:rPr lang="en-US" sz="4400" dirty="0">
                <a:hlinkClick r:id="rId2"/>
              </a:rPr>
              <a:t>/sea-level-rise/</a:t>
            </a:r>
            <a:r>
              <a:rPr lang="en-US" sz="4400" dirty="0" smtClean="0">
                <a:effectLst/>
                <a:hlinkClick r:id="rId2"/>
              </a:rPr>
              <a:t> </a:t>
            </a:r>
            <a:endParaRPr lang="en-US" sz="4400" dirty="0"/>
          </a:p>
        </p:txBody>
      </p:sp>
    </p:spTree>
    <p:extLst>
      <p:ext uri="{BB962C8B-B14F-4D97-AF65-F5344CB8AC3E}">
        <p14:creationId xmlns:p14="http://schemas.microsoft.com/office/powerpoint/2010/main" val="39624406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967" y="1361588"/>
            <a:ext cx="8583833" cy="4764575"/>
          </a:xfrm>
        </p:spPr>
        <p:txBody>
          <a:bodyPr>
            <a:normAutofit/>
          </a:bodyPr>
          <a:lstStyle/>
          <a:p>
            <a:pPr marL="0" indent="0">
              <a:buNone/>
            </a:pPr>
            <a:r>
              <a:rPr lang="en-US" sz="4000" dirty="0" smtClean="0"/>
              <a:t>Prediction is hard, especially about the future</a:t>
            </a:r>
            <a:endParaRPr lang="en-US" sz="4000" dirty="0"/>
          </a:p>
          <a:p>
            <a:pPr marL="0" indent="0" algn="r">
              <a:buNone/>
            </a:pPr>
            <a:r>
              <a:rPr lang="en-US" sz="4000" dirty="0" smtClean="0"/>
              <a:t>Yogi Berra</a:t>
            </a:r>
            <a:endParaRPr lang="en-US" sz="4000" dirty="0"/>
          </a:p>
        </p:txBody>
      </p:sp>
    </p:spTree>
    <p:extLst>
      <p:ext uri="{BB962C8B-B14F-4D97-AF65-F5344CB8AC3E}">
        <p14:creationId xmlns:p14="http://schemas.microsoft.com/office/powerpoint/2010/main" val="190152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Orwell, 1946</a:t>
            </a:r>
            <a:endParaRPr lang="en-US" dirty="0"/>
          </a:p>
        </p:txBody>
      </p:sp>
      <p:sp>
        <p:nvSpPr>
          <p:cNvPr id="3" name="Content Placeholder 2"/>
          <p:cNvSpPr>
            <a:spLocks noGrp="1"/>
          </p:cNvSpPr>
          <p:nvPr>
            <p:ph idx="1"/>
          </p:nvPr>
        </p:nvSpPr>
        <p:spPr>
          <a:xfrm>
            <a:off x="331783" y="2092203"/>
            <a:ext cx="8637746" cy="2770612"/>
          </a:xfrm>
        </p:spPr>
        <p:txBody>
          <a:bodyPr/>
          <a:lstStyle/>
          <a:p>
            <a:pPr marL="0" indent="0">
              <a:buNone/>
            </a:pPr>
            <a:r>
              <a:rPr lang="en-US" dirty="0"/>
              <a:t>"</a:t>
            </a:r>
            <a:r>
              <a:rPr lang="en-US" i="1" dirty="0"/>
              <a:t>Necessarily the figures are uncertain, but it is quite possible that in only seventy years our population will amount to about eleven millions, over half of whom will be Old Age Pensioners</a:t>
            </a:r>
            <a:r>
              <a:rPr lang="en-US" dirty="0" smtClean="0"/>
              <a:t>.”</a:t>
            </a:r>
            <a:endParaRPr lang="en-US" dirty="0"/>
          </a:p>
        </p:txBody>
      </p:sp>
    </p:spTree>
    <p:extLst>
      <p:ext uri="{BB962C8B-B14F-4D97-AF65-F5344CB8AC3E}">
        <p14:creationId xmlns:p14="http://schemas.microsoft.com/office/powerpoint/2010/main" val="3934837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TotalTime>
  <Words>407</Words>
  <Application>Microsoft Macintosh PowerPoint</Application>
  <PresentationFormat>On-screen Show (4:3)</PresentationFormat>
  <Paragraphs>23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Sustainability:  Empty Rhetoric or a Bad Idea?</vt:lpstr>
      <vt:lpstr>Empty Rhetoric</vt:lpstr>
      <vt:lpstr>Sustainable: capable of being sustained </vt:lpstr>
      <vt:lpstr>PowerPoint Presentation</vt:lpstr>
      <vt:lpstr>PowerPoint Presentation</vt:lpstr>
      <vt:lpstr>Or a Bad Idea</vt:lpstr>
      <vt:lpstr>PowerPoint Presentation</vt:lpstr>
      <vt:lpstr>PowerPoint Presentation</vt:lpstr>
      <vt:lpstr>George Orwell, 1946</vt:lpstr>
      <vt:lpstr>Paul Ehrlich, 1968</vt:lpstr>
      <vt:lpstr>PowerPoint Presentation</vt:lpstr>
      <vt:lpstr>PowerPoint Presentation</vt:lpstr>
      <vt:lpstr>PowerPoint Presentation</vt:lpstr>
      <vt:lpstr>PowerPoint Presentation</vt:lpstr>
      <vt:lpstr>Gore on Biofuels</vt:lpstr>
    </vt:vector>
  </TitlesOfParts>
  <Company>School of Law, Santa Clara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capable of being sustained </dc:title>
  <dc:creator>David Friedman</dc:creator>
  <cp:lastModifiedBy>David Friedman</cp:lastModifiedBy>
  <cp:revision>8</cp:revision>
  <dcterms:created xsi:type="dcterms:W3CDTF">2011-04-19T17:41:46Z</dcterms:created>
  <dcterms:modified xsi:type="dcterms:W3CDTF">2011-04-19T21:54:58Z</dcterms:modified>
</cp:coreProperties>
</file>