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6" r:id="rId4"/>
    <p:sldId id="259" r:id="rId5"/>
    <p:sldId id="260" r:id="rId6"/>
    <p:sldId id="261" r:id="rId7"/>
    <p:sldId id="262" r:id="rId8"/>
    <p:sldId id="263" r:id="rId9"/>
    <p:sldId id="264" r:id="rId10"/>
    <p:sldId id="290"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67"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4"/>
    <p:restoredTop sz="94661"/>
  </p:normalViewPr>
  <p:slideViewPr>
    <p:cSldViewPr snapToGrid="0" snapToObjects="1">
      <p:cViewPr varScale="1">
        <p:scale>
          <a:sx n="69" d="100"/>
          <a:sy n="69" d="100"/>
        </p:scale>
        <p:origin x="208" y="29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22D30-88B2-6340-AF32-A0262943A9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BF6949-50E8-D542-8872-8241B1FDD5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693F79-08A5-5648-968E-895FADF7B67A}"/>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79C70890-CC5E-A742-B2A4-503EDB58A9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EB7DC8-1B6C-F649-BD10-7B76B5648378}"/>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3256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11A6-3505-9A4C-97DA-D3ACDC8518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76571D-C147-8047-AA26-9FD031E744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CBF8D4-2C83-0F40-99BD-678005089E53}"/>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074B78B0-9334-8A4F-8D6D-AEC603E0D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BD5C5-1FE0-AD46-9C4B-8FE3C1B517F4}"/>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2136619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7B1F6-ECD4-DC4E-8D5A-1C874570B5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23AFB8-D829-8643-B6AD-5435C8974A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FC48B-C841-524E-B775-6739ED3840C6}"/>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A5D99F61-15F0-4848-BFF1-92E004AB98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A9349-DA2E-E948-8892-D482A0A9436E}"/>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2440380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CDEB9-4867-294E-B956-9CC99ADA7E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C14E99-A8C7-EF4D-8C5B-F3B588D9C9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CCEFB-F6AE-2F40-99BF-93D6FFA623CF}"/>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903BD49C-808C-234F-9023-835879745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36931-8566-AB4F-A76E-4832AFD8A12A}"/>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391559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6917-E87E-A44D-8402-DEEB46F974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AB5AE8-3A56-5A47-890A-96D4E56013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0D544C-7194-CF4E-A95E-6557724AAC0A}"/>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CD4FC429-C7F9-7C4E-94E7-6A2D815C9B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2CEEDA-0E9C-8342-8B94-FA447BCC48CB}"/>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315864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91CC-38F7-7544-BF8A-E2689F3093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BACD8E-317B-BD45-8F9A-238991B37E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F243D4-43CB-EC40-8789-6145773C38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1DC4B2-0B1A-7F47-9BFF-C96F95F5D7A4}"/>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6" name="Footer Placeholder 5">
            <a:extLst>
              <a:ext uri="{FF2B5EF4-FFF2-40B4-BE49-F238E27FC236}">
                <a16:creationId xmlns:a16="http://schemas.microsoft.com/office/drawing/2014/main" id="{CE9DF003-D9DD-7A41-8194-5F8F84AB9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C8DB93-712F-804F-B1FD-7D2D5D8F5D01}"/>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3292931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7FCF4-15C2-F24A-B539-C3A955A6E6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16F357-9E03-3440-A8CD-FB67F21ED5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183BE4A-8EF9-9A4C-A311-238C2BECA37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ED357A-C279-9445-B7AF-B3C4163B9E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4BD976-F54A-DA4B-A422-BB1925572A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0E448E-7897-6C48-985B-0268E86781B6}"/>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8" name="Footer Placeholder 7">
            <a:extLst>
              <a:ext uri="{FF2B5EF4-FFF2-40B4-BE49-F238E27FC236}">
                <a16:creationId xmlns:a16="http://schemas.microsoft.com/office/drawing/2014/main" id="{2053296E-D6C5-BF4E-8E41-EE64D77B74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D993EB-AED6-DC48-9C73-B02E49DD7F00}"/>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174470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ECE70-1D39-0744-8094-2E7F256610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670A7B-6C56-0942-9568-A55968CEE4DA}"/>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4" name="Footer Placeholder 3">
            <a:extLst>
              <a:ext uri="{FF2B5EF4-FFF2-40B4-BE49-F238E27FC236}">
                <a16:creationId xmlns:a16="http://schemas.microsoft.com/office/drawing/2014/main" id="{86080C3D-EA2B-2541-B878-5B44F6299A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7CAD6F-958D-5744-8F3F-5CB290213AD6}"/>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45436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C683C-9F6C-0A49-BD0B-E1760381794C}"/>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3" name="Footer Placeholder 2">
            <a:extLst>
              <a:ext uri="{FF2B5EF4-FFF2-40B4-BE49-F238E27FC236}">
                <a16:creationId xmlns:a16="http://schemas.microsoft.com/office/drawing/2014/main" id="{E41955ED-0CD5-E346-9E41-0075DDB460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F8EC6B-5385-4C42-A16A-EA571811FB7B}"/>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226052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7F4A-0ACF-6448-A97C-AB9732C78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CB8D6E-617C-AF4A-8D10-7196D9C8A8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6C0A25-D77F-384E-9B75-6ACE7F587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F79C1B-D890-734F-A080-B30FCD116307}"/>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6" name="Footer Placeholder 5">
            <a:extLst>
              <a:ext uri="{FF2B5EF4-FFF2-40B4-BE49-F238E27FC236}">
                <a16:creationId xmlns:a16="http://schemas.microsoft.com/office/drawing/2014/main" id="{C1886C85-0C15-854C-95F0-F2D681B50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3992FD-3D26-E849-8E0E-90BB66673E1B}"/>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38200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FE71-14BE-674A-AE3C-E9061D469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5FBA6C-1D92-5D43-B2DA-D05C29ED2E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EABF96-83B5-0147-9227-8CAAF70A4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BBAB8A-3046-0D4F-B851-682EAD06C912}"/>
              </a:ext>
            </a:extLst>
          </p:cNvPr>
          <p:cNvSpPr>
            <a:spLocks noGrp="1"/>
          </p:cNvSpPr>
          <p:nvPr>
            <p:ph type="dt" sz="half" idx="10"/>
          </p:nvPr>
        </p:nvSpPr>
        <p:spPr/>
        <p:txBody>
          <a:bodyPr/>
          <a:lstStyle/>
          <a:p>
            <a:fld id="{C60FDE39-492E-354C-B1BA-F43D0ECC881D}" type="datetimeFigureOut">
              <a:rPr lang="en-US" smtClean="0"/>
              <a:t>1/12/20</a:t>
            </a:fld>
            <a:endParaRPr lang="en-US"/>
          </a:p>
        </p:txBody>
      </p:sp>
      <p:sp>
        <p:nvSpPr>
          <p:cNvPr id="6" name="Footer Placeholder 5">
            <a:extLst>
              <a:ext uri="{FF2B5EF4-FFF2-40B4-BE49-F238E27FC236}">
                <a16:creationId xmlns:a16="http://schemas.microsoft.com/office/drawing/2014/main" id="{386CA1B9-3A17-F047-A049-5ADCFDA401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1B2FE5-C08D-384D-A620-F078F611E894}"/>
              </a:ext>
            </a:extLst>
          </p:cNvPr>
          <p:cNvSpPr>
            <a:spLocks noGrp="1"/>
          </p:cNvSpPr>
          <p:nvPr>
            <p:ph type="sldNum" sz="quarter" idx="12"/>
          </p:nvPr>
        </p:nvSpPr>
        <p:spPr/>
        <p:txBody>
          <a:bodyPr/>
          <a:lstStyle/>
          <a:p>
            <a:fld id="{9BF52D7A-2FDB-654A-8B3C-9CEDFEA2C3B2}" type="slidenum">
              <a:rPr lang="en-US" smtClean="0"/>
              <a:t>‹#›</a:t>
            </a:fld>
            <a:endParaRPr lang="en-US"/>
          </a:p>
        </p:txBody>
      </p:sp>
    </p:spTree>
    <p:extLst>
      <p:ext uri="{BB962C8B-B14F-4D97-AF65-F5344CB8AC3E}">
        <p14:creationId xmlns:p14="http://schemas.microsoft.com/office/powerpoint/2010/main" val="168101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0B1C76-CAA9-0E4E-8CD5-F9E193E701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C6EE26-A6EC-B749-B07F-5A3AF067C3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D3346-2297-CD4B-8970-BC930A119D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FDE39-492E-354C-B1BA-F43D0ECC881D}" type="datetimeFigureOut">
              <a:rPr lang="en-US" smtClean="0"/>
              <a:t>1/12/20</a:t>
            </a:fld>
            <a:endParaRPr lang="en-US"/>
          </a:p>
        </p:txBody>
      </p:sp>
      <p:sp>
        <p:nvSpPr>
          <p:cNvPr id="5" name="Footer Placeholder 4">
            <a:extLst>
              <a:ext uri="{FF2B5EF4-FFF2-40B4-BE49-F238E27FC236}">
                <a16:creationId xmlns:a16="http://schemas.microsoft.com/office/drawing/2014/main" id="{0DAA861A-D4F8-304B-BFF4-22FC9E4F78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BC6E51-75C8-A841-8E96-10B816C190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52D7A-2FDB-654A-8B3C-9CEDFEA2C3B2}" type="slidenum">
              <a:rPr lang="en-US" smtClean="0"/>
              <a:t>‹#›</a:t>
            </a:fld>
            <a:endParaRPr lang="en-US"/>
          </a:p>
        </p:txBody>
      </p:sp>
    </p:spTree>
    <p:extLst>
      <p:ext uri="{BB962C8B-B14F-4D97-AF65-F5344CB8AC3E}">
        <p14:creationId xmlns:p14="http://schemas.microsoft.com/office/powerpoint/2010/main" val="1424175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aviddfriedman.com/OLLI%2020/Class.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165C-AB05-004D-9E31-D39C53945196}"/>
              </a:ext>
            </a:extLst>
          </p:cNvPr>
          <p:cNvSpPr>
            <a:spLocks noGrp="1"/>
          </p:cNvSpPr>
          <p:nvPr>
            <p:ph type="title"/>
          </p:nvPr>
        </p:nvSpPr>
        <p:spPr/>
        <p:txBody>
          <a:bodyPr/>
          <a:lstStyle/>
          <a:p>
            <a:pPr algn="ctr"/>
            <a:r>
              <a:rPr lang="en-US" dirty="0"/>
              <a:t>Class Web Page </a:t>
            </a:r>
          </a:p>
        </p:txBody>
      </p:sp>
      <p:sp>
        <p:nvSpPr>
          <p:cNvPr id="3" name="Content Placeholder 2">
            <a:extLst>
              <a:ext uri="{FF2B5EF4-FFF2-40B4-BE49-F238E27FC236}">
                <a16:creationId xmlns:a16="http://schemas.microsoft.com/office/drawing/2014/main" id="{C1E02ABF-3D8F-1A4D-9265-B334F36A28CB}"/>
              </a:ext>
            </a:extLst>
          </p:cNvPr>
          <p:cNvSpPr>
            <a:spLocks noGrp="1"/>
          </p:cNvSpPr>
          <p:nvPr>
            <p:ph idx="1"/>
          </p:nvPr>
        </p:nvSpPr>
        <p:spPr/>
        <p:txBody>
          <a:bodyPr/>
          <a:lstStyle/>
          <a:p>
            <a:r>
              <a:rPr lang="en-US" dirty="0">
                <a:hlinkClick r:id="rId2"/>
              </a:rPr>
              <a:t>http://www.daviddfriedman.com/OLLI 20/Class.html</a:t>
            </a:r>
            <a:endParaRPr lang="en-US" dirty="0"/>
          </a:p>
        </p:txBody>
      </p:sp>
    </p:spTree>
    <p:extLst>
      <p:ext uri="{BB962C8B-B14F-4D97-AF65-F5344CB8AC3E}">
        <p14:creationId xmlns:p14="http://schemas.microsoft.com/office/powerpoint/2010/main" val="2340112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AB90A-7932-E148-88F3-9CD4819F7FD9}"/>
              </a:ext>
            </a:extLst>
          </p:cNvPr>
          <p:cNvSpPr>
            <a:spLocks noGrp="1"/>
          </p:cNvSpPr>
          <p:nvPr>
            <p:ph idx="1"/>
          </p:nvPr>
        </p:nvSpPr>
        <p:spPr>
          <a:xfrm>
            <a:off x="130629" y="317242"/>
            <a:ext cx="11924522" cy="6540758"/>
          </a:xfrm>
        </p:spPr>
        <p:txBody>
          <a:bodyPr>
            <a:normAutofit lnSpcReduction="10000"/>
          </a:bodyPr>
          <a:lstStyle/>
          <a:p>
            <a:pPr marL="0" indent="0">
              <a:buNone/>
            </a:pPr>
            <a:r>
              <a:rPr lang="en-US" sz="3200" dirty="0">
                <a:effectLst/>
              </a:rPr>
              <a:t>A </a:t>
            </a:r>
            <a:r>
              <a:rPr lang="en-US" sz="3200" dirty="0" err="1">
                <a:effectLst/>
              </a:rPr>
              <a:t>Tanna</a:t>
            </a:r>
            <a:r>
              <a:rPr lang="en-US" sz="3200" dirty="0">
                <a:effectLst/>
              </a:rPr>
              <a:t> taught: Great was the calamity that befell that day, for everything at which R. Eliezer cast his eyes was burned up. </a:t>
            </a:r>
          </a:p>
          <a:p>
            <a:pPr marL="0" indent="0">
              <a:buNone/>
            </a:pPr>
            <a:r>
              <a:rPr lang="en-US" sz="3200" dirty="0">
                <a:effectLst/>
              </a:rPr>
              <a:t>R. Gamaliel too was travelling in a ship, when a huge wave arose to drown him.</a:t>
            </a:r>
          </a:p>
          <a:p>
            <a:pPr marL="0" indent="0">
              <a:buNone/>
            </a:pPr>
            <a:r>
              <a:rPr lang="en-US" sz="3200" dirty="0">
                <a:effectLst/>
              </a:rPr>
              <a:t> 'It appears to me,' he reflected, 'that this is on account of none other but R. Eliezer b. Hyrcanus.' Thereupon he arose and exclaimed,</a:t>
            </a:r>
          </a:p>
          <a:p>
            <a:pPr marL="0" indent="0">
              <a:buNone/>
            </a:pPr>
            <a:r>
              <a:rPr lang="en-US" sz="3200" dirty="0">
                <a:effectLst/>
              </a:rPr>
              <a:t> 'Sovereign of the Universe! Thou </a:t>
            </a:r>
            <a:r>
              <a:rPr lang="en-US" sz="3200" dirty="0" err="1">
                <a:effectLst/>
              </a:rPr>
              <a:t>knowest</a:t>
            </a:r>
            <a:r>
              <a:rPr lang="en-US" sz="3200" dirty="0">
                <a:effectLst/>
              </a:rPr>
              <a:t> full well that I have not acted for my </a:t>
            </a:r>
            <a:r>
              <a:rPr lang="en-US" sz="3200" dirty="0" err="1">
                <a:effectLst/>
              </a:rPr>
              <a:t>honour</a:t>
            </a:r>
            <a:r>
              <a:rPr lang="en-US" sz="3200" dirty="0">
                <a:effectLst/>
              </a:rPr>
              <a:t>, nor for the </a:t>
            </a:r>
            <a:r>
              <a:rPr lang="en-US" sz="3200" dirty="0" err="1">
                <a:effectLst/>
              </a:rPr>
              <a:t>honour</a:t>
            </a:r>
            <a:r>
              <a:rPr lang="en-US" sz="3200" dirty="0">
                <a:effectLst/>
              </a:rPr>
              <a:t> of my paternal house, but for Thine, so that strife may not multiply in Israel! 'At that the raging sea subsided. </a:t>
            </a:r>
          </a:p>
          <a:p>
            <a:r>
              <a:rPr lang="en-US" sz="3200" dirty="0"/>
              <a:t>R. Eliezer’s wife is the sister of R. Gamliel</a:t>
            </a:r>
          </a:p>
          <a:p>
            <a:pPr lvl="1"/>
            <a:r>
              <a:rPr lang="en-US" sz="2800" dirty="0"/>
              <a:t>She forbids her husband to fall on his face in petitionary prayer</a:t>
            </a:r>
          </a:p>
          <a:p>
            <a:pPr lvl="1"/>
            <a:r>
              <a:rPr lang="en-US" sz="2800" dirty="0"/>
              <a:t>She gets distracted, he does</a:t>
            </a:r>
          </a:p>
          <a:p>
            <a:pPr lvl="1"/>
            <a:r>
              <a:rPr lang="en-US" sz="2800" dirty="0"/>
              <a:t>From her brother’s house comes the sound of the horn announcing his death</a:t>
            </a:r>
          </a:p>
          <a:p>
            <a:endParaRPr lang="en-US" dirty="0"/>
          </a:p>
        </p:txBody>
      </p:sp>
    </p:spTree>
    <p:extLst>
      <p:ext uri="{BB962C8B-B14F-4D97-AF65-F5344CB8AC3E}">
        <p14:creationId xmlns:p14="http://schemas.microsoft.com/office/powerpoint/2010/main" val="42575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1D289-D5EF-E948-BF7C-A6D0C2F6B5CD}"/>
              </a:ext>
            </a:extLst>
          </p:cNvPr>
          <p:cNvSpPr>
            <a:spLocks noGrp="1"/>
          </p:cNvSpPr>
          <p:nvPr>
            <p:ph type="title"/>
          </p:nvPr>
        </p:nvSpPr>
        <p:spPr>
          <a:xfrm>
            <a:off x="838200" y="1"/>
            <a:ext cx="10515600" cy="742122"/>
          </a:xfrm>
        </p:spPr>
        <p:txBody>
          <a:bodyPr/>
          <a:lstStyle/>
          <a:p>
            <a:r>
              <a:rPr lang="en-US" dirty="0"/>
              <a:t>How should we make sense of the story?</a:t>
            </a:r>
          </a:p>
        </p:txBody>
      </p:sp>
      <p:sp>
        <p:nvSpPr>
          <p:cNvPr id="3" name="Content Placeholder 2">
            <a:extLst>
              <a:ext uri="{FF2B5EF4-FFF2-40B4-BE49-F238E27FC236}">
                <a16:creationId xmlns:a16="http://schemas.microsoft.com/office/drawing/2014/main" id="{1412E60B-41BC-8048-B99C-AAE66F1F5536}"/>
              </a:ext>
            </a:extLst>
          </p:cNvPr>
          <p:cNvSpPr>
            <a:spLocks noGrp="1"/>
          </p:cNvSpPr>
          <p:nvPr>
            <p:ph idx="1"/>
          </p:nvPr>
        </p:nvSpPr>
        <p:spPr>
          <a:xfrm>
            <a:off x="322194" y="742123"/>
            <a:ext cx="11547612" cy="6115877"/>
          </a:xfrm>
        </p:spPr>
        <p:txBody>
          <a:bodyPr/>
          <a:lstStyle/>
          <a:p>
            <a:r>
              <a:rPr lang="en-US" dirty="0"/>
              <a:t>From inside the belief system</a:t>
            </a:r>
          </a:p>
          <a:p>
            <a:pPr lvl="1"/>
            <a:r>
              <a:rPr lang="en-US" dirty="0"/>
              <a:t>God, in the Torah, said that in case of doubt, abide by the majority</a:t>
            </a:r>
          </a:p>
          <a:p>
            <a:pPr lvl="1"/>
            <a:r>
              <a:rPr lang="en-US" dirty="0"/>
              <a:t>Interpreted as the majority of the Sanhedrin</a:t>
            </a:r>
          </a:p>
          <a:p>
            <a:pPr lvl="1"/>
            <a:r>
              <a:rPr lang="en-US" dirty="0"/>
              <a:t>Interpreting the law has been put in the hands of humans</a:t>
            </a:r>
          </a:p>
          <a:p>
            <a:pPr lvl="1"/>
            <a:r>
              <a:rPr lang="en-US" dirty="0"/>
              <a:t>Ruling out divine intervention</a:t>
            </a:r>
          </a:p>
          <a:p>
            <a:pPr lvl="1"/>
            <a:r>
              <a:rPr lang="en-US" dirty="0"/>
              <a:t>But why didn’t the sages change their votes when God told them Eliezer was right?</a:t>
            </a:r>
          </a:p>
          <a:p>
            <a:r>
              <a:rPr lang="en-US" dirty="0"/>
              <a:t>From outside the system</a:t>
            </a:r>
          </a:p>
          <a:p>
            <a:pPr lvl="1"/>
            <a:r>
              <a:rPr lang="en-US" dirty="0"/>
              <a:t>A system based on divine revelation is at risk from anyone who can convincingly claim to be the channel for new revelation</a:t>
            </a:r>
          </a:p>
          <a:p>
            <a:pPr lvl="1"/>
            <a:r>
              <a:rPr lang="en-US" dirty="0"/>
              <a:t>To defend against that, establish that however strong the evidence, it doesn’t count</a:t>
            </a:r>
          </a:p>
          <a:p>
            <a:pPr lvl="1"/>
            <a:r>
              <a:rPr lang="en-US" dirty="0"/>
              <a:t>Not even a voice from heaven</a:t>
            </a:r>
          </a:p>
          <a:p>
            <a:r>
              <a:rPr lang="en-US" dirty="0"/>
              <a:t>Final verdict (within the system), another heavenly voice</a:t>
            </a:r>
          </a:p>
          <a:p>
            <a:pPr lvl="1"/>
            <a:r>
              <a:rPr lang="en-US" dirty="0"/>
              <a:t>“the words of both are the words of the living God, but the law is in accordance with the school of Hillel.”</a:t>
            </a:r>
            <a:r>
              <a:rPr lang="en-US" dirty="0">
                <a:effectLst/>
              </a:rPr>
              <a:t> </a:t>
            </a:r>
          </a:p>
          <a:p>
            <a:pPr lvl="1"/>
            <a:r>
              <a:rPr lang="en-US" dirty="0"/>
              <a:t>How come they believe the voice from heaven that time?</a:t>
            </a:r>
          </a:p>
          <a:p>
            <a:endParaRPr lang="en-US" dirty="0"/>
          </a:p>
        </p:txBody>
      </p:sp>
    </p:spTree>
    <p:extLst>
      <p:ext uri="{BB962C8B-B14F-4D97-AF65-F5344CB8AC3E}">
        <p14:creationId xmlns:p14="http://schemas.microsoft.com/office/powerpoint/2010/main" val="221041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0D086-C2A9-E54F-8713-667474E08AF9}"/>
              </a:ext>
            </a:extLst>
          </p:cNvPr>
          <p:cNvSpPr>
            <a:spLocks noGrp="1"/>
          </p:cNvSpPr>
          <p:nvPr>
            <p:ph type="title"/>
          </p:nvPr>
        </p:nvSpPr>
        <p:spPr>
          <a:xfrm>
            <a:off x="838200" y="0"/>
            <a:ext cx="10515600" cy="954157"/>
          </a:xfrm>
        </p:spPr>
        <p:txBody>
          <a:bodyPr/>
          <a:lstStyle/>
          <a:p>
            <a:r>
              <a:rPr lang="en-US" dirty="0"/>
              <a:t>The problem of uniformity continued</a:t>
            </a:r>
          </a:p>
        </p:txBody>
      </p:sp>
      <p:sp>
        <p:nvSpPr>
          <p:cNvPr id="3" name="Content Placeholder 2">
            <a:extLst>
              <a:ext uri="{FF2B5EF4-FFF2-40B4-BE49-F238E27FC236}">
                <a16:creationId xmlns:a16="http://schemas.microsoft.com/office/drawing/2014/main" id="{D54F22F7-7A55-B34B-9BDF-75550F182357}"/>
              </a:ext>
            </a:extLst>
          </p:cNvPr>
          <p:cNvSpPr>
            <a:spLocks noGrp="1"/>
          </p:cNvSpPr>
          <p:nvPr>
            <p:ph idx="1"/>
          </p:nvPr>
        </p:nvSpPr>
        <p:spPr>
          <a:xfrm>
            <a:off x="838199" y="1046922"/>
            <a:ext cx="11141765" cy="5811077"/>
          </a:xfrm>
        </p:spPr>
        <p:txBody>
          <a:bodyPr>
            <a:normAutofit/>
          </a:bodyPr>
          <a:lstStyle/>
          <a:p>
            <a:r>
              <a:rPr lang="en-US" dirty="0"/>
              <a:t>The Sanhedrin gave its last ruling in 358 A.D.</a:t>
            </a:r>
          </a:p>
          <a:p>
            <a:r>
              <a:rPr lang="en-US" dirty="0"/>
              <a:t>After that, the Babylonian academies were largely taken as authorities</a:t>
            </a:r>
          </a:p>
          <a:p>
            <a:r>
              <a:rPr lang="en-US" dirty="0"/>
              <a:t>When they disappeared, various prominent scholars</a:t>
            </a:r>
          </a:p>
          <a:p>
            <a:pPr lvl="1"/>
            <a:r>
              <a:rPr lang="en-US" dirty="0"/>
              <a:t>Geographical schools developed</a:t>
            </a:r>
          </a:p>
          <a:p>
            <a:pPr lvl="1"/>
            <a:r>
              <a:rPr lang="en-US" dirty="0"/>
              <a:t>Each taking as an authority some prominent scholar</a:t>
            </a:r>
          </a:p>
          <a:p>
            <a:r>
              <a:rPr lang="en-US" dirty="0"/>
              <a:t>You are a judge in a diaspora community with a hard case</a:t>
            </a:r>
          </a:p>
          <a:p>
            <a:pPr lvl="1"/>
            <a:r>
              <a:rPr lang="en-US" dirty="0"/>
              <a:t>You write it up, send it to an authority you trust</a:t>
            </a:r>
          </a:p>
          <a:p>
            <a:pPr lvl="2"/>
            <a:r>
              <a:rPr lang="en-US" dirty="0"/>
              <a:t>The head of one of the academies</a:t>
            </a:r>
          </a:p>
          <a:p>
            <a:pPr lvl="2"/>
            <a:r>
              <a:rPr lang="en-US" dirty="0"/>
              <a:t>Later a prominent scholar such as Maimonides</a:t>
            </a:r>
          </a:p>
          <a:p>
            <a:pPr lvl="1"/>
            <a:r>
              <a:rPr lang="en-US" dirty="0"/>
              <a:t>He eventually writes back, giving what he consider the correct answer</a:t>
            </a:r>
          </a:p>
          <a:p>
            <a:pPr lvl="1"/>
            <a:r>
              <a:rPr lang="en-US" dirty="0"/>
              <a:t>This is called a “</a:t>
            </a:r>
            <a:r>
              <a:rPr lang="en-US" dirty="0" err="1"/>
              <a:t>responsa</a:t>
            </a:r>
            <a:r>
              <a:rPr lang="en-US" dirty="0"/>
              <a:t>.”</a:t>
            </a:r>
          </a:p>
          <a:p>
            <a:pPr lvl="1"/>
            <a:r>
              <a:rPr lang="en-US" dirty="0"/>
              <a:t>Hundreds of thousands of them survive</a:t>
            </a:r>
          </a:p>
          <a:p>
            <a:pPr lvl="1"/>
            <a:r>
              <a:rPr lang="en-US" dirty="0"/>
              <a:t>Jewish law may be the best documented of all past legal systems</a:t>
            </a:r>
          </a:p>
        </p:txBody>
      </p:sp>
    </p:spTree>
    <p:extLst>
      <p:ext uri="{BB962C8B-B14F-4D97-AF65-F5344CB8AC3E}">
        <p14:creationId xmlns:p14="http://schemas.microsoft.com/office/powerpoint/2010/main" val="172238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3EFF-9D9B-E140-89C2-71817709477B}"/>
              </a:ext>
            </a:extLst>
          </p:cNvPr>
          <p:cNvSpPr>
            <a:spLocks noGrp="1"/>
          </p:cNvSpPr>
          <p:nvPr>
            <p:ph type="title"/>
          </p:nvPr>
        </p:nvSpPr>
        <p:spPr>
          <a:xfrm>
            <a:off x="838200" y="0"/>
            <a:ext cx="10515600" cy="1325563"/>
          </a:xfrm>
        </p:spPr>
        <p:txBody>
          <a:bodyPr/>
          <a:lstStyle/>
          <a:p>
            <a:pPr algn="ctr"/>
            <a:r>
              <a:rPr lang="en-US" dirty="0"/>
              <a:t>The Sources of Law</a:t>
            </a:r>
          </a:p>
        </p:txBody>
      </p:sp>
      <p:sp>
        <p:nvSpPr>
          <p:cNvPr id="3" name="Content Placeholder 2">
            <a:extLst>
              <a:ext uri="{FF2B5EF4-FFF2-40B4-BE49-F238E27FC236}">
                <a16:creationId xmlns:a16="http://schemas.microsoft.com/office/drawing/2014/main" id="{B526D6C7-1E33-094C-A9CB-3F9938545BCB}"/>
              </a:ext>
            </a:extLst>
          </p:cNvPr>
          <p:cNvSpPr>
            <a:spLocks noGrp="1"/>
          </p:cNvSpPr>
          <p:nvPr>
            <p:ph idx="1"/>
          </p:nvPr>
        </p:nvSpPr>
        <p:spPr>
          <a:xfrm>
            <a:off x="0" y="1325563"/>
            <a:ext cx="12192000" cy="4851400"/>
          </a:xfrm>
        </p:spPr>
        <p:txBody>
          <a:bodyPr>
            <a:normAutofit/>
          </a:bodyPr>
          <a:lstStyle/>
          <a:p>
            <a:r>
              <a:rPr lang="en-US" dirty="0"/>
              <a:t>The Torah</a:t>
            </a:r>
          </a:p>
          <a:p>
            <a:r>
              <a:rPr lang="en-US" dirty="0"/>
              <a:t>The Mishnah, c. 200 AD., offered arguments of different sages</a:t>
            </a:r>
          </a:p>
          <a:p>
            <a:r>
              <a:rPr lang="en-US" dirty="0"/>
              <a:t>The Talmud: The Mishnah itself plus several centuries of arguments over it</a:t>
            </a:r>
          </a:p>
          <a:p>
            <a:pPr lvl="1"/>
            <a:r>
              <a:rPr lang="en-US" i="1" dirty="0"/>
              <a:t>Mishnah</a:t>
            </a:r>
            <a:r>
              <a:rPr lang="en-US" dirty="0"/>
              <a:t>: He who leaves a jug in the public domain, and someone else came along and stumbled on it and broke it—[the one who broke it] is exempt.</a:t>
            </a:r>
          </a:p>
          <a:p>
            <a:pPr lvl="1"/>
            <a:r>
              <a:rPr lang="en-US" i="1" dirty="0"/>
              <a:t>Babylonian Talmud</a:t>
            </a:r>
            <a:r>
              <a:rPr lang="en-US" dirty="0"/>
              <a:t>: </a:t>
            </a:r>
            <a:r>
              <a:rPr lang="en-US" i="1" dirty="0"/>
              <a:t>They said in the household of </a:t>
            </a:r>
            <a:r>
              <a:rPr lang="en-US" i="1" dirty="0" err="1"/>
              <a:t>Rab</a:t>
            </a:r>
            <a:r>
              <a:rPr lang="en-US" i="1" dirty="0"/>
              <a:t> in the name of </a:t>
            </a:r>
            <a:r>
              <a:rPr lang="en-US" i="1" dirty="0" err="1"/>
              <a:t>Rab</a:t>
            </a:r>
            <a:r>
              <a:rPr lang="en-US" i="1" dirty="0"/>
              <a:t>, </a:t>
            </a:r>
            <a:r>
              <a:rPr lang="en-US" dirty="0"/>
              <a:t>“We deal with a case in which the whole of the public domain was filled with barrels.”</a:t>
            </a:r>
          </a:p>
          <a:p>
            <a:pPr lvl="1"/>
            <a:r>
              <a:rPr lang="en-US" dirty="0"/>
              <a:t>Samuel said, “We deal with a case in which the jugs were in a dark place.”</a:t>
            </a:r>
          </a:p>
          <a:p>
            <a:pPr lvl="1"/>
            <a:r>
              <a:rPr lang="en-US" dirty="0"/>
              <a:t>R. </a:t>
            </a:r>
            <a:r>
              <a:rPr lang="en-US" dirty="0" err="1"/>
              <a:t>Yohanan</a:t>
            </a:r>
            <a:r>
              <a:rPr lang="en-US" dirty="0"/>
              <a:t> said, “We deal with a case in which the jug was at a corner.”</a:t>
            </a:r>
          </a:p>
          <a:p>
            <a:pPr lvl="1"/>
            <a:r>
              <a:rPr lang="en-US" dirty="0"/>
              <a:t>Each reversing the conclusion of the Mishnah itself, save in the special case they introduce.</a:t>
            </a:r>
          </a:p>
          <a:p>
            <a:r>
              <a:rPr lang="en-US" dirty="0"/>
              <a:t>The work of later scholars, based on those.</a:t>
            </a:r>
          </a:p>
        </p:txBody>
      </p:sp>
    </p:spTree>
    <p:extLst>
      <p:ext uri="{BB962C8B-B14F-4D97-AF65-F5344CB8AC3E}">
        <p14:creationId xmlns:p14="http://schemas.microsoft.com/office/powerpoint/2010/main" val="230971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6067B-E1B3-0F41-8708-C560ECA6AB54}"/>
              </a:ext>
            </a:extLst>
          </p:cNvPr>
          <p:cNvSpPr>
            <a:spLocks noGrp="1"/>
          </p:cNvSpPr>
          <p:nvPr>
            <p:ph idx="1"/>
          </p:nvPr>
        </p:nvSpPr>
        <p:spPr>
          <a:xfrm>
            <a:off x="838200" y="447868"/>
            <a:ext cx="11353800" cy="6046237"/>
          </a:xfrm>
        </p:spPr>
        <p:txBody>
          <a:bodyPr>
            <a:normAutofit lnSpcReduction="10000"/>
          </a:bodyPr>
          <a:lstStyle/>
          <a:p>
            <a:r>
              <a:rPr lang="en-US" sz="3600" dirty="0"/>
              <a:t>Two approaches to scholarly books on the law</a:t>
            </a:r>
          </a:p>
          <a:p>
            <a:pPr lvl="1"/>
            <a:r>
              <a:rPr lang="en-US" sz="3200" dirty="0"/>
              <a:t>Give arguments for multiple alternative interpretations (the </a:t>
            </a:r>
            <a:r>
              <a:rPr lang="en-US" sz="3200" i="1" dirty="0"/>
              <a:t>Mishnah</a:t>
            </a:r>
            <a:r>
              <a:rPr lang="en-US" sz="3200" dirty="0"/>
              <a:t> did it first)</a:t>
            </a:r>
          </a:p>
          <a:p>
            <a:pPr lvl="1"/>
            <a:r>
              <a:rPr lang="en-US" sz="3200" dirty="0"/>
              <a:t>Give what the author thought was the best answer to each question (</a:t>
            </a:r>
            <a:r>
              <a:rPr lang="en-US" sz="3200" i="1" dirty="0"/>
              <a:t>Mishnah Torah </a:t>
            </a:r>
            <a:r>
              <a:rPr lang="en-US" sz="3200" dirty="0"/>
              <a:t>of Maimonides)</a:t>
            </a:r>
          </a:p>
          <a:p>
            <a:r>
              <a:rPr lang="en-US" sz="3600" dirty="0"/>
              <a:t>Eventually Joseph Caro produced two volumes, one for each approach</a:t>
            </a:r>
          </a:p>
          <a:p>
            <a:pPr lvl="1"/>
            <a:r>
              <a:rPr lang="en-US" sz="3200" dirty="0"/>
              <a:t>With the shorter one based on majority vote of the three top scholars</a:t>
            </a:r>
          </a:p>
          <a:p>
            <a:pPr lvl="1"/>
            <a:r>
              <a:rPr lang="en-US" sz="3200" dirty="0"/>
              <a:t>Moses </a:t>
            </a:r>
            <a:r>
              <a:rPr lang="en-US" sz="3200" dirty="0" err="1"/>
              <a:t>Isserles</a:t>
            </a:r>
            <a:r>
              <a:rPr lang="en-US" sz="3200" dirty="0"/>
              <a:t> wrote a supplement, the view of the Ashkenazi authorities</a:t>
            </a:r>
          </a:p>
          <a:p>
            <a:pPr lvl="1"/>
            <a:r>
              <a:rPr lang="en-US" sz="3200" dirty="0"/>
              <a:t>The combination came to be accepted in most of the Jewish communities</a:t>
            </a:r>
          </a:p>
        </p:txBody>
      </p:sp>
    </p:spTree>
    <p:extLst>
      <p:ext uri="{BB962C8B-B14F-4D97-AF65-F5344CB8AC3E}">
        <p14:creationId xmlns:p14="http://schemas.microsoft.com/office/powerpoint/2010/main" val="250589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4B04-D882-4F47-B530-A7FBD1FAD9AC}"/>
              </a:ext>
            </a:extLst>
          </p:cNvPr>
          <p:cNvSpPr>
            <a:spLocks noGrp="1"/>
          </p:cNvSpPr>
          <p:nvPr>
            <p:ph type="title"/>
          </p:nvPr>
        </p:nvSpPr>
        <p:spPr>
          <a:xfrm>
            <a:off x="838200" y="0"/>
            <a:ext cx="10515600" cy="821635"/>
          </a:xfrm>
        </p:spPr>
        <p:txBody>
          <a:bodyPr/>
          <a:lstStyle/>
          <a:p>
            <a:pPr algn="ctr"/>
            <a:r>
              <a:rPr lang="en-US" dirty="0"/>
              <a:t>Communal Authorities</a:t>
            </a:r>
          </a:p>
        </p:txBody>
      </p:sp>
      <p:sp>
        <p:nvSpPr>
          <p:cNvPr id="3" name="Content Placeholder 2">
            <a:extLst>
              <a:ext uri="{FF2B5EF4-FFF2-40B4-BE49-F238E27FC236}">
                <a16:creationId xmlns:a16="http://schemas.microsoft.com/office/drawing/2014/main" id="{5DA3EA88-FE2C-EB4E-B33D-0102A924CB68}"/>
              </a:ext>
            </a:extLst>
          </p:cNvPr>
          <p:cNvSpPr>
            <a:spLocks noGrp="1"/>
          </p:cNvSpPr>
          <p:nvPr>
            <p:ph idx="1"/>
          </p:nvPr>
        </p:nvSpPr>
        <p:spPr>
          <a:xfrm>
            <a:off x="335902" y="821636"/>
            <a:ext cx="11856098" cy="6036364"/>
          </a:xfrm>
        </p:spPr>
        <p:txBody>
          <a:bodyPr>
            <a:normAutofit fontScale="92500" lnSpcReduction="20000"/>
          </a:bodyPr>
          <a:lstStyle/>
          <a:p>
            <a:r>
              <a:rPr lang="en-US" dirty="0"/>
              <a:t>In the absence of suitable scholars, who was to deal with legal problems of a particular community? The communal authorities.</a:t>
            </a:r>
          </a:p>
          <a:p>
            <a:pPr lvl="1"/>
            <a:r>
              <a:rPr lang="en-US" dirty="0"/>
              <a:t>Under a variety of arguments, but </a:t>
            </a:r>
          </a:p>
          <a:p>
            <a:pPr lvl="1"/>
            <a:r>
              <a:rPr lang="en-US" dirty="0"/>
              <a:t>Ultimately because it was essential for the survival of the diaspora community</a:t>
            </a:r>
          </a:p>
          <a:p>
            <a:r>
              <a:rPr lang="en-US" dirty="0"/>
              <a:t>One view: The communal authorities have a free hand: </a:t>
            </a:r>
          </a:p>
          <a:p>
            <a:pPr lvl="1"/>
            <a:r>
              <a:rPr lang="en-US" dirty="0"/>
              <a:t>With regard to </a:t>
            </a:r>
            <a:r>
              <a:rPr lang="en-US" i="1" dirty="0"/>
              <a:t>mammon</a:t>
            </a:r>
            <a:r>
              <a:rPr lang="en-US" dirty="0"/>
              <a:t>, relations among men, a sort of social contract theory</a:t>
            </a:r>
          </a:p>
          <a:p>
            <a:pPr lvl="1"/>
            <a:r>
              <a:rPr lang="en-US" dirty="0"/>
              <a:t>But not </a:t>
            </a:r>
            <a:r>
              <a:rPr lang="en-US" i="1" dirty="0" err="1"/>
              <a:t>Issur</a:t>
            </a:r>
            <a:r>
              <a:rPr lang="en-US" dirty="0"/>
              <a:t>, religious law</a:t>
            </a:r>
          </a:p>
          <a:p>
            <a:r>
              <a:rPr lang="en-US" b="1" dirty="0"/>
              <a:t>The problem of marriage law</a:t>
            </a:r>
          </a:p>
          <a:p>
            <a:pPr lvl="1"/>
            <a:r>
              <a:rPr lang="en-US" dirty="0"/>
              <a:t>Under Torah, assent, two witnesses, and a token given, were sufficient</a:t>
            </a:r>
          </a:p>
          <a:p>
            <a:pPr lvl="1"/>
            <a:r>
              <a:rPr lang="en-US" dirty="0"/>
              <a:t>Parents had no veto, and wanted one. </a:t>
            </a:r>
          </a:p>
          <a:p>
            <a:pPr lvl="1"/>
            <a:r>
              <a:rPr lang="en-US" dirty="0"/>
              <a:t>So communal law added additional requirements. </a:t>
            </a:r>
          </a:p>
          <a:p>
            <a:pPr lvl="1"/>
            <a:r>
              <a:rPr lang="en-US" dirty="0"/>
              <a:t>How to justify?</a:t>
            </a:r>
          </a:p>
          <a:p>
            <a:pPr lvl="1"/>
            <a:r>
              <a:rPr lang="en-US" dirty="0"/>
              <a:t>Marriage was </a:t>
            </a:r>
            <a:r>
              <a:rPr lang="en-US" i="1" dirty="0" err="1"/>
              <a:t>Issur</a:t>
            </a:r>
            <a:r>
              <a:rPr lang="en-US" i="1" dirty="0"/>
              <a:t>, </a:t>
            </a:r>
            <a:r>
              <a:rPr lang="en-US" dirty="0"/>
              <a:t>but</a:t>
            </a:r>
            <a:r>
              <a:rPr lang="en-US" i="1" dirty="0"/>
              <a:t> </a:t>
            </a:r>
            <a:r>
              <a:rPr lang="en-US" dirty="0"/>
              <a:t>the wedding ring was property, </a:t>
            </a:r>
            <a:r>
              <a:rPr lang="en-US" i="1" dirty="0"/>
              <a:t>mammon</a:t>
            </a:r>
            <a:r>
              <a:rPr lang="en-US" dirty="0"/>
              <a:t>.</a:t>
            </a:r>
          </a:p>
          <a:p>
            <a:pPr lvl="1"/>
            <a:r>
              <a:rPr lang="en-US" dirty="0"/>
              <a:t>If the communal requirements not satisfied, the ring forfeits. Retroactively.</a:t>
            </a:r>
          </a:p>
          <a:p>
            <a:pPr lvl="1"/>
            <a:r>
              <a:rPr lang="en-US" dirty="0"/>
              <a:t>So the marriage hasn’t happened.</a:t>
            </a:r>
          </a:p>
          <a:p>
            <a:pPr lvl="1"/>
            <a:r>
              <a:rPr lang="en-US" dirty="0"/>
              <a:t>Problem: Different communities now disagree about whether a woman is married</a:t>
            </a:r>
          </a:p>
          <a:p>
            <a:pPr lvl="1"/>
            <a:r>
              <a:rPr lang="en-US" dirty="0"/>
              <a:t>Authorities eventually shifted to “the marriage happened, but we’ll force the husband to divorce the wife.”</a:t>
            </a:r>
          </a:p>
          <a:p>
            <a:pPr lvl="1"/>
            <a:endParaRPr lang="en-US" dirty="0"/>
          </a:p>
          <a:p>
            <a:endParaRPr lang="en-US" dirty="0"/>
          </a:p>
        </p:txBody>
      </p:sp>
    </p:spTree>
    <p:extLst>
      <p:ext uri="{BB962C8B-B14F-4D97-AF65-F5344CB8AC3E}">
        <p14:creationId xmlns:p14="http://schemas.microsoft.com/office/powerpoint/2010/main" val="207202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573F8-8FBE-1E4C-BC43-B97F811B5280}"/>
              </a:ext>
            </a:extLst>
          </p:cNvPr>
          <p:cNvSpPr>
            <a:spLocks noGrp="1"/>
          </p:cNvSpPr>
          <p:nvPr>
            <p:ph type="title"/>
          </p:nvPr>
        </p:nvSpPr>
        <p:spPr>
          <a:xfrm>
            <a:off x="838200" y="1"/>
            <a:ext cx="10515600" cy="887896"/>
          </a:xfrm>
        </p:spPr>
        <p:txBody>
          <a:bodyPr/>
          <a:lstStyle/>
          <a:p>
            <a:pPr algn="ctr"/>
            <a:r>
              <a:rPr lang="en-US" dirty="0"/>
              <a:t>The Role of Oaths</a:t>
            </a:r>
          </a:p>
        </p:txBody>
      </p:sp>
      <p:sp>
        <p:nvSpPr>
          <p:cNvPr id="3" name="Content Placeholder 2">
            <a:extLst>
              <a:ext uri="{FF2B5EF4-FFF2-40B4-BE49-F238E27FC236}">
                <a16:creationId xmlns:a16="http://schemas.microsoft.com/office/drawing/2014/main" id="{CC10281E-F306-1747-8A7B-161B6857CAF0}"/>
              </a:ext>
            </a:extLst>
          </p:cNvPr>
          <p:cNvSpPr>
            <a:spLocks noGrp="1"/>
          </p:cNvSpPr>
          <p:nvPr>
            <p:ph idx="1"/>
          </p:nvPr>
        </p:nvSpPr>
        <p:spPr>
          <a:xfrm>
            <a:off x="130629" y="781878"/>
            <a:ext cx="12061371" cy="6076122"/>
          </a:xfrm>
        </p:spPr>
        <p:txBody>
          <a:bodyPr/>
          <a:lstStyle/>
          <a:p>
            <a:r>
              <a:rPr lang="en-US" dirty="0"/>
              <a:t>An oath in proper form can shift the balance of proof</a:t>
            </a:r>
          </a:p>
          <a:p>
            <a:pPr lvl="1"/>
            <a:r>
              <a:rPr lang="en-US" dirty="0"/>
              <a:t>If accusation only on suspicion, denial by the accused ends the case</a:t>
            </a:r>
          </a:p>
          <a:p>
            <a:pPr lvl="1"/>
            <a:r>
              <a:rPr lang="en-US" dirty="0"/>
              <a:t>He said/he said accusation, sworn denial by the defendant ends the case</a:t>
            </a:r>
          </a:p>
          <a:p>
            <a:pPr lvl="1"/>
            <a:r>
              <a:rPr lang="en-US" dirty="0"/>
              <a:t>Accusation with evidence, now accuser can swear and prevail</a:t>
            </a:r>
          </a:p>
          <a:p>
            <a:pPr lvl="1"/>
            <a:r>
              <a:rPr lang="en-US" dirty="0"/>
              <a:t>With sufficient evidence, accuser doesn’t have to swear</a:t>
            </a:r>
          </a:p>
          <a:p>
            <a:pPr lvl="1"/>
            <a:r>
              <a:rPr lang="en-US" dirty="0"/>
              <a:t>All of which implies that people were reluctant to swear falsely.</a:t>
            </a:r>
          </a:p>
          <a:p>
            <a:r>
              <a:rPr lang="en-US" dirty="0"/>
              <a:t>A suspect party, one whose oath cannot be trusted, is not permitted to swear</a:t>
            </a:r>
          </a:p>
          <a:p>
            <a:pPr lvl="1"/>
            <a:r>
              <a:rPr lang="en-US" dirty="0"/>
              <a:t>That is one reason not to swear to something that might later be discovered false</a:t>
            </a:r>
          </a:p>
          <a:p>
            <a:pPr lvl="1"/>
            <a:r>
              <a:rPr lang="en-US" dirty="0"/>
              <a:t>Also a reason not to violate rules of religious law, which would make you a suspect party </a:t>
            </a:r>
          </a:p>
          <a:p>
            <a:pPr lvl="1"/>
            <a:r>
              <a:rPr lang="en-US" dirty="0"/>
              <a:t>Which suggests one function of religious rules, such as </a:t>
            </a:r>
            <a:r>
              <a:rPr lang="en-US" i="1" dirty="0"/>
              <a:t>kashrut</a:t>
            </a:r>
          </a:p>
          <a:p>
            <a:pPr lvl="1"/>
            <a:r>
              <a:rPr lang="en-US" dirty="0"/>
              <a:t>Following them is evidence you believe in the religion</a:t>
            </a:r>
          </a:p>
          <a:p>
            <a:pPr lvl="1"/>
            <a:r>
              <a:rPr lang="en-US" dirty="0"/>
              <a:t>If you believe you won’t swear falsely</a:t>
            </a:r>
          </a:p>
          <a:p>
            <a:pPr lvl="1"/>
            <a:r>
              <a:rPr lang="en-US" dirty="0"/>
              <a:t>Which provides the court with a lie detector</a:t>
            </a:r>
          </a:p>
          <a:p>
            <a:pPr lvl="1"/>
            <a:r>
              <a:rPr lang="en-US" dirty="0"/>
              <a:t>Oaths play a similar role in Islamic, Romani, and Plains Indian law</a:t>
            </a:r>
          </a:p>
          <a:p>
            <a:pPr lvl="1"/>
            <a:endParaRPr lang="en-US" dirty="0"/>
          </a:p>
        </p:txBody>
      </p:sp>
    </p:spTree>
    <p:extLst>
      <p:ext uri="{BB962C8B-B14F-4D97-AF65-F5344CB8AC3E}">
        <p14:creationId xmlns:p14="http://schemas.microsoft.com/office/powerpoint/2010/main" val="185746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73F7F-E46E-D244-9446-79499F7BC982}"/>
              </a:ext>
            </a:extLst>
          </p:cNvPr>
          <p:cNvSpPr>
            <a:spLocks noGrp="1"/>
          </p:cNvSpPr>
          <p:nvPr>
            <p:ph type="title"/>
          </p:nvPr>
        </p:nvSpPr>
        <p:spPr>
          <a:xfrm>
            <a:off x="930965" y="1"/>
            <a:ext cx="10515600" cy="927652"/>
          </a:xfrm>
        </p:spPr>
        <p:txBody>
          <a:bodyPr/>
          <a:lstStyle/>
          <a:p>
            <a:pPr algn="ctr"/>
            <a:r>
              <a:rPr lang="en-US" dirty="0"/>
              <a:t>Wounding or Killing (Maimonides)</a:t>
            </a:r>
          </a:p>
        </p:txBody>
      </p:sp>
      <p:sp>
        <p:nvSpPr>
          <p:cNvPr id="3" name="Content Placeholder 2">
            <a:extLst>
              <a:ext uri="{FF2B5EF4-FFF2-40B4-BE49-F238E27FC236}">
                <a16:creationId xmlns:a16="http://schemas.microsoft.com/office/drawing/2014/main" id="{FBEF8BBD-5D39-8749-A3B2-358518C54A5C}"/>
              </a:ext>
            </a:extLst>
          </p:cNvPr>
          <p:cNvSpPr>
            <a:spLocks noGrp="1"/>
          </p:cNvSpPr>
          <p:nvPr>
            <p:ph idx="1"/>
          </p:nvPr>
        </p:nvSpPr>
        <p:spPr>
          <a:xfrm>
            <a:off x="0" y="927654"/>
            <a:ext cx="12192000" cy="5930346"/>
          </a:xfrm>
        </p:spPr>
        <p:txBody>
          <a:bodyPr>
            <a:normAutofit lnSpcReduction="10000"/>
          </a:bodyPr>
          <a:lstStyle/>
          <a:p>
            <a:r>
              <a:rPr lang="en-US" dirty="0"/>
              <a:t>Five effects: Damage, pain, medical treatment, idleness, humiliation</a:t>
            </a:r>
          </a:p>
          <a:p>
            <a:pPr lvl="1"/>
            <a:r>
              <a:rPr lang="en-US" dirty="0"/>
              <a:t>How much compensation is owed? Still a problem for us in tort law.</a:t>
            </a:r>
          </a:p>
          <a:p>
            <a:pPr lvl="1"/>
            <a:r>
              <a:rPr lang="en-US" dirty="0"/>
              <a:t>Damage. Answer: How much would your value as a slave be reduced?</a:t>
            </a:r>
          </a:p>
          <a:p>
            <a:pPr lvl="1"/>
            <a:r>
              <a:rPr lang="en-US" dirty="0"/>
              <a:t>Pain. Answer: What would you pay to have the injury done under drugs?</a:t>
            </a:r>
          </a:p>
          <a:p>
            <a:r>
              <a:rPr lang="en-US" dirty="0"/>
              <a:t>Murder: Direct murder a capital offense, not redeemable by cash</a:t>
            </a:r>
          </a:p>
          <a:p>
            <a:r>
              <a:rPr lang="en-US" dirty="0"/>
              <a:t>Indirect murder—hiring an assassin say</a:t>
            </a:r>
          </a:p>
          <a:p>
            <a:pPr lvl="1"/>
            <a:r>
              <a:rPr lang="en-US" dirty="0"/>
              <a:t>The law does not permit capital punishment, but …</a:t>
            </a:r>
          </a:p>
          <a:p>
            <a:pPr lvl="1"/>
            <a:r>
              <a:rPr lang="en-US" dirty="0"/>
              <a:t>A king of Israel may put him to death by royal decree, court as an emergency measure</a:t>
            </a:r>
          </a:p>
          <a:p>
            <a:pPr lvl="1"/>
            <a:r>
              <a:rPr lang="en-US" dirty="0"/>
              <a:t>Failing both, imprison him and treat very badly. </a:t>
            </a:r>
          </a:p>
          <a:p>
            <a:pPr lvl="1"/>
            <a:r>
              <a:rPr lang="en-US" dirty="0"/>
              <a:t>For deterrence.</a:t>
            </a:r>
          </a:p>
          <a:p>
            <a:r>
              <a:rPr lang="en-US" dirty="0"/>
              <a:t>False testimony leading to execution is murder,  a capital offense, </a:t>
            </a:r>
          </a:p>
          <a:p>
            <a:pPr lvl="1"/>
            <a:r>
              <a:rPr lang="en-US" dirty="0"/>
              <a:t>Which is the reason to trust witnesses in a capital case, but</a:t>
            </a:r>
          </a:p>
          <a:p>
            <a:pPr lvl="1"/>
            <a:r>
              <a:rPr lang="en-US" dirty="0"/>
              <a:t>Killing someone dying of a fatal disease is not murder</a:t>
            </a:r>
          </a:p>
          <a:p>
            <a:pPr lvl="1"/>
            <a:r>
              <a:rPr lang="en-US" dirty="0"/>
              <a:t>So if you are dying of such a disease and kill someone, no witnesses can be believed</a:t>
            </a:r>
          </a:p>
          <a:p>
            <a:pPr lvl="1"/>
            <a:r>
              <a:rPr lang="en-US" dirty="0"/>
              <a:t>So as long as you don’t kill him in front of the court …</a:t>
            </a:r>
          </a:p>
        </p:txBody>
      </p:sp>
    </p:spTree>
    <p:extLst>
      <p:ext uri="{BB962C8B-B14F-4D97-AF65-F5344CB8AC3E}">
        <p14:creationId xmlns:p14="http://schemas.microsoft.com/office/powerpoint/2010/main" val="67741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C1F43-8846-3C4D-884C-DD14BAC42DA2}"/>
              </a:ext>
            </a:extLst>
          </p:cNvPr>
          <p:cNvSpPr>
            <a:spLocks noGrp="1"/>
          </p:cNvSpPr>
          <p:nvPr>
            <p:ph type="title"/>
          </p:nvPr>
        </p:nvSpPr>
        <p:spPr>
          <a:xfrm>
            <a:off x="838200" y="1"/>
            <a:ext cx="10515600" cy="914400"/>
          </a:xfrm>
        </p:spPr>
        <p:txBody>
          <a:bodyPr/>
          <a:lstStyle/>
          <a:p>
            <a:pPr algn="ctr"/>
            <a:r>
              <a:rPr lang="en-US" dirty="0"/>
              <a:t>Islamic Law</a:t>
            </a:r>
          </a:p>
        </p:txBody>
      </p:sp>
      <p:sp>
        <p:nvSpPr>
          <p:cNvPr id="3" name="Content Placeholder 2">
            <a:extLst>
              <a:ext uri="{FF2B5EF4-FFF2-40B4-BE49-F238E27FC236}">
                <a16:creationId xmlns:a16="http://schemas.microsoft.com/office/drawing/2014/main" id="{99170167-7FAC-5843-9EAE-EE3E837593CD}"/>
              </a:ext>
            </a:extLst>
          </p:cNvPr>
          <p:cNvSpPr>
            <a:spLocks noGrp="1"/>
          </p:cNvSpPr>
          <p:nvPr>
            <p:ph idx="1"/>
          </p:nvPr>
        </p:nvSpPr>
        <p:spPr>
          <a:xfrm>
            <a:off x="0" y="914401"/>
            <a:ext cx="12025604" cy="5943599"/>
          </a:xfrm>
        </p:spPr>
        <p:txBody>
          <a:bodyPr>
            <a:normAutofit fontScale="92500" lnSpcReduction="10000"/>
          </a:bodyPr>
          <a:lstStyle/>
          <a:p>
            <a:r>
              <a:rPr lang="en-US" i="1" dirty="0"/>
              <a:t>Sharia</a:t>
            </a:r>
            <a:r>
              <a:rPr lang="en-US" dirty="0"/>
              <a:t>: Law in the mind of God</a:t>
            </a:r>
          </a:p>
          <a:p>
            <a:pPr lvl="1"/>
            <a:r>
              <a:rPr lang="en-US" dirty="0"/>
              <a:t>Enforced either nowhere, or everywhere on everyone</a:t>
            </a:r>
          </a:p>
          <a:p>
            <a:pPr lvl="1"/>
            <a:r>
              <a:rPr lang="en-US" dirty="0"/>
              <a:t>Since the enforcement of </a:t>
            </a:r>
            <a:r>
              <a:rPr lang="en-US" i="1" dirty="0"/>
              <a:t>Sharia</a:t>
            </a:r>
            <a:r>
              <a:rPr lang="en-US" dirty="0"/>
              <a:t> is by God</a:t>
            </a:r>
          </a:p>
          <a:p>
            <a:pPr lvl="1"/>
            <a:r>
              <a:rPr lang="en-US" dirty="0"/>
              <a:t>In the afterlife</a:t>
            </a:r>
          </a:p>
          <a:p>
            <a:r>
              <a:rPr lang="en-US" i="1" dirty="0" err="1"/>
              <a:t>Fiqh</a:t>
            </a:r>
            <a:r>
              <a:rPr lang="en-US" dirty="0"/>
              <a:t>, jurisprudence, the imperfect human attempt to implement it</a:t>
            </a:r>
          </a:p>
          <a:p>
            <a:r>
              <a:rPr lang="en-US" dirty="0"/>
              <a:t>Consider two meanings of “constitutional” in our legal system</a:t>
            </a:r>
          </a:p>
          <a:p>
            <a:pPr lvl="1"/>
            <a:r>
              <a:rPr lang="en-US" dirty="0"/>
              <a:t>To a judge or lawyer, it is defined by how the Supreme Court has ruled</a:t>
            </a:r>
          </a:p>
          <a:p>
            <a:pPr lvl="1"/>
            <a:r>
              <a:rPr lang="en-US" dirty="0"/>
              <a:t>To a Supreme Court justice, by how it should rule</a:t>
            </a:r>
          </a:p>
          <a:p>
            <a:r>
              <a:rPr lang="en-US" dirty="0"/>
              <a:t>Some things that God forbids, the court system does not</a:t>
            </a:r>
          </a:p>
          <a:p>
            <a:pPr lvl="1"/>
            <a:r>
              <a:rPr lang="en-US" dirty="0"/>
              <a:t>Because Sharia combines what we think of as </a:t>
            </a:r>
          </a:p>
          <a:p>
            <a:pPr lvl="1"/>
            <a:r>
              <a:rPr lang="en-US" dirty="0"/>
              <a:t>law and morality</a:t>
            </a:r>
          </a:p>
          <a:p>
            <a:r>
              <a:rPr lang="en-US" dirty="0"/>
              <a:t>There are four schools of Sunni law, each the work of  a chain of scholars</a:t>
            </a:r>
          </a:p>
          <a:p>
            <a:pPr lvl="1"/>
            <a:r>
              <a:rPr lang="en-US" dirty="0"/>
              <a:t>Agreeing in general, differing in details of interpretation.</a:t>
            </a:r>
          </a:p>
          <a:p>
            <a:pPr lvl="1"/>
            <a:r>
              <a:rPr lang="en-US" dirty="0"/>
              <a:t>Mutually orthodox, because reasonable men may differ</a:t>
            </a:r>
          </a:p>
          <a:p>
            <a:pPr lvl="2"/>
            <a:r>
              <a:rPr lang="en-US" dirty="0"/>
              <a:t>A </a:t>
            </a:r>
            <a:r>
              <a:rPr lang="en-US" i="1" dirty="0"/>
              <a:t>Mujtahid</a:t>
            </a:r>
            <a:r>
              <a:rPr lang="en-US" dirty="0"/>
              <a:t> who correctly deduces law from Koran and traditions gets two rewards in heaven</a:t>
            </a:r>
          </a:p>
          <a:p>
            <a:pPr lvl="2"/>
            <a:r>
              <a:rPr lang="en-US" dirty="0"/>
              <a:t>One who incorrectly deduces it gets one reward.</a:t>
            </a:r>
          </a:p>
          <a:p>
            <a:pPr lvl="2"/>
            <a:endParaRPr lang="en-US" dirty="0"/>
          </a:p>
        </p:txBody>
      </p:sp>
    </p:spTree>
    <p:extLst>
      <p:ext uri="{BB962C8B-B14F-4D97-AF65-F5344CB8AC3E}">
        <p14:creationId xmlns:p14="http://schemas.microsoft.com/office/powerpoint/2010/main" val="195574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FC4C5-B1AC-474A-92CD-6BEAC5C4200F}"/>
              </a:ext>
            </a:extLst>
          </p:cNvPr>
          <p:cNvSpPr>
            <a:spLocks noGrp="1"/>
          </p:cNvSpPr>
          <p:nvPr>
            <p:ph type="title"/>
          </p:nvPr>
        </p:nvSpPr>
        <p:spPr>
          <a:xfrm>
            <a:off x="732182" y="0"/>
            <a:ext cx="10515600" cy="967409"/>
          </a:xfrm>
        </p:spPr>
        <p:txBody>
          <a:bodyPr/>
          <a:lstStyle/>
          <a:p>
            <a:pPr algn="ctr"/>
            <a:r>
              <a:rPr lang="en-US" dirty="0"/>
              <a:t>The sources</a:t>
            </a:r>
          </a:p>
        </p:txBody>
      </p:sp>
      <p:sp>
        <p:nvSpPr>
          <p:cNvPr id="3" name="Content Placeholder 2">
            <a:extLst>
              <a:ext uri="{FF2B5EF4-FFF2-40B4-BE49-F238E27FC236}">
                <a16:creationId xmlns:a16="http://schemas.microsoft.com/office/drawing/2014/main" id="{7CE9214C-737D-D54E-B098-D865F8ED61AF}"/>
              </a:ext>
            </a:extLst>
          </p:cNvPr>
          <p:cNvSpPr>
            <a:spLocks noGrp="1"/>
          </p:cNvSpPr>
          <p:nvPr>
            <p:ph idx="1"/>
          </p:nvPr>
        </p:nvSpPr>
        <p:spPr>
          <a:xfrm>
            <a:off x="225287" y="967410"/>
            <a:ext cx="11529391" cy="5890590"/>
          </a:xfrm>
        </p:spPr>
        <p:txBody>
          <a:bodyPr/>
          <a:lstStyle/>
          <a:p>
            <a:r>
              <a:rPr lang="en-US" dirty="0"/>
              <a:t>The Koran: Does not have a lot of clear law</a:t>
            </a:r>
          </a:p>
          <a:p>
            <a:pPr lvl="1"/>
            <a:r>
              <a:rPr lang="en-US" dirty="0"/>
              <a:t>Is a verse giving a rule, or one example of a more general principal</a:t>
            </a:r>
          </a:p>
          <a:p>
            <a:pPr lvl="1"/>
            <a:r>
              <a:rPr lang="en-US" dirty="0"/>
              <a:t>What if two verses contradict each other? </a:t>
            </a:r>
          </a:p>
          <a:p>
            <a:pPr lvl="1"/>
            <a:r>
              <a:rPr lang="en-US" dirty="0"/>
              <a:t>Each school had its rules of interpretation</a:t>
            </a:r>
          </a:p>
          <a:p>
            <a:r>
              <a:rPr lang="en-US" dirty="0"/>
              <a:t>The </a:t>
            </a:r>
            <a:r>
              <a:rPr lang="en-US" i="1" dirty="0"/>
              <a:t>Hadith</a:t>
            </a:r>
            <a:r>
              <a:rPr lang="en-US" dirty="0"/>
              <a:t>: Traditions of what the Prophet and companions did and said</a:t>
            </a:r>
          </a:p>
          <a:p>
            <a:pPr lvl="1"/>
            <a:r>
              <a:rPr lang="en-US" dirty="0"/>
              <a:t>Each accompanied by its </a:t>
            </a:r>
            <a:r>
              <a:rPr lang="en-US" i="1" dirty="0"/>
              <a:t>Isnad</a:t>
            </a:r>
            <a:r>
              <a:rPr lang="en-US" dirty="0"/>
              <a:t>, chain of transmission</a:t>
            </a:r>
          </a:p>
          <a:p>
            <a:pPr lvl="1"/>
            <a:r>
              <a:rPr lang="en-US" dirty="0"/>
              <a:t>A scholar needed to know </a:t>
            </a:r>
            <a:r>
              <a:rPr lang="en-US" i="1" dirty="0"/>
              <a:t>hadith</a:t>
            </a:r>
            <a:r>
              <a:rPr lang="en-US" dirty="0"/>
              <a:t>, </a:t>
            </a:r>
            <a:r>
              <a:rPr lang="en-US" i="1" dirty="0"/>
              <a:t>isnad</a:t>
            </a:r>
            <a:r>
              <a:rPr lang="en-US" dirty="0"/>
              <a:t>, and the reputation of transmitters</a:t>
            </a:r>
          </a:p>
          <a:p>
            <a:pPr lvl="1"/>
            <a:r>
              <a:rPr lang="en-US" dirty="0"/>
              <a:t>To be accepted with certainty, a </a:t>
            </a:r>
            <a:r>
              <a:rPr lang="en-US" i="1" dirty="0"/>
              <a:t>hadith</a:t>
            </a:r>
            <a:r>
              <a:rPr lang="en-US" dirty="0"/>
              <a:t> needed multiple chains in support</a:t>
            </a:r>
          </a:p>
          <a:p>
            <a:pPr lvl="1"/>
            <a:r>
              <a:rPr lang="en-US" dirty="0"/>
              <a:t>Different scholars differ over which </a:t>
            </a:r>
            <a:r>
              <a:rPr lang="en-US" i="1" dirty="0"/>
              <a:t>hadith</a:t>
            </a:r>
            <a:r>
              <a:rPr lang="en-US" dirty="0"/>
              <a:t> are to be trusted</a:t>
            </a:r>
          </a:p>
          <a:p>
            <a:pPr lvl="2"/>
            <a:r>
              <a:rPr lang="en-US" dirty="0"/>
              <a:t>“In nothing are learned men so given to sin as in the invention of </a:t>
            </a:r>
            <a:r>
              <a:rPr lang="en-US" i="1" dirty="0"/>
              <a:t>hadith</a:t>
            </a:r>
            <a:r>
              <a:rPr lang="en-US" dirty="0"/>
              <a:t>”</a:t>
            </a:r>
          </a:p>
          <a:p>
            <a:pPr lvl="2"/>
            <a:r>
              <a:rPr lang="en-US" dirty="0"/>
              <a:t>Some moderns argue that they were all later inventions, intended to support views of the law.</a:t>
            </a:r>
          </a:p>
          <a:p>
            <a:r>
              <a:rPr lang="en-US" dirty="0"/>
              <a:t>Consensus: ”My people will never be all agreed on an error”</a:t>
            </a:r>
          </a:p>
          <a:p>
            <a:pPr lvl="1"/>
            <a:r>
              <a:rPr lang="en-US" dirty="0"/>
              <a:t>So past unanimous assent of the legal scholars is a third basis for law</a:t>
            </a:r>
          </a:p>
          <a:p>
            <a:pPr lvl="1"/>
            <a:r>
              <a:rPr lang="en-US" dirty="0"/>
              <a:t>With the meaning of “unanimous assent” ambiguous.</a:t>
            </a:r>
          </a:p>
        </p:txBody>
      </p:sp>
    </p:spTree>
    <p:extLst>
      <p:ext uri="{BB962C8B-B14F-4D97-AF65-F5344CB8AC3E}">
        <p14:creationId xmlns:p14="http://schemas.microsoft.com/office/powerpoint/2010/main" val="376233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A3D7-7090-274A-B03A-EE016C28F83B}"/>
              </a:ext>
            </a:extLst>
          </p:cNvPr>
          <p:cNvSpPr>
            <a:spLocks noGrp="1"/>
          </p:cNvSpPr>
          <p:nvPr>
            <p:ph type="title"/>
          </p:nvPr>
        </p:nvSpPr>
        <p:spPr/>
        <p:txBody>
          <a:bodyPr/>
          <a:lstStyle/>
          <a:p>
            <a:pPr algn="ctr"/>
            <a:r>
              <a:rPr lang="en-US" dirty="0"/>
              <a:t>Any Questions About</a:t>
            </a:r>
          </a:p>
        </p:txBody>
      </p:sp>
      <p:sp>
        <p:nvSpPr>
          <p:cNvPr id="3" name="Content Placeholder 2">
            <a:extLst>
              <a:ext uri="{FF2B5EF4-FFF2-40B4-BE49-F238E27FC236}">
                <a16:creationId xmlns:a16="http://schemas.microsoft.com/office/drawing/2014/main" id="{C2CD4467-41E4-A04E-8B12-A9EC83BBEC59}"/>
              </a:ext>
            </a:extLst>
          </p:cNvPr>
          <p:cNvSpPr>
            <a:spLocks noGrp="1"/>
          </p:cNvSpPr>
          <p:nvPr>
            <p:ph idx="1"/>
          </p:nvPr>
        </p:nvSpPr>
        <p:spPr/>
        <p:txBody>
          <a:bodyPr>
            <a:normAutofit/>
          </a:bodyPr>
          <a:lstStyle/>
          <a:p>
            <a:r>
              <a:rPr lang="en-US" sz="4000" dirty="0"/>
              <a:t>Imperial Chinese Law</a:t>
            </a:r>
          </a:p>
          <a:p>
            <a:r>
              <a:rPr lang="en-US" sz="4000" dirty="0"/>
              <a:t>Romany</a:t>
            </a:r>
          </a:p>
          <a:p>
            <a:r>
              <a:rPr lang="en-US" sz="4000" dirty="0"/>
              <a:t>Amish</a:t>
            </a:r>
          </a:p>
        </p:txBody>
      </p:sp>
    </p:spTree>
    <p:extLst>
      <p:ext uri="{BB962C8B-B14F-4D97-AF65-F5344CB8AC3E}">
        <p14:creationId xmlns:p14="http://schemas.microsoft.com/office/powerpoint/2010/main" val="514857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C31AE-A849-0149-9299-79F7104FA3F7}"/>
              </a:ext>
            </a:extLst>
          </p:cNvPr>
          <p:cNvSpPr>
            <a:spLocks noGrp="1"/>
          </p:cNvSpPr>
          <p:nvPr>
            <p:ph type="title"/>
          </p:nvPr>
        </p:nvSpPr>
        <p:spPr>
          <a:xfrm>
            <a:off x="838200" y="7316"/>
            <a:ext cx="10515600" cy="1325563"/>
          </a:xfrm>
        </p:spPr>
        <p:txBody>
          <a:bodyPr/>
          <a:lstStyle/>
          <a:p>
            <a:pPr algn="ctr"/>
            <a:r>
              <a:rPr lang="en-US" dirty="0"/>
              <a:t>The Separation of Law and State</a:t>
            </a:r>
          </a:p>
        </p:txBody>
      </p:sp>
      <p:sp>
        <p:nvSpPr>
          <p:cNvPr id="3" name="Content Placeholder 2">
            <a:extLst>
              <a:ext uri="{FF2B5EF4-FFF2-40B4-BE49-F238E27FC236}">
                <a16:creationId xmlns:a16="http://schemas.microsoft.com/office/drawing/2014/main" id="{87F4070D-66E3-6344-814F-8320FC8E806C}"/>
              </a:ext>
            </a:extLst>
          </p:cNvPr>
          <p:cNvSpPr>
            <a:spLocks noGrp="1"/>
          </p:cNvSpPr>
          <p:nvPr>
            <p:ph idx="1"/>
          </p:nvPr>
        </p:nvSpPr>
        <p:spPr>
          <a:xfrm>
            <a:off x="119270" y="1086678"/>
            <a:ext cx="12072730" cy="5771322"/>
          </a:xfrm>
        </p:spPr>
        <p:txBody>
          <a:bodyPr>
            <a:normAutofit/>
          </a:bodyPr>
          <a:lstStyle/>
          <a:p>
            <a:r>
              <a:rPr lang="en-US" dirty="0"/>
              <a:t>The ruler appoints judges, </a:t>
            </a:r>
            <a:r>
              <a:rPr lang="en-US" i="1" dirty="0"/>
              <a:t>qadis</a:t>
            </a:r>
            <a:r>
              <a:rPr lang="en-US" dirty="0"/>
              <a:t>, but, in theory</a:t>
            </a:r>
          </a:p>
          <a:p>
            <a:r>
              <a:rPr lang="en-US" dirty="0"/>
              <a:t>Law is not made by him but deduced by scholars from the religious sources</a:t>
            </a:r>
          </a:p>
          <a:p>
            <a:r>
              <a:rPr lang="en-US" dirty="0"/>
              <a:t>Suppose you have a legal question, whether what we would call moral or legal</a:t>
            </a:r>
          </a:p>
          <a:p>
            <a:pPr lvl="1"/>
            <a:r>
              <a:rPr lang="en-US" dirty="0"/>
              <a:t>You go to a </a:t>
            </a:r>
            <a:r>
              <a:rPr lang="en-US" i="1" dirty="0"/>
              <a:t>mufti</a:t>
            </a:r>
            <a:r>
              <a:rPr lang="en-US" dirty="0"/>
              <a:t>, an expert on the law. He writes you a </a:t>
            </a:r>
            <a:r>
              <a:rPr lang="en-US" i="1" dirty="0"/>
              <a:t>fatwa</a:t>
            </a:r>
            <a:r>
              <a:rPr lang="en-US" dirty="0"/>
              <a:t>, advisory legal opinion</a:t>
            </a:r>
          </a:p>
          <a:p>
            <a:pPr lvl="1"/>
            <a:r>
              <a:rPr lang="en-US" dirty="0"/>
              <a:t>If the issue is a moral one, it tells you how you should act</a:t>
            </a:r>
          </a:p>
          <a:p>
            <a:pPr lvl="1"/>
            <a:r>
              <a:rPr lang="en-US" dirty="0"/>
              <a:t>If legal, you take the </a:t>
            </a:r>
            <a:r>
              <a:rPr lang="en-US" i="1" dirty="0"/>
              <a:t>fatwa </a:t>
            </a:r>
            <a:r>
              <a:rPr lang="en-US" dirty="0"/>
              <a:t>to the </a:t>
            </a:r>
            <a:r>
              <a:rPr lang="en-US" i="1" dirty="0"/>
              <a:t>qadi</a:t>
            </a:r>
            <a:r>
              <a:rPr lang="en-US" dirty="0"/>
              <a:t> as evidence of the relevant law</a:t>
            </a:r>
          </a:p>
          <a:p>
            <a:pPr lvl="1"/>
            <a:r>
              <a:rPr lang="en-US" dirty="0"/>
              <a:t>It is then up to the </a:t>
            </a:r>
            <a:r>
              <a:rPr lang="en-US" i="1" dirty="0"/>
              <a:t>qadi</a:t>
            </a:r>
            <a:r>
              <a:rPr lang="en-US" dirty="0"/>
              <a:t> to investigate the facts and render a judgement</a:t>
            </a:r>
          </a:p>
          <a:p>
            <a:pPr lvl="1"/>
            <a:r>
              <a:rPr lang="en-US" dirty="0"/>
              <a:t>Like our system, trial on facts followed by appeal on the law, turned upside down.</a:t>
            </a:r>
          </a:p>
          <a:p>
            <a:r>
              <a:rPr lang="en-US" dirty="0"/>
              <a:t>Practice, with both Islamic and Jewish law, did not always fit theory</a:t>
            </a:r>
          </a:p>
          <a:p>
            <a:r>
              <a:rPr lang="en-US" dirty="0"/>
              <a:t>In the Ottoman empire, there was the </a:t>
            </a:r>
            <a:r>
              <a:rPr lang="en-US" i="1" dirty="0" err="1"/>
              <a:t>kanun</a:t>
            </a:r>
            <a:r>
              <a:rPr lang="en-US" dirty="0"/>
              <a:t>, </a:t>
            </a:r>
            <a:r>
              <a:rPr lang="en-US" dirty="0" err="1"/>
              <a:t>Sultanic</a:t>
            </a:r>
            <a:r>
              <a:rPr lang="en-US" dirty="0"/>
              <a:t> rules</a:t>
            </a:r>
          </a:p>
          <a:p>
            <a:pPr lvl="1"/>
            <a:r>
              <a:rPr lang="en-US" dirty="0"/>
              <a:t>Under </a:t>
            </a:r>
            <a:r>
              <a:rPr lang="en-US" i="1" dirty="0" err="1"/>
              <a:t>fiqh</a:t>
            </a:r>
            <a:r>
              <a:rPr lang="en-US" dirty="0"/>
              <a:t>, loans at interest were forbidden</a:t>
            </a:r>
          </a:p>
          <a:p>
            <a:pPr lvl="1"/>
            <a:r>
              <a:rPr lang="en-US" dirty="0"/>
              <a:t>The </a:t>
            </a:r>
            <a:r>
              <a:rPr lang="en-US" i="1" dirty="0" err="1"/>
              <a:t>kanun</a:t>
            </a:r>
            <a:r>
              <a:rPr lang="en-US" dirty="0"/>
              <a:t> set a maximum interest rate</a:t>
            </a:r>
          </a:p>
          <a:p>
            <a:pPr lvl="1"/>
            <a:endParaRPr lang="en-US" dirty="0"/>
          </a:p>
        </p:txBody>
      </p:sp>
    </p:spTree>
    <p:extLst>
      <p:ext uri="{BB962C8B-B14F-4D97-AF65-F5344CB8AC3E}">
        <p14:creationId xmlns:p14="http://schemas.microsoft.com/office/powerpoint/2010/main" val="226894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9ABA-46B6-2F48-A747-BF94403C4F34}"/>
              </a:ext>
            </a:extLst>
          </p:cNvPr>
          <p:cNvSpPr>
            <a:spLocks noGrp="1"/>
          </p:cNvSpPr>
          <p:nvPr>
            <p:ph type="title"/>
          </p:nvPr>
        </p:nvSpPr>
        <p:spPr>
          <a:xfrm>
            <a:off x="838200" y="1"/>
            <a:ext cx="10515600" cy="940904"/>
          </a:xfrm>
        </p:spPr>
        <p:txBody>
          <a:bodyPr/>
          <a:lstStyle/>
          <a:p>
            <a:pPr algn="ctr"/>
            <a:r>
              <a:rPr lang="en-US" dirty="0"/>
              <a:t>What Happened to It?</a:t>
            </a:r>
          </a:p>
        </p:txBody>
      </p:sp>
      <p:sp>
        <p:nvSpPr>
          <p:cNvPr id="3" name="Content Placeholder 2">
            <a:extLst>
              <a:ext uri="{FF2B5EF4-FFF2-40B4-BE49-F238E27FC236}">
                <a16:creationId xmlns:a16="http://schemas.microsoft.com/office/drawing/2014/main" id="{1B7023B4-86F2-794D-823A-859910B215E3}"/>
              </a:ext>
            </a:extLst>
          </p:cNvPr>
          <p:cNvSpPr>
            <a:spLocks noGrp="1"/>
          </p:cNvSpPr>
          <p:nvPr>
            <p:ph idx="1"/>
          </p:nvPr>
        </p:nvSpPr>
        <p:spPr>
          <a:xfrm>
            <a:off x="279918" y="940905"/>
            <a:ext cx="11596396" cy="5917095"/>
          </a:xfrm>
        </p:spPr>
        <p:txBody>
          <a:bodyPr/>
          <a:lstStyle/>
          <a:p>
            <a:r>
              <a:rPr lang="en-US" dirty="0"/>
              <a:t>The system broke down under the rise of the state in recent centuries</a:t>
            </a:r>
          </a:p>
          <a:p>
            <a:r>
              <a:rPr lang="en-US" dirty="0"/>
              <a:t>Some blame it on western colonialism, but …</a:t>
            </a:r>
          </a:p>
          <a:p>
            <a:r>
              <a:rPr lang="en-US" dirty="0"/>
              <a:t>The Ottoman Empire was never a colony, and the state took over the law</a:t>
            </a:r>
          </a:p>
          <a:p>
            <a:pPr lvl="1"/>
            <a:r>
              <a:rPr lang="en-US" dirty="0"/>
              <a:t>There was one favored school of law</a:t>
            </a:r>
          </a:p>
          <a:p>
            <a:pPr lvl="1"/>
            <a:r>
              <a:rPr lang="en-US" dirty="0"/>
              <a:t>The state seized the </a:t>
            </a:r>
            <a:r>
              <a:rPr lang="en-US" i="1" dirty="0"/>
              <a:t>waqfs</a:t>
            </a:r>
            <a:r>
              <a:rPr lang="en-US" dirty="0"/>
              <a:t>, endowments like our foundations</a:t>
            </a:r>
          </a:p>
          <a:p>
            <a:pPr lvl="2"/>
            <a:r>
              <a:rPr lang="en-US" dirty="0"/>
              <a:t>Which provided independent support for universities, mosques, scholars</a:t>
            </a:r>
          </a:p>
          <a:p>
            <a:pPr lvl="2"/>
            <a:r>
              <a:rPr lang="en-US" dirty="0"/>
              <a:t>As well as fountains, charities, support of the donor’s descendants</a:t>
            </a:r>
          </a:p>
          <a:p>
            <a:pPr lvl="1"/>
            <a:r>
              <a:rPr lang="en-US" dirty="0"/>
              <a:t>Official head </a:t>
            </a:r>
            <a:r>
              <a:rPr lang="en-US" i="1" dirty="0"/>
              <a:t>mufti</a:t>
            </a:r>
            <a:r>
              <a:rPr lang="en-US" dirty="0"/>
              <a:t> appointed by the sultan</a:t>
            </a:r>
          </a:p>
          <a:p>
            <a:pPr lvl="1"/>
            <a:r>
              <a:rPr lang="en-US" dirty="0"/>
              <a:t>Think of it as parallel to what happened in England in the 16</a:t>
            </a:r>
            <a:r>
              <a:rPr lang="en-US" baseline="30000" dirty="0"/>
              <a:t>th</a:t>
            </a:r>
            <a:r>
              <a:rPr lang="en-US" dirty="0"/>
              <a:t> century</a:t>
            </a:r>
          </a:p>
          <a:p>
            <a:r>
              <a:rPr lang="en-US" dirty="0"/>
              <a:t>Modern Islamic states talk about </a:t>
            </a:r>
            <a:r>
              <a:rPr lang="en-US" i="1" dirty="0"/>
              <a:t>sharia</a:t>
            </a:r>
            <a:endParaRPr lang="en-US" dirty="0"/>
          </a:p>
          <a:p>
            <a:pPr lvl="1"/>
            <a:r>
              <a:rPr lang="en-US" dirty="0"/>
              <a:t>What almost all have is a modern system of legislated law</a:t>
            </a:r>
          </a:p>
          <a:p>
            <a:pPr lvl="1"/>
            <a:r>
              <a:rPr lang="en-US" dirty="0"/>
              <a:t>Some of whose rules are patterned after the rules of </a:t>
            </a:r>
            <a:r>
              <a:rPr lang="en-US" i="1" dirty="0" err="1"/>
              <a:t>fiqh</a:t>
            </a:r>
            <a:endParaRPr lang="en-US" i="1" dirty="0"/>
          </a:p>
          <a:p>
            <a:pPr lvl="1"/>
            <a:r>
              <a:rPr lang="en-US" dirty="0"/>
              <a:t>Saudi Arabia is a partial exception</a:t>
            </a:r>
          </a:p>
        </p:txBody>
      </p:sp>
    </p:spTree>
    <p:extLst>
      <p:ext uri="{BB962C8B-B14F-4D97-AF65-F5344CB8AC3E}">
        <p14:creationId xmlns:p14="http://schemas.microsoft.com/office/powerpoint/2010/main" val="2391599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E7888-78FE-3E43-AC83-D758670476C3}"/>
              </a:ext>
            </a:extLst>
          </p:cNvPr>
          <p:cNvSpPr>
            <a:spLocks noGrp="1"/>
          </p:cNvSpPr>
          <p:nvPr>
            <p:ph type="title"/>
          </p:nvPr>
        </p:nvSpPr>
        <p:spPr>
          <a:xfrm>
            <a:off x="838200" y="1"/>
            <a:ext cx="10515600" cy="1073426"/>
          </a:xfrm>
        </p:spPr>
        <p:txBody>
          <a:bodyPr/>
          <a:lstStyle/>
          <a:p>
            <a:pPr algn="ctr"/>
            <a:r>
              <a:rPr lang="en-US" dirty="0"/>
              <a:t>Content of the Law</a:t>
            </a:r>
          </a:p>
        </p:txBody>
      </p:sp>
      <p:sp>
        <p:nvSpPr>
          <p:cNvPr id="3" name="Content Placeholder 2">
            <a:extLst>
              <a:ext uri="{FF2B5EF4-FFF2-40B4-BE49-F238E27FC236}">
                <a16:creationId xmlns:a16="http://schemas.microsoft.com/office/drawing/2014/main" id="{1E548D51-742C-E248-950D-8F7F51B68A83}"/>
              </a:ext>
            </a:extLst>
          </p:cNvPr>
          <p:cNvSpPr>
            <a:spLocks noGrp="1"/>
          </p:cNvSpPr>
          <p:nvPr>
            <p:ph idx="1"/>
          </p:nvPr>
        </p:nvSpPr>
        <p:spPr>
          <a:xfrm>
            <a:off x="0" y="954157"/>
            <a:ext cx="12192000" cy="5903843"/>
          </a:xfrm>
        </p:spPr>
        <p:txBody>
          <a:bodyPr>
            <a:normAutofit fontScale="92500" lnSpcReduction="20000"/>
          </a:bodyPr>
          <a:lstStyle/>
          <a:p>
            <a:r>
              <a:rPr lang="en-US" i="1" dirty="0" err="1"/>
              <a:t>Hadd</a:t>
            </a:r>
            <a:r>
              <a:rPr lang="en-US" dirty="0"/>
              <a:t>: The koranic offenses, with specified punishments</a:t>
            </a:r>
          </a:p>
          <a:p>
            <a:pPr lvl="1"/>
            <a:r>
              <a:rPr lang="en-US" i="1" dirty="0"/>
              <a:t>Zina </a:t>
            </a:r>
            <a:r>
              <a:rPr lang="en-US" dirty="0"/>
              <a:t>(intercourse with someone not your spouse or legal concubine)</a:t>
            </a:r>
          </a:p>
          <a:p>
            <a:pPr lvl="2"/>
            <a:r>
              <a:rPr lang="en-US" dirty="0"/>
              <a:t>Very high requirements of proof (four eye witnesses to the same act)</a:t>
            </a:r>
          </a:p>
          <a:p>
            <a:pPr lvl="2"/>
            <a:r>
              <a:rPr lang="en-US" dirty="0"/>
              <a:t>Stoning to death if the guilty party has had legal intercourse, 100 lashes otherwise</a:t>
            </a:r>
          </a:p>
          <a:p>
            <a:pPr lvl="1"/>
            <a:r>
              <a:rPr lang="en-US" i="1" dirty="0" err="1"/>
              <a:t>Khadhf</a:t>
            </a:r>
            <a:r>
              <a:rPr lang="en-US" dirty="0"/>
              <a:t> (false accusation of </a:t>
            </a:r>
            <a:r>
              <a:rPr lang="en-US" i="1" dirty="0" err="1"/>
              <a:t>zina</a:t>
            </a:r>
            <a:r>
              <a:rPr lang="en-US" dirty="0"/>
              <a:t>). Special rules for a husband accusing his wife</a:t>
            </a:r>
          </a:p>
          <a:p>
            <a:pPr lvl="2"/>
            <a:r>
              <a:rPr lang="en-US" dirty="0"/>
              <a:t>He swears a suitable oath, is not guilty of </a:t>
            </a:r>
            <a:r>
              <a:rPr lang="en-US" i="1" dirty="0" err="1"/>
              <a:t>khadhf</a:t>
            </a:r>
            <a:r>
              <a:rPr lang="en-US" i="1" dirty="0"/>
              <a:t> </a:t>
            </a:r>
            <a:r>
              <a:rPr lang="en-US" dirty="0"/>
              <a:t>even if he can’t prove it</a:t>
            </a:r>
          </a:p>
          <a:p>
            <a:pPr lvl="2"/>
            <a:r>
              <a:rPr lang="en-US" dirty="0"/>
              <a:t>She swears a suitable oath, is not guilty of </a:t>
            </a:r>
            <a:r>
              <a:rPr lang="en-US" i="1" dirty="0" err="1"/>
              <a:t>zina</a:t>
            </a:r>
            <a:r>
              <a:rPr lang="en-US" i="1" dirty="0"/>
              <a:t> </a:t>
            </a:r>
            <a:r>
              <a:rPr lang="en-US" dirty="0"/>
              <a:t>(absent four eye witnesses)</a:t>
            </a:r>
          </a:p>
          <a:p>
            <a:pPr lvl="1"/>
            <a:r>
              <a:rPr lang="en-US" i="1" dirty="0" err="1"/>
              <a:t>Shurb</a:t>
            </a:r>
            <a:r>
              <a:rPr lang="en-US" i="1" dirty="0"/>
              <a:t> </a:t>
            </a:r>
            <a:r>
              <a:rPr lang="en-US" dirty="0"/>
              <a:t>(wine drinking) Exact definition and punishment varying by school</a:t>
            </a:r>
          </a:p>
          <a:p>
            <a:pPr lvl="1"/>
            <a:r>
              <a:rPr lang="en-US" i="1" dirty="0" err="1"/>
              <a:t>Sariqa</a:t>
            </a:r>
            <a:r>
              <a:rPr lang="en-US" dirty="0"/>
              <a:t> (theft) Of more than a minimum amount, from a protected place</a:t>
            </a:r>
          </a:p>
          <a:p>
            <a:pPr lvl="1"/>
            <a:r>
              <a:rPr lang="en-US" i="1" dirty="0" err="1"/>
              <a:t>Qat’al-tariq</a:t>
            </a:r>
            <a:r>
              <a:rPr lang="en-US" i="1" dirty="0"/>
              <a:t> </a:t>
            </a:r>
            <a:r>
              <a:rPr lang="en-US" dirty="0"/>
              <a:t>(highway robbery, including armed robbery of a home)</a:t>
            </a:r>
          </a:p>
          <a:p>
            <a:r>
              <a:rPr lang="en-US" i="1" dirty="0" err="1"/>
              <a:t>Ta’zir</a:t>
            </a:r>
            <a:r>
              <a:rPr lang="en-US" i="1" dirty="0"/>
              <a:t>: </a:t>
            </a:r>
            <a:r>
              <a:rPr lang="en-US" dirty="0"/>
              <a:t>Offenses with punishment set at the judge’s discretion.</a:t>
            </a:r>
          </a:p>
          <a:p>
            <a:pPr lvl="1"/>
            <a:r>
              <a:rPr lang="en-US" dirty="0"/>
              <a:t>Probably limited to at less than the punishment for the related </a:t>
            </a:r>
            <a:r>
              <a:rPr lang="en-US" i="1" dirty="0"/>
              <a:t>had</a:t>
            </a:r>
            <a:r>
              <a:rPr lang="en-US" dirty="0"/>
              <a:t> offense</a:t>
            </a:r>
          </a:p>
          <a:p>
            <a:pPr lvl="1"/>
            <a:r>
              <a:rPr lang="en-US" dirty="0"/>
              <a:t>Lower standards of proof than for </a:t>
            </a:r>
            <a:r>
              <a:rPr lang="en-US" i="1" dirty="0" err="1"/>
              <a:t>hadd</a:t>
            </a:r>
            <a:r>
              <a:rPr lang="en-US" dirty="0"/>
              <a:t> offenses</a:t>
            </a:r>
          </a:p>
          <a:p>
            <a:r>
              <a:rPr lang="en-US" i="1" dirty="0" err="1"/>
              <a:t>Jinayat</a:t>
            </a:r>
            <a:r>
              <a:rPr lang="en-US" dirty="0"/>
              <a:t>: Killing and bodily harm. </a:t>
            </a:r>
          </a:p>
          <a:p>
            <a:pPr lvl="1"/>
            <a:r>
              <a:rPr lang="en-US" dirty="0"/>
              <a:t>Treated as a tort against the victim or his survivors, for them to prosecute</a:t>
            </a:r>
          </a:p>
          <a:p>
            <a:pPr lvl="1"/>
            <a:r>
              <a:rPr lang="en-US" dirty="0"/>
              <a:t>If the equivalent of first degree murder, survivors can demand retaliation</a:t>
            </a:r>
          </a:p>
          <a:p>
            <a:pPr lvl="1"/>
            <a:r>
              <a:rPr lang="en-US" dirty="0"/>
              <a:t>Otherwise, money damages. </a:t>
            </a:r>
            <a:r>
              <a:rPr lang="en-US" i="1" dirty="0"/>
              <a:t>Diya</a:t>
            </a:r>
            <a:r>
              <a:rPr lang="en-US" dirty="0"/>
              <a:t>, defined in camels. </a:t>
            </a:r>
          </a:p>
          <a:p>
            <a:pPr lvl="1"/>
            <a:r>
              <a:rPr lang="en-US" dirty="0"/>
              <a:t>Also an offense against God: Free a believing slave or fast for two months</a:t>
            </a:r>
          </a:p>
        </p:txBody>
      </p:sp>
    </p:spTree>
    <p:extLst>
      <p:ext uri="{BB962C8B-B14F-4D97-AF65-F5344CB8AC3E}">
        <p14:creationId xmlns:p14="http://schemas.microsoft.com/office/powerpoint/2010/main" val="247807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6DDE3-49AA-624A-927D-10FA81EB2FAD}"/>
              </a:ext>
            </a:extLst>
          </p:cNvPr>
          <p:cNvSpPr>
            <a:spLocks noGrp="1"/>
          </p:cNvSpPr>
          <p:nvPr>
            <p:ph type="title"/>
          </p:nvPr>
        </p:nvSpPr>
        <p:spPr/>
        <p:txBody>
          <a:bodyPr/>
          <a:lstStyle/>
          <a:p>
            <a:pPr algn="ctr"/>
            <a:r>
              <a:rPr lang="en-US" i="1" dirty="0"/>
              <a:t>‘</a:t>
            </a:r>
            <a:r>
              <a:rPr lang="en-US" i="1" dirty="0" err="1"/>
              <a:t>Akila</a:t>
            </a:r>
            <a:endParaRPr lang="en-US" i="1" dirty="0"/>
          </a:p>
        </p:txBody>
      </p:sp>
      <p:sp>
        <p:nvSpPr>
          <p:cNvPr id="3" name="Content Placeholder 2">
            <a:extLst>
              <a:ext uri="{FF2B5EF4-FFF2-40B4-BE49-F238E27FC236}">
                <a16:creationId xmlns:a16="http://schemas.microsoft.com/office/drawing/2014/main" id="{4B1B7E27-633C-9249-801E-B37ECD72C780}"/>
              </a:ext>
            </a:extLst>
          </p:cNvPr>
          <p:cNvSpPr>
            <a:spLocks noGrp="1"/>
          </p:cNvSpPr>
          <p:nvPr>
            <p:ph idx="1"/>
          </p:nvPr>
        </p:nvSpPr>
        <p:spPr/>
        <p:txBody>
          <a:bodyPr/>
          <a:lstStyle/>
          <a:p>
            <a:r>
              <a:rPr lang="en-US" dirty="0"/>
              <a:t>A kinship group that shares in the payment of damages</a:t>
            </a:r>
          </a:p>
          <a:p>
            <a:pPr lvl="1"/>
            <a:r>
              <a:rPr lang="en-US" dirty="0"/>
              <a:t>Similar to what we will later see in Somali law</a:t>
            </a:r>
          </a:p>
          <a:p>
            <a:pPr lvl="1"/>
            <a:r>
              <a:rPr lang="en-US" dirty="0"/>
              <a:t>Originally, probably, a Bedouin tribe</a:t>
            </a:r>
          </a:p>
          <a:p>
            <a:r>
              <a:rPr lang="en-US" dirty="0"/>
              <a:t>According to my modern secondary source, the institution “fell into disuse at an early date.”</a:t>
            </a:r>
          </a:p>
          <a:p>
            <a:r>
              <a:rPr lang="en-US" dirty="0"/>
              <a:t>According to my Saudi LLM students</a:t>
            </a:r>
          </a:p>
          <a:p>
            <a:pPr lvl="1"/>
            <a:r>
              <a:rPr lang="en-US" dirty="0"/>
              <a:t>Their ‘</a:t>
            </a:r>
            <a:r>
              <a:rPr lang="en-US" i="1" dirty="0" err="1"/>
              <a:t>aqila</a:t>
            </a:r>
            <a:r>
              <a:rPr lang="en-US" dirty="0"/>
              <a:t> group is their last name</a:t>
            </a:r>
          </a:p>
          <a:p>
            <a:pPr lvl="1"/>
            <a:r>
              <a:rPr lang="en-US" dirty="0"/>
              <a:t>Members of the group share in damage payments</a:t>
            </a:r>
          </a:p>
          <a:p>
            <a:pPr lvl="1"/>
            <a:r>
              <a:rPr lang="en-US" dirty="0"/>
              <a:t>I believe it is the kinship group within which they marry</a:t>
            </a:r>
          </a:p>
          <a:p>
            <a:pPr lvl="1"/>
            <a:r>
              <a:rPr lang="en-US" dirty="0"/>
              <a:t>Typically contains several thousand males</a:t>
            </a:r>
          </a:p>
        </p:txBody>
      </p:sp>
    </p:spTree>
    <p:extLst>
      <p:ext uri="{BB962C8B-B14F-4D97-AF65-F5344CB8AC3E}">
        <p14:creationId xmlns:p14="http://schemas.microsoft.com/office/powerpoint/2010/main" val="29561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BA0D-E670-3E44-A400-077B59430665}"/>
              </a:ext>
            </a:extLst>
          </p:cNvPr>
          <p:cNvSpPr>
            <a:spLocks noGrp="1"/>
          </p:cNvSpPr>
          <p:nvPr>
            <p:ph type="title"/>
          </p:nvPr>
        </p:nvSpPr>
        <p:spPr>
          <a:xfrm>
            <a:off x="851452" y="-397566"/>
            <a:ext cx="10515600" cy="1325563"/>
          </a:xfrm>
        </p:spPr>
        <p:txBody>
          <a:bodyPr/>
          <a:lstStyle/>
          <a:p>
            <a:pPr algn="ctr"/>
            <a:r>
              <a:rPr lang="en-US" dirty="0"/>
              <a:t>Marriage</a:t>
            </a:r>
          </a:p>
        </p:txBody>
      </p:sp>
      <p:sp>
        <p:nvSpPr>
          <p:cNvPr id="3" name="Content Placeholder 2">
            <a:extLst>
              <a:ext uri="{FF2B5EF4-FFF2-40B4-BE49-F238E27FC236}">
                <a16:creationId xmlns:a16="http://schemas.microsoft.com/office/drawing/2014/main" id="{D85BF914-E60D-124E-9E53-0D94F7102008}"/>
              </a:ext>
            </a:extLst>
          </p:cNvPr>
          <p:cNvSpPr>
            <a:spLocks noGrp="1"/>
          </p:cNvSpPr>
          <p:nvPr>
            <p:ph idx="1"/>
          </p:nvPr>
        </p:nvSpPr>
        <p:spPr>
          <a:xfrm>
            <a:off x="838200" y="675861"/>
            <a:ext cx="10515600" cy="6182139"/>
          </a:xfrm>
        </p:spPr>
        <p:txBody>
          <a:bodyPr/>
          <a:lstStyle/>
          <a:p>
            <a:r>
              <a:rPr lang="en-US" dirty="0"/>
              <a:t>Treated as a contract, husband and wife legally distinct</a:t>
            </a:r>
          </a:p>
          <a:p>
            <a:pPr lvl="1"/>
            <a:r>
              <a:rPr lang="en-US" dirty="0"/>
              <a:t>Wife’s dowry is her property (as is other property of hers)</a:t>
            </a:r>
          </a:p>
          <a:p>
            <a:pPr lvl="1"/>
            <a:r>
              <a:rPr lang="en-US" dirty="0"/>
              <a:t>Part paid at marriage, part due on divorce or husband’s death</a:t>
            </a:r>
          </a:p>
          <a:p>
            <a:pPr lvl="1"/>
            <a:r>
              <a:rPr lang="en-US" dirty="0"/>
              <a:t>Which can make divorce costly</a:t>
            </a:r>
          </a:p>
          <a:p>
            <a:r>
              <a:rPr lang="en-US" dirty="0"/>
              <a:t>Divorce only by the husband</a:t>
            </a:r>
          </a:p>
          <a:p>
            <a:pPr lvl="1"/>
            <a:r>
              <a:rPr lang="en-US" dirty="0"/>
              <a:t>Wife can bargain for divorce</a:t>
            </a:r>
          </a:p>
          <a:p>
            <a:pPr lvl="1"/>
            <a:r>
              <a:rPr lang="en-US" dirty="0"/>
              <a:t>At some times and places, wife could ask the court to compel her husband to divorce her (echoes of the Jewish solution to a similar problem)</a:t>
            </a:r>
          </a:p>
          <a:p>
            <a:pPr lvl="1"/>
            <a:r>
              <a:rPr lang="en-US" dirty="0"/>
              <a:t>The marriage contract can contain restrictions, such as the right of the wife to be divorced if the husband takes a second wife</a:t>
            </a:r>
          </a:p>
          <a:p>
            <a:pPr lvl="1"/>
            <a:r>
              <a:rPr lang="en-US" dirty="0">
                <a:solidFill>
                  <a:srgbClr val="FF0000"/>
                </a:solidFill>
              </a:rPr>
              <a:t>Story</a:t>
            </a:r>
          </a:p>
          <a:p>
            <a:r>
              <a:rPr lang="en-US" dirty="0"/>
              <a:t>Terms of marriage</a:t>
            </a:r>
          </a:p>
          <a:p>
            <a:pPr lvl="1"/>
            <a:r>
              <a:rPr lang="en-US" dirty="0"/>
              <a:t>Wife owes the husband obedience and sexual access</a:t>
            </a:r>
          </a:p>
          <a:p>
            <a:pPr lvl="1"/>
            <a:r>
              <a:rPr lang="en-US" dirty="0"/>
              <a:t>Husband owes the wife adequate intercourse and support at a level suited to her station, defined by the status of her family</a:t>
            </a:r>
          </a:p>
          <a:p>
            <a:pPr lvl="1"/>
            <a:endParaRPr lang="en-US" dirty="0"/>
          </a:p>
        </p:txBody>
      </p:sp>
    </p:spTree>
    <p:extLst>
      <p:ext uri="{BB962C8B-B14F-4D97-AF65-F5344CB8AC3E}">
        <p14:creationId xmlns:p14="http://schemas.microsoft.com/office/powerpoint/2010/main" val="310665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AF620-DE33-9044-A973-D5AE963202CE}"/>
              </a:ext>
            </a:extLst>
          </p:cNvPr>
          <p:cNvSpPr>
            <a:spLocks noGrp="1"/>
          </p:cNvSpPr>
          <p:nvPr>
            <p:ph type="title"/>
          </p:nvPr>
        </p:nvSpPr>
        <p:spPr>
          <a:xfrm>
            <a:off x="964941" y="0"/>
            <a:ext cx="10515600" cy="1325563"/>
          </a:xfrm>
        </p:spPr>
        <p:txBody>
          <a:bodyPr/>
          <a:lstStyle/>
          <a:p>
            <a:pPr algn="ctr"/>
            <a:r>
              <a:rPr lang="en-US" dirty="0"/>
              <a:t>Taxation</a:t>
            </a:r>
          </a:p>
        </p:txBody>
      </p:sp>
      <p:sp>
        <p:nvSpPr>
          <p:cNvPr id="3" name="Content Placeholder 2">
            <a:extLst>
              <a:ext uri="{FF2B5EF4-FFF2-40B4-BE49-F238E27FC236}">
                <a16:creationId xmlns:a16="http://schemas.microsoft.com/office/drawing/2014/main" id="{5C77DB40-4ACF-EF43-8007-6B5A9DBD8E97}"/>
              </a:ext>
            </a:extLst>
          </p:cNvPr>
          <p:cNvSpPr>
            <a:spLocks noGrp="1"/>
          </p:cNvSpPr>
          <p:nvPr>
            <p:ph idx="1"/>
          </p:nvPr>
        </p:nvSpPr>
        <p:spPr>
          <a:xfrm>
            <a:off x="298580" y="1325564"/>
            <a:ext cx="11308702" cy="5532436"/>
          </a:xfrm>
        </p:spPr>
        <p:txBody>
          <a:bodyPr>
            <a:normAutofit/>
          </a:bodyPr>
          <a:lstStyle/>
          <a:p>
            <a:r>
              <a:rPr lang="en-US" sz="3600" dirty="0"/>
              <a:t>Two Koranic taxes</a:t>
            </a:r>
          </a:p>
          <a:p>
            <a:pPr lvl="1"/>
            <a:r>
              <a:rPr lang="en-US" sz="3200" dirty="0"/>
              <a:t>Jizya: A head tax paid by non-Muslims</a:t>
            </a:r>
          </a:p>
          <a:p>
            <a:pPr lvl="1"/>
            <a:r>
              <a:rPr lang="en-US" sz="3200" i="1" dirty="0"/>
              <a:t>Zakat</a:t>
            </a:r>
            <a:r>
              <a:rPr lang="en-US" sz="3200" dirty="0"/>
              <a:t>: A tax on wealth and agricultural output, paid by Muslims</a:t>
            </a:r>
          </a:p>
          <a:p>
            <a:pPr lvl="2"/>
            <a:r>
              <a:rPr lang="en-US" sz="2800" dirty="0"/>
              <a:t>Distributed among a set of categories of recipients: </a:t>
            </a:r>
            <a:r>
              <a:rPr lang="en-US" sz="2800" dirty="0" err="1"/>
              <a:t>Travellers</a:t>
            </a:r>
            <a:r>
              <a:rPr lang="en-US" sz="2800" dirty="0"/>
              <a:t>, the poor, those on holy war, students, …</a:t>
            </a:r>
          </a:p>
          <a:p>
            <a:pPr lvl="2"/>
            <a:r>
              <a:rPr lang="en-US" sz="2800" dirty="0"/>
              <a:t>Can be paid to the ruler to hand out, or</a:t>
            </a:r>
          </a:p>
          <a:p>
            <a:pPr lvl="2"/>
            <a:r>
              <a:rPr lang="en-US" sz="2800" dirty="0"/>
              <a:t>Handed out directly by the taxpayer, or</a:t>
            </a:r>
          </a:p>
          <a:p>
            <a:pPr lvl="2"/>
            <a:r>
              <a:rPr lang="en-US" sz="2800" dirty="0"/>
              <a:t>Handed to a middleman who takes a cut in exchange for distributing it</a:t>
            </a:r>
          </a:p>
          <a:p>
            <a:r>
              <a:rPr lang="en-US" sz="3600" dirty="0"/>
              <a:t>Other taxes have existed but are religiously dubious</a:t>
            </a:r>
          </a:p>
        </p:txBody>
      </p:sp>
    </p:spTree>
    <p:extLst>
      <p:ext uri="{BB962C8B-B14F-4D97-AF65-F5344CB8AC3E}">
        <p14:creationId xmlns:p14="http://schemas.microsoft.com/office/powerpoint/2010/main" val="260428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93C8B-FD85-B944-AE40-28CD01F2C5DB}"/>
              </a:ext>
            </a:extLst>
          </p:cNvPr>
          <p:cNvSpPr>
            <a:spLocks noGrp="1"/>
          </p:cNvSpPr>
          <p:nvPr>
            <p:ph type="title"/>
          </p:nvPr>
        </p:nvSpPr>
        <p:spPr/>
        <p:txBody>
          <a:bodyPr/>
          <a:lstStyle/>
          <a:p>
            <a:pPr algn="ctr"/>
            <a:r>
              <a:rPr lang="en-US" dirty="0"/>
              <a:t>When God is the Legislator</a:t>
            </a:r>
          </a:p>
        </p:txBody>
      </p:sp>
      <p:sp>
        <p:nvSpPr>
          <p:cNvPr id="3" name="Content Placeholder 2">
            <a:extLst>
              <a:ext uri="{FF2B5EF4-FFF2-40B4-BE49-F238E27FC236}">
                <a16:creationId xmlns:a16="http://schemas.microsoft.com/office/drawing/2014/main" id="{D88894DB-C666-1C46-B021-A0AC56C2FA81}"/>
              </a:ext>
            </a:extLst>
          </p:cNvPr>
          <p:cNvSpPr>
            <a:spLocks noGrp="1"/>
          </p:cNvSpPr>
          <p:nvPr>
            <p:ph idx="1"/>
          </p:nvPr>
        </p:nvSpPr>
        <p:spPr/>
        <p:txBody>
          <a:bodyPr>
            <a:normAutofit lnSpcReduction="10000"/>
          </a:bodyPr>
          <a:lstStyle/>
          <a:p>
            <a:r>
              <a:rPr lang="en-US" dirty="0"/>
              <a:t>Jewish law, Islamic law, U.S. Constitutional law, raise similar problems</a:t>
            </a:r>
          </a:p>
          <a:p>
            <a:r>
              <a:rPr lang="en-US" dirty="0"/>
              <a:t>When God gets it wrong</a:t>
            </a:r>
          </a:p>
          <a:p>
            <a:pPr lvl="1"/>
            <a:r>
              <a:rPr lang="en-US" sz="2000" dirty="0"/>
              <a:t>If a man have a stubborn and rebellious son, which will not obey the voice of his father, or the voice of his mother, and that, when they have chastened him, will not hearken unto them: Then shall his father and his mother lay hold on him, and bring him out unto the elders of his city, and unto the gate of his place; And they shall say unto the elders of his city, This our son is stubborn and rebellious, he will not obey our voice; he is a glutton, and a drunkard. And all the men of his city shall stone him with stones, that he die: …</a:t>
            </a:r>
          </a:p>
          <a:p>
            <a:pPr lvl="1"/>
            <a:r>
              <a:rPr lang="en-US" sz="2000" dirty="0"/>
              <a:t>As for the thief, whether man or woman, cut his hand as punishment from God for what he </a:t>
            </a:r>
            <a:r>
              <a:rPr lang="en-US" sz="2000" i="1" dirty="0"/>
              <a:t>had</a:t>
            </a:r>
            <a:r>
              <a:rPr lang="en-US" sz="2000" dirty="0"/>
              <a:t> done</a:t>
            </a:r>
            <a:r>
              <a:rPr lang="en-US" sz="1800" dirty="0">
                <a:effectLst/>
              </a:rPr>
              <a:t> </a:t>
            </a:r>
          </a:p>
          <a:p>
            <a:pPr lvl="1"/>
            <a:r>
              <a:rPr lang="en-US" sz="2000" dirty="0"/>
              <a:t>A well regulated Militia, being necessary to the security of a free State, the right of the people to keep and bear Arms, shall not be infringed.</a:t>
            </a:r>
          </a:p>
          <a:p>
            <a:r>
              <a:rPr lang="en-US" sz="2400" dirty="0"/>
              <a:t>What do you do?</a:t>
            </a:r>
          </a:p>
          <a:p>
            <a:pPr lvl="1"/>
            <a:endParaRPr lang="en-US" sz="1800" dirty="0"/>
          </a:p>
          <a:p>
            <a:endParaRPr lang="en-US" dirty="0"/>
          </a:p>
        </p:txBody>
      </p:sp>
    </p:spTree>
    <p:extLst>
      <p:ext uri="{BB962C8B-B14F-4D97-AF65-F5344CB8AC3E}">
        <p14:creationId xmlns:p14="http://schemas.microsoft.com/office/powerpoint/2010/main" val="189685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D8339-85CE-6F43-B328-A485858815A9}"/>
              </a:ext>
            </a:extLst>
          </p:cNvPr>
          <p:cNvSpPr>
            <a:spLocks noGrp="1"/>
          </p:cNvSpPr>
          <p:nvPr>
            <p:ph type="title"/>
          </p:nvPr>
        </p:nvSpPr>
        <p:spPr>
          <a:xfrm>
            <a:off x="838200" y="1"/>
            <a:ext cx="10515600" cy="1033670"/>
          </a:xfrm>
        </p:spPr>
        <p:txBody>
          <a:bodyPr/>
          <a:lstStyle/>
          <a:p>
            <a:pPr algn="ctr"/>
            <a:r>
              <a:rPr lang="en-US" dirty="0"/>
              <a:t>How to Amend God’s Law</a:t>
            </a:r>
          </a:p>
        </p:txBody>
      </p:sp>
      <p:sp>
        <p:nvSpPr>
          <p:cNvPr id="3" name="Content Placeholder 2">
            <a:extLst>
              <a:ext uri="{FF2B5EF4-FFF2-40B4-BE49-F238E27FC236}">
                <a16:creationId xmlns:a16="http://schemas.microsoft.com/office/drawing/2014/main" id="{645DE617-1F45-B949-BEF1-654C40AAE335}"/>
              </a:ext>
            </a:extLst>
          </p:cNvPr>
          <p:cNvSpPr>
            <a:spLocks noGrp="1"/>
          </p:cNvSpPr>
          <p:nvPr>
            <p:ph idx="1"/>
          </p:nvPr>
        </p:nvSpPr>
        <p:spPr>
          <a:xfrm>
            <a:off x="0" y="808384"/>
            <a:ext cx="12191999" cy="6049616"/>
          </a:xfrm>
        </p:spPr>
        <p:txBody>
          <a:bodyPr/>
          <a:lstStyle/>
          <a:p>
            <a:r>
              <a:rPr lang="en-US" dirty="0"/>
              <a:t>Midrash: Interpretation</a:t>
            </a:r>
          </a:p>
          <a:p>
            <a:pPr lvl="1"/>
            <a:r>
              <a:rPr lang="en-US" dirty="0"/>
              <a:t>The doctrine of the oral Torah, given to Moses and passed down through scholars</a:t>
            </a:r>
          </a:p>
          <a:p>
            <a:pPr lvl="1"/>
            <a:r>
              <a:rPr lang="en-US" dirty="0"/>
              <a:t> Was used to justify implausible interpretations of the written text</a:t>
            </a:r>
          </a:p>
          <a:p>
            <a:r>
              <a:rPr lang="en-US" dirty="0"/>
              <a:t>Rabbinic Legislation, sometimes permitting acts forbidden, forbidding acts permitted</a:t>
            </a:r>
          </a:p>
          <a:p>
            <a:pPr lvl="1"/>
            <a:r>
              <a:rPr lang="en-US" dirty="0"/>
              <a:t>To construct “a fence around the Torah”</a:t>
            </a:r>
          </a:p>
          <a:p>
            <a:pPr lvl="1"/>
            <a:r>
              <a:rPr lang="en-US" dirty="0"/>
              <a:t>From necessity — better lose one letter than the whole Torah</a:t>
            </a:r>
          </a:p>
          <a:p>
            <a:pPr lvl="1"/>
            <a:r>
              <a:rPr lang="en-US" dirty="0"/>
              <a:t>Legislation is only temporary, so the Torah’s prohibition against adding or subtracting doesn’t apply</a:t>
            </a:r>
          </a:p>
          <a:p>
            <a:r>
              <a:rPr lang="en-US" dirty="0"/>
              <a:t>Ingenious use of the law</a:t>
            </a:r>
          </a:p>
          <a:p>
            <a:pPr lvl="1"/>
            <a:r>
              <a:rPr lang="en-US" i="1" dirty="0" err="1"/>
              <a:t>Prosbul</a:t>
            </a:r>
            <a:r>
              <a:rPr lang="en-US" dirty="0"/>
              <a:t> to get around the problem of all debts being forgiven in the seventh year</a:t>
            </a:r>
          </a:p>
          <a:p>
            <a:pPr lvl="1"/>
            <a:r>
              <a:rPr lang="en-US" dirty="0"/>
              <a:t>Profit sharing rules to get around the prohibition on charging interest</a:t>
            </a:r>
          </a:p>
        </p:txBody>
      </p:sp>
    </p:spTree>
    <p:extLst>
      <p:ext uri="{BB962C8B-B14F-4D97-AF65-F5344CB8AC3E}">
        <p14:creationId xmlns:p14="http://schemas.microsoft.com/office/powerpoint/2010/main" val="394576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37ECD-A113-4046-88BC-8EA83565734A}"/>
              </a:ext>
            </a:extLst>
          </p:cNvPr>
          <p:cNvSpPr>
            <a:spLocks noGrp="1"/>
          </p:cNvSpPr>
          <p:nvPr>
            <p:ph type="title"/>
          </p:nvPr>
        </p:nvSpPr>
        <p:spPr>
          <a:xfrm>
            <a:off x="838200" y="1"/>
            <a:ext cx="10515600" cy="768626"/>
          </a:xfrm>
        </p:spPr>
        <p:txBody>
          <a:bodyPr/>
          <a:lstStyle/>
          <a:p>
            <a:r>
              <a:rPr lang="en-US" dirty="0"/>
              <a:t>Maimonides on the Disobedient Son</a:t>
            </a:r>
          </a:p>
        </p:txBody>
      </p:sp>
      <p:sp>
        <p:nvSpPr>
          <p:cNvPr id="3" name="Content Placeholder 2">
            <a:extLst>
              <a:ext uri="{FF2B5EF4-FFF2-40B4-BE49-F238E27FC236}">
                <a16:creationId xmlns:a16="http://schemas.microsoft.com/office/drawing/2014/main" id="{0732AFC9-D41D-B745-93B7-CA2843829BF2}"/>
              </a:ext>
            </a:extLst>
          </p:cNvPr>
          <p:cNvSpPr>
            <a:spLocks noGrp="1"/>
          </p:cNvSpPr>
          <p:nvPr>
            <p:ph idx="1"/>
          </p:nvPr>
        </p:nvSpPr>
        <p:spPr>
          <a:xfrm>
            <a:off x="265043" y="768626"/>
            <a:ext cx="11926957" cy="6089373"/>
          </a:xfrm>
        </p:spPr>
        <p:txBody>
          <a:bodyPr>
            <a:normAutofit fontScale="92500" lnSpcReduction="20000"/>
          </a:bodyPr>
          <a:lstStyle/>
          <a:p>
            <a:r>
              <a:rPr lang="en-US" dirty="0"/>
              <a:t>He is not liable for stoning until he steals from his father and buys meat and wine at a cheap price. He must then eat it outside his father's domain, together with a group that are all empty and base. He must eat meat that is raw, but not entirely raw, cooked but not entirely cooked, as is the practice of thieves. He must drink the wine as it is thinned as the alcoholics drink. He must eat a quantity of meat weighing 50 </a:t>
            </a:r>
            <a:r>
              <a:rPr lang="en-US" i="1" dirty="0" err="1"/>
              <a:t>dinarim</a:t>
            </a:r>
            <a:r>
              <a:rPr lang="en-US" dirty="0"/>
              <a:t> in one sitting, and drink half a </a:t>
            </a:r>
            <a:r>
              <a:rPr lang="en-US" i="1" dirty="0"/>
              <a:t>log</a:t>
            </a:r>
            <a:r>
              <a:rPr lang="en-US" dirty="0"/>
              <a:t> of this wine at one time. … </a:t>
            </a:r>
          </a:p>
          <a:p>
            <a:r>
              <a:rPr lang="en-US" dirty="0"/>
              <a:t>… According to the Oral Tradition, we learned that this law concerns a youth of thirteen between the time he grew two pubic hairs and the time at which his entire male organ is surrounded by pubic hair. After the entire male organ is surrounded by pubic hair, he is considered as independent and is not executed by stoning.</a:t>
            </a:r>
          </a:p>
          <a:p>
            <a:r>
              <a:rPr lang="en-US" dirty="0"/>
              <a:t>If his father desires to convict him and his mother does not desire, or his mother desires and his father does not desire, he is not judged as a “wayward and rebellious son,” as implied by Deuteronomy 21:19: “His father and mother shall take hold of him.”</a:t>
            </a:r>
          </a:p>
          <a:p>
            <a:r>
              <a:rPr lang="en-US" dirty="0"/>
              <a:t>If one of the parents has had his arm amputated, was lame, dumb, blind, or deaf, the son is not judged as a “wayward and rebellious son.” These concepts are derived as follows: “His father and mother shall take hold of him” - This excludes parents with amputated arms” “And bring him out” - this excludes the lame. “They say” - this excludes the dumb. “This son of ours” - This excludes the blind. “He does not heed our voice” - This excludes the dumb.</a:t>
            </a:r>
            <a:r>
              <a:rPr lang="en-US" dirty="0">
                <a:effectLst/>
              </a:rPr>
              <a:t> </a:t>
            </a:r>
            <a:endParaRPr lang="en-US" dirty="0"/>
          </a:p>
        </p:txBody>
      </p:sp>
    </p:spTree>
    <p:extLst>
      <p:ext uri="{BB962C8B-B14F-4D97-AF65-F5344CB8AC3E}">
        <p14:creationId xmlns:p14="http://schemas.microsoft.com/office/powerpoint/2010/main" val="6738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08B028-5E5B-E44B-BCB7-5F5569BE54FE}"/>
              </a:ext>
            </a:extLst>
          </p:cNvPr>
          <p:cNvSpPr>
            <a:spLocks noGrp="1"/>
          </p:cNvSpPr>
          <p:nvPr>
            <p:ph idx="1"/>
          </p:nvPr>
        </p:nvSpPr>
        <p:spPr>
          <a:xfrm>
            <a:off x="265043" y="185530"/>
            <a:ext cx="11926957" cy="6672469"/>
          </a:xfrm>
        </p:spPr>
        <p:txBody>
          <a:bodyPr/>
          <a:lstStyle/>
          <a:p>
            <a:r>
              <a:rPr lang="en-US" dirty="0"/>
              <a:t>To qualify as the </a:t>
            </a:r>
            <a:r>
              <a:rPr lang="en-US" i="1" dirty="0" err="1"/>
              <a:t>hadd</a:t>
            </a:r>
            <a:r>
              <a:rPr lang="en-US" dirty="0"/>
              <a:t> offense, theft must be</a:t>
            </a:r>
          </a:p>
          <a:p>
            <a:pPr lvl="1"/>
            <a:r>
              <a:rPr lang="en-US" dirty="0"/>
              <a:t>Above a minimum amount</a:t>
            </a:r>
          </a:p>
          <a:p>
            <a:pPr lvl="1"/>
            <a:r>
              <a:rPr lang="en-US" dirty="0"/>
              <a:t>From a protected place—cattle grazing in the field do not count</a:t>
            </a:r>
          </a:p>
          <a:p>
            <a:pPr lvl="1"/>
            <a:r>
              <a:rPr lang="en-US" dirty="0"/>
              <a:t>By someone who does not have access—guest does not qualify</a:t>
            </a:r>
          </a:p>
          <a:p>
            <a:pPr lvl="1"/>
            <a:r>
              <a:rPr lang="en-US" dirty="0"/>
              <a:t>By someone who has no reason to think he has a claim to it</a:t>
            </a:r>
          </a:p>
          <a:p>
            <a:pPr lvl="2"/>
            <a:r>
              <a:rPr lang="en-US" dirty="0"/>
              <a:t>So some scholars hold that theft from the treasury cannot qualify</a:t>
            </a:r>
          </a:p>
          <a:p>
            <a:pPr lvl="2"/>
            <a:r>
              <a:rPr lang="en-US" dirty="0"/>
              <a:t>Since every Muslim believes he has a partial claim to the wealth of the Muslims</a:t>
            </a:r>
          </a:p>
          <a:p>
            <a:pPr lvl="1"/>
            <a:r>
              <a:rPr lang="en-US" dirty="0"/>
              <a:t>Theft may still be a crime — but a </a:t>
            </a:r>
            <a:r>
              <a:rPr lang="en-US" i="1" dirty="0" err="1"/>
              <a:t>tazir</a:t>
            </a:r>
            <a:r>
              <a:rPr lang="en-US" i="1" dirty="0"/>
              <a:t> </a:t>
            </a:r>
            <a:r>
              <a:rPr lang="en-US" dirty="0"/>
              <a:t> crime, with punishment set by the judge</a:t>
            </a:r>
          </a:p>
          <a:p>
            <a:r>
              <a:rPr lang="en-US" dirty="0"/>
              <a:t>Consider, similarly, that to prove the </a:t>
            </a:r>
            <a:r>
              <a:rPr lang="en-US" i="1" dirty="0" err="1"/>
              <a:t>Hadd</a:t>
            </a:r>
            <a:r>
              <a:rPr lang="en-US" dirty="0"/>
              <a:t> offense of </a:t>
            </a:r>
            <a:r>
              <a:rPr lang="en-US" i="1" dirty="0" err="1"/>
              <a:t>zina</a:t>
            </a:r>
            <a:endParaRPr lang="en-US" dirty="0"/>
          </a:p>
          <a:p>
            <a:pPr lvl="1"/>
            <a:r>
              <a:rPr lang="en-US" dirty="0"/>
              <a:t>Requires four eye witnesses to the same act of intercourse</a:t>
            </a:r>
          </a:p>
          <a:p>
            <a:pPr lvl="1"/>
            <a:r>
              <a:rPr lang="en-US" dirty="0"/>
              <a:t>All of them adult male Muslims of good repute</a:t>
            </a:r>
          </a:p>
          <a:p>
            <a:pPr lvl="1"/>
            <a:r>
              <a:rPr lang="en-US" dirty="0"/>
              <a:t>And if one of them isn’t, the rest are guilty of false accusation.</a:t>
            </a:r>
          </a:p>
          <a:p>
            <a:r>
              <a:rPr lang="en-US" dirty="0"/>
              <a:t>And U.S. courts interpret the 2</a:t>
            </a:r>
            <a:r>
              <a:rPr lang="en-US" baseline="30000" dirty="0"/>
              <a:t>nd</a:t>
            </a:r>
            <a:r>
              <a:rPr lang="en-US" dirty="0"/>
              <a:t> amendment to permit</a:t>
            </a:r>
          </a:p>
          <a:p>
            <a:pPr lvl="1"/>
            <a:r>
              <a:rPr lang="en-US" dirty="0"/>
              <a:t>Lots of regulations on who can have what firearms</a:t>
            </a:r>
          </a:p>
          <a:p>
            <a:pPr lvl="1"/>
            <a:r>
              <a:rPr lang="en-US" dirty="0"/>
              <a:t>An atomic bomb in your basement doesn’t fall under the 2</a:t>
            </a:r>
            <a:r>
              <a:rPr lang="en-US" baseline="30000" dirty="0"/>
              <a:t>nd</a:t>
            </a:r>
            <a:r>
              <a:rPr lang="en-US" dirty="0"/>
              <a:t> Amendment</a:t>
            </a:r>
          </a:p>
        </p:txBody>
      </p:sp>
    </p:spTree>
    <p:extLst>
      <p:ext uri="{BB962C8B-B14F-4D97-AF65-F5344CB8AC3E}">
        <p14:creationId xmlns:p14="http://schemas.microsoft.com/office/powerpoint/2010/main" val="209304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FBFAC-C9CF-4143-A22D-B7D428CFFEE7}"/>
              </a:ext>
            </a:extLst>
          </p:cNvPr>
          <p:cNvSpPr>
            <a:spLocks noGrp="1"/>
          </p:cNvSpPr>
          <p:nvPr>
            <p:ph type="ctrTitle"/>
          </p:nvPr>
        </p:nvSpPr>
        <p:spPr>
          <a:xfrm>
            <a:off x="1524000" y="0"/>
            <a:ext cx="9144000" cy="1298713"/>
          </a:xfrm>
        </p:spPr>
        <p:txBody>
          <a:bodyPr/>
          <a:lstStyle/>
          <a:p>
            <a:r>
              <a:rPr lang="en-US" dirty="0"/>
              <a:t>Legal Systems Very Different</a:t>
            </a:r>
          </a:p>
        </p:txBody>
      </p:sp>
      <p:sp>
        <p:nvSpPr>
          <p:cNvPr id="3" name="Subtitle 2">
            <a:extLst>
              <a:ext uri="{FF2B5EF4-FFF2-40B4-BE49-F238E27FC236}">
                <a16:creationId xmlns:a16="http://schemas.microsoft.com/office/drawing/2014/main" id="{23B1C1AD-06C5-1246-B032-315AD6482856}"/>
              </a:ext>
            </a:extLst>
          </p:cNvPr>
          <p:cNvSpPr>
            <a:spLocks noGrp="1"/>
          </p:cNvSpPr>
          <p:nvPr>
            <p:ph type="subTitle" idx="1"/>
          </p:nvPr>
        </p:nvSpPr>
        <p:spPr>
          <a:xfrm>
            <a:off x="1378226" y="1428681"/>
            <a:ext cx="9144000" cy="5064884"/>
          </a:xfrm>
        </p:spPr>
        <p:txBody>
          <a:bodyPr>
            <a:normAutofit/>
          </a:bodyPr>
          <a:lstStyle/>
          <a:p>
            <a:r>
              <a:rPr lang="en-US" sz="4000" dirty="0"/>
              <a:t>Second Class</a:t>
            </a:r>
          </a:p>
          <a:p>
            <a:endParaRPr lang="en-US" sz="3600" dirty="0"/>
          </a:p>
          <a:p>
            <a:pPr marL="342900" indent="-342900" algn="l">
              <a:buFont typeface="Arial" panose="020B0604020202020204" pitchFamily="34" charset="0"/>
              <a:buChar char="•"/>
            </a:pPr>
            <a:r>
              <a:rPr lang="en-US" sz="3600" dirty="0"/>
              <a:t>Jewish Law</a:t>
            </a:r>
          </a:p>
          <a:p>
            <a:pPr marL="342900" indent="-342900" algn="l">
              <a:buFont typeface="Arial" panose="020B0604020202020204" pitchFamily="34" charset="0"/>
              <a:buChar char="•"/>
            </a:pPr>
            <a:r>
              <a:rPr lang="en-US" sz="3600" dirty="0"/>
              <a:t>Islamic Law</a:t>
            </a:r>
          </a:p>
          <a:p>
            <a:pPr marL="342900" indent="-342900" algn="l">
              <a:buFont typeface="Arial" panose="020B0604020202020204" pitchFamily="34" charset="0"/>
              <a:buChar char="•"/>
            </a:pPr>
            <a:r>
              <a:rPr lang="en-US" sz="3600" dirty="0"/>
              <a:t>When God is the Legislator</a:t>
            </a:r>
          </a:p>
          <a:p>
            <a:pPr marL="342900" indent="-342900" algn="l">
              <a:buFont typeface="Arial" panose="020B0604020202020204" pitchFamily="34" charset="0"/>
              <a:buChar char="•"/>
            </a:pPr>
            <a:r>
              <a:rPr lang="en-US" sz="3600" dirty="0"/>
              <a:t>Embedded and </a:t>
            </a:r>
            <a:r>
              <a:rPr lang="en-US" sz="3600" dirty="0" err="1"/>
              <a:t>Polylegal</a:t>
            </a:r>
            <a:r>
              <a:rPr lang="en-US" sz="3600" dirty="0"/>
              <a:t> Systems</a:t>
            </a:r>
          </a:p>
        </p:txBody>
      </p:sp>
    </p:spTree>
    <p:extLst>
      <p:ext uri="{BB962C8B-B14F-4D97-AF65-F5344CB8AC3E}">
        <p14:creationId xmlns:p14="http://schemas.microsoft.com/office/powerpoint/2010/main" val="1151492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39563-2D67-D34B-9E4D-AB23E2368743}"/>
              </a:ext>
            </a:extLst>
          </p:cNvPr>
          <p:cNvSpPr>
            <a:spLocks noGrp="1"/>
          </p:cNvSpPr>
          <p:nvPr>
            <p:ph type="title"/>
          </p:nvPr>
        </p:nvSpPr>
        <p:spPr>
          <a:xfrm>
            <a:off x="838200" y="1"/>
            <a:ext cx="10515600" cy="889000"/>
          </a:xfrm>
        </p:spPr>
        <p:txBody>
          <a:bodyPr/>
          <a:lstStyle/>
          <a:p>
            <a:pPr algn="ctr"/>
            <a:r>
              <a:rPr lang="en-US" dirty="0"/>
              <a:t>Another Example</a:t>
            </a:r>
          </a:p>
        </p:txBody>
      </p:sp>
      <p:sp>
        <p:nvSpPr>
          <p:cNvPr id="3" name="Content Placeholder 2">
            <a:extLst>
              <a:ext uri="{FF2B5EF4-FFF2-40B4-BE49-F238E27FC236}">
                <a16:creationId xmlns:a16="http://schemas.microsoft.com/office/drawing/2014/main" id="{CE5047D3-8F77-654B-B6CC-E2BA1CCE247E}"/>
              </a:ext>
            </a:extLst>
          </p:cNvPr>
          <p:cNvSpPr>
            <a:spLocks noGrp="1"/>
          </p:cNvSpPr>
          <p:nvPr>
            <p:ph idx="1"/>
          </p:nvPr>
        </p:nvSpPr>
        <p:spPr>
          <a:xfrm>
            <a:off x="203200" y="1092200"/>
            <a:ext cx="11760200" cy="5651499"/>
          </a:xfrm>
        </p:spPr>
        <p:txBody>
          <a:bodyPr>
            <a:normAutofit lnSpcReduction="10000"/>
          </a:bodyPr>
          <a:lstStyle/>
          <a:p>
            <a:pPr algn="just"/>
            <a:r>
              <a:rPr lang="en-US" dirty="0"/>
              <a:t>The 10</a:t>
            </a:r>
            <a:r>
              <a:rPr lang="en-US" baseline="30000" dirty="0"/>
              <a:t>th</a:t>
            </a:r>
            <a:r>
              <a:rPr lang="en-US" dirty="0"/>
              <a:t> Amendment: </a:t>
            </a:r>
            <a:r>
              <a:rPr lang="en-US" i="1" dirty="0"/>
              <a:t>“The powers not delegated to the United States by the Constitution, nor prohibited by it to the States, are reserved to the States respectively, or to the people.”</a:t>
            </a:r>
          </a:p>
          <a:p>
            <a:pPr algn="just"/>
            <a:r>
              <a:rPr lang="en-US" dirty="0"/>
              <a:t>So the federal government can only do things the Constitution authorizes</a:t>
            </a:r>
          </a:p>
          <a:p>
            <a:pPr algn="just"/>
            <a:r>
              <a:rPr lang="en-US" dirty="0"/>
              <a:t>Article I, section 8:</a:t>
            </a:r>
            <a:r>
              <a:rPr lang="en-US" i="1" dirty="0"/>
              <a:t> “The Congress shall have Power To … regulate Commerce with foreign Nations, and among the several States”</a:t>
            </a:r>
          </a:p>
          <a:p>
            <a:pPr algn="just"/>
            <a:r>
              <a:rPr lang="en-US" dirty="0"/>
              <a:t>New Deal farm policy restricted what a farmer could produce, so as to push up farm prices</a:t>
            </a:r>
          </a:p>
          <a:p>
            <a:pPr algn="just"/>
            <a:r>
              <a:rPr lang="en-US" dirty="0"/>
              <a:t>The Supreme Court, threatened with packing, ruled that a farmer growing crops to be fed to his own animals was substantially engaged in interstate commerce and so could be regulated. (</a:t>
            </a:r>
            <a:r>
              <a:rPr lang="en-US" i="1" dirty="0"/>
              <a:t>Wickard v. Filburn</a:t>
            </a:r>
            <a:r>
              <a:rPr lang="en-US" dirty="0"/>
              <a:t>)</a:t>
            </a:r>
          </a:p>
          <a:p>
            <a:pPr algn="just"/>
            <a:r>
              <a:rPr lang="en-US" dirty="0"/>
              <a:t>And, similarly, growing marijuana for your own use in your back yard in California</a:t>
            </a:r>
          </a:p>
          <a:p>
            <a:pPr algn="just"/>
            <a:r>
              <a:rPr lang="en-US" dirty="0"/>
              <a:t>Is illegal under federal law — justified as regulation of interstate commerce</a:t>
            </a:r>
          </a:p>
          <a:p>
            <a:endParaRPr lang="en-US" dirty="0"/>
          </a:p>
          <a:p>
            <a:endParaRPr lang="en-US" dirty="0"/>
          </a:p>
        </p:txBody>
      </p:sp>
    </p:spTree>
    <p:extLst>
      <p:ext uri="{BB962C8B-B14F-4D97-AF65-F5344CB8AC3E}">
        <p14:creationId xmlns:p14="http://schemas.microsoft.com/office/powerpoint/2010/main" val="337247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4DBF6-7348-4940-83BB-B481B7BE6BA7}"/>
              </a:ext>
            </a:extLst>
          </p:cNvPr>
          <p:cNvSpPr>
            <a:spLocks noGrp="1"/>
          </p:cNvSpPr>
          <p:nvPr>
            <p:ph type="title"/>
          </p:nvPr>
        </p:nvSpPr>
        <p:spPr/>
        <p:txBody>
          <a:bodyPr/>
          <a:lstStyle/>
          <a:p>
            <a:pPr algn="ctr"/>
            <a:r>
              <a:rPr lang="en-US" dirty="0"/>
              <a:t>Another Approach</a:t>
            </a:r>
          </a:p>
        </p:txBody>
      </p:sp>
      <p:sp>
        <p:nvSpPr>
          <p:cNvPr id="3" name="Content Placeholder 2">
            <a:extLst>
              <a:ext uri="{FF2B5EF4-FFF2-40B4-BE49-F238E27FC236}">
                <a16:creationId xmlns:a16="http://schemas.microsoft.com/office/drawing/2014/main" id="{628F20D4-2373-C142-897C-8F8C791DF5F7}"/>
              </a:ext>
            </a:extLst>
          </p:cNvPr>
          <p:cNvSpPr>
            <a:spLocks noGrp="1"/>
          </p:cNvSpPr>
          <p:nvPr>
            <p:ph idx="1"/>
          </p:nvPr>
        </p:nvSpPr>
        <p:spPr/>
        <p:txBody>
          <a:bodyPr>
            <a:normAutofit/>
          </a:bodyPr>
          <a:lstStyle/>
          <a:p>
            <a:r>
              <a:rPr lang="en-US" dirty="0"/>
              <a:t>Create another set of rules to which the restrictions do not apply</a:t>
            </a:r>
          </a:p>
          <a:p>
            <a:r>
              <a:rPr lang="en-US" dirty="0"/>
              <a:t>Communal authorities can do things forbidden by the Torah under authority inherited from the kings of Israel.</a:t>
            </a:r>
          </a:p>
          <a:p>
            <a:r>
              <a:rPr lang="en-US" dirty="0"/>
              <a:t>Islamic rulers can establish </a:t>
            </a:r>
          </a:p>
          <a:p>
            <a:pPr lvl="1"/>
            <a:r>
              <a:rPr lang="en-US" dirty="0"/>
              <a:t>“Marketplace regulation” (</a:t>
            </a:r>
            <a:r>
              <a:rPr lang="en-US" i="1" dirty="0" err="1"/>
              <a:t>muhtasib</a:t>
            </a:r>
            <a:r>
              <a:rPr lang="en-US" dirty="0"/>
              <a:t>)</a:t>
            </a:r>
          </a:p>
          <a:p>
            <a:pPr lvl="1"/>
            <a:r>
              <a:rPr lang="en-US" dirty="0"/>
              <a:t>“Police courts” (</a:t>
            </a:r>
            <a:r>
              <a:rPr lang="en-US" i="1" dirty="0" err="1"/>
              <a:t>shurta</a:t>
            </a:r>
            <a:r>
              <a:rPr lang="en-US" i="1" dirty="0"/>
              <a:t>)</a:t>
            </a:r>
            <a:endParaRPr lang="en-US" dirty="0"/>
          </a:p>
          <a:p>
            <a:pPr lvl="1"/>
            <a:r>
              <a:rPr lang="en-US" dirty="0"/>
              <a:t>Administrative regulations</a:t>
            </a:r>
          </a:p>
          <a:p>
            <a:pPr lvl="1"/>
            <a:r>
              <a:rPr lang="en-US" dirty="0">
                <a:solidFill>
                  <a:srgbClr val="FF0000"/>
                </a:solidFill>
              </a:rPr>
              <a:t>Story</a:t>
            </a:r>
          </a:p>
          <a:p>
            <a:r>
              <a:rPr lang="en-US" dirty="0"/>
              <a:t>In the U.S., only Congress can make laws. </a:t>
            </a:r>
            <a:r>
              <a:rPr lang="en-US" dirty="0" err="1"/>
              <a:t>Excecutive</a:t>
            </a:r>
            <a:r>
              <a:rPr lang="en-US" dirty="0"/>
              <a:t> agencies make “regulations.”</a:t>
            </a:r>
          </a:p>
          <a:p>
            <a:endParaRPr lang="en-US" dirty="0"/>
          </a:p>
        </p:txBody>
      </p:sp>
    </p:spTree>
    <p:extLst>
      <p:ext uri="{BB962C8B-B14F-4D97-AF65-F5344CB8AC3E}">
        <p14:creationId xmlns:p14="http://schemas.microsoft.com/office/powerpoint/2010/main" val="121291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0367-629D-3441-A497-E986EDEF36E5}"/>
              </a:ext>
            </a:extLst>
          </p:cNvPr>
          <p:cNvSpPr>
            <a:spLocks noGrp="1"/>
          </p:cNvSpPr>
          <p:nvPr>
            <p:ph type="title"/>
          </p:nvPr>
        </p:nvSpPr>
        <p:spPr>
          <a:xfrm>
            <a:off x="838200" y="1"/>
            <a:ext cx="10515600" cy="800100"/>
          </a:xfrm>
        </p:spPr>
        <p:txBody>
          <a:bodyPr/>
          <a:lstStyle/>
          <a:p>
            <a:pPr algn="ctr"/>
            <a:r>
              <a:rPr lang="en-US" dirty="0"/>
              <a:t>And a Third: Ways Around the Rules</a:t>
            </a:r>
          </a:p>
        </p:txBody>
      </p:sp>
      <p:sp>
        <p:nvSpPr>
          <p:cNvPr id="3" name="Content Placeholder 2">
            <a:extLst>
              <a:ext uri="{FF2B5EF4-FFF2-40B4-BE49-F238E27FC236}">
                <a16:creationId xmlns:a16="http://schemas.microsoft.com/office/drawing/2014/main" id="{6B00400C-7602-FD46-BF5C-DDA8ACDB27DF}"/>
              </a:ext>
            </a:extLst>
          </p:cNvPr>
          <p:cNvSpPr>
            <a:spLocks noGrp="1"/>
          </p:cNvSpPr>
          <p:nvPr>
            <p:ph idx="1"/>
          </p:nvPr>
        </p:nvSpPr>
        <p:spPr>
          <a:xfrm>
            <a:off x="0" y="800100"/>
            <a:ext cx="12293600" cy="6057899"/>
          </a:xfrm>
        </p:spPr>
        <p:txBody>
          <a:bodyPr/>
          <a:lstStyle/>
          <a:p>
            <a:r>
              <a:rPr lang="en-US" dirty="0"/>
              <a:t>Christian, Jewish and Muslim law forbade loans at interest</a:t>
            </a:r>
          </a:p>
          <a:p>
            <a:pPr lvl="1"/>
            <a:r>
              <a:rPr lang="en-US" dirty="0"/>
              <a:t>Partnership contract, one provides capital, one labor, they share the profit</a:t>
            </a:r>
          </a:p>
          <a:p>
            <a:pPr lvl="1"/>
            <a:r>
              <a:rPr lang="en-US" dirty="0"/>
              <a:t>Lend in one currency, agree to repayment in another, so the existence of interest is uncertain</a:t>
            </a:r>
          </a:p>
          <a:p>
            <a:pPr lvl="1"/>
            <a:r>
              <a:rPr lang="en-US" dirty="0"/>
              <a:t>In modern Saudi Arabia, a bank combines an interest free loan with a second transaction</a:t>
            </a:r>
          </a:p>
          <a:p>
            <a:pPr lvl="2"/>
            <a:r>
              <a:rPr lang="en-US" dirty="0"/>
              <a:t>The borrower buys (say) a car from the bank</a:t>
            </a:r>
          </a:p>
          <a:p>
            <a:pPr lvl="2"/>
            <a:r>
              <a:rPr lang="en-US" dirty="0"/>
              <a:t>Then sells it back at a lower price</a:t>
            </a:r>
          </a:p>
          <a:p>
            <a:r>
              <a:rPr lang="en-US" dirty="0"/>
              <a:t>Jewish law forbids carrying on the sabbath outside your courtyard</a:t>
            </a:r>
          </a:p>
          <a:p>
            <a:pPr lvl="1"/>
            <a:r>
              <a:rPr lang="en-US" dirty="0"/>
              <a:t>So create a “courtyard” by stringing wires around the neighborhood</a:t>
            </a:r>
          </a:p>
          <a:p>
            <a:pPr lvl="1"/>
            <a:r>
              <a:rPr lang="en-US" dirty="0"/>
              <a:t>Making all of it a single courtyard, an </a:t>
            </a:r>
            <a:r>
              <a:rPr lang="en-US" i="1" dirty="0"/>
              <a:t>eruv</a:t>
            </a:r>
          </a:p>
          <a:p>
            <a:r>
              <a:rPr lang="en-US" dirty="0"/>
              <a:t>The Catholic church forbids divorce, but permits annulment of a defective marriage</a:t>
            </a:r>
          </a:p>
          <a:p>
            <a:pPr lvl="1"/>
            <a:r>
              <a:rPr lang="en-US" dirty="0"/>
              <a:t>Medieval aristocracy was heavily intermarried, so when you need an divorce</a:t>
            </a:r>
          </a:p>
          <a:p>
            <a:pPr lvl="1"/>
            <a:r>
              <a:rPr lang="en-US" dirty="0"/>
              <a:t>You find something in your ancestry that triggers the broadly defined incest rules</a:t>
            </a:r>
          </a:p>
          <a:p>
            <a:pPr lvl="1"/>
            <a:r>
              <a:rPr lang="en-US" dirty="0"/>
              <a:t>Making the initial marriage defective</a:t>
            </a:r>
          </a:p>
        </p:txBody>
      </p:sp>
    </p:spTree>
    <p:extLst>
      <p:ext uri="{BB962C8B-B14F-4D97-AF65-F5344CB8AC3E}">
        <p14:creationId xmlns:p14="http://schemas.microsoft.com/office/powerpoint/2010/main" val="37380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5E08-0EDF-F544-AF8D-735005C6DFD9}"/>
              </a:ext>
            </a:extLst>
          </p:cNvPr>
          <p:cNvSpPr>
            <a:spLocks noGrp="1"/>
          </p:cNvSpPr>
          <p:nvPr>
            <p:ph type="title"/>
          </p:nvPr>
        </p:nvSpPr>
        <p:spPr>
          <a:xfrm>
            <a:off x="838200" y="1"/>
            <a:ext cx="10515600" cy="850900"/>
          </a:xfrm>
        </p:spPr>
        <p:txBody>
          <a:bodyPr/>
          <a:lstStyle/>
          <a:p>
            <a:pPr algn="ctr"/>
            <a:r>
              <a:rPr lang="en-US" dirty="0"/>
              <a:t>Embedded Legal Systems</a:t>
            </a:r>
          </a:p>
        </p:txBody>
      </p:sp>
      <p:sp>
        <p:nvSpPr>
          <p:cNvPr id="3" name="Content Placeholder 2">
            <a:extLst>
              <a:ext uri="{FF2B5EF4-FFF2-40B4-BE49-F238E27FC236}">
                <a16:creationId xmlns:a16="http://schemas.microsoft.com/office/drawing/2014/main" id="{A040A52D-6877-3F40-9E0F-83AD46C117F9}"/>
              </a:ext>
            </a:extLst>
          </p:cNvPr>
          <p:cNvSpPr>
            <a:spLocks noGrp="1"/>
          </p:cNvSpPr>
          <p:nvPr>
            <p:ph idx="1"/>
          </p:nvPr>
        </p:nvSpPr>
        <p:spPr>
          <a:xfrm>
            <a:off x="838200" y="850902"/>
            <a:ext cx="10515600" cy="6007098"/>
          </a:xfrm>
        </p:spPr>
        <p:txBody>
          <a:bodyPr>
            <a:normAutofit fontScale="92500" lnSpcReduction="10000"/>
          </a:bodyPr>
          <a:lstStyle/>
          <a:p>
            <a:r>
              <a:rPr lang="en-US" dirty="0"/>
              <a:t>Examples</a:t>
            </a:r>
          </a:p>
          <a:p>
            <a:pPr lvl="1"/>
            <a:r>
              <a:rPr lang="en-US" dirty="0"/>
              <a:t>Romani, Amish, Jewish </a:t>
            </a:r>
          </a:p>
          <a:p>
            <a:pPr lvl="1"/>
            <a:r>
              <a:rPr lang="en-US" dirty="0"/>
              <a:t>Mormons, black Muslims, the Sicilian Mafia, prison gangs</a:t>
            </a:r>
          </a:p>
          <a:p>
            <a:pPr lvl="1"/>
            <a:r>
              <a:rPr lang="en-US" dirty="0"/>
              <a:t>All enforce their rules on their people, despite being under state law with much greater access to force</a:t>
            </a:r>
          </a:p>
          <a:p>
            <a:r>
              <a:rPr lang="en-US" dirty="0"/>
              <a:t>Simplest solution: get the </a:t>
            </a:r>
            <a:r>
              <a:rPr lang="en-US" dirty="0" err="1"/>
              <a:t>overgovernment</a:t>
            </a:r>
            <a:r>
              <a:rPr lang="en-US" dirty="0"/>
              <a:t> to delegate the power</a:t>
            </a:r>
          </a:p>
          <a:p>
            <a:pPr lvl="1"/>
            <a:r>
              <a:rPr lang="en-US" dirty="0"/>
              <a:t>True of the diaspora Jews</a:t>
            </a:r>
          </a:p>
          <a:p>
            <a:pPr lvl="1"/>
            <a:r>
              <a:rPr lang="en-US" dirty="0"/>
              <a:t>At least claimed by medieval Romani</a:t>
            </a:r>
          </a:p>
          <a:p>
            <a:r>
              <a:rPr lang="en-US" dirty="0"/>
              <a:t>Use the threat of ostracism to enforce the rules</a:t>
            </a:r>
          </a:p>
          <a:p>
            <a:pPr lvl="1"/>
            <a:r>
              <a:rPr lang="en-US" dirty="0"/>
              <a:t>That depends on ostracism being a serious cost</a:t>
            </a:r>
          </a:p>
          <a:p>
            <a:pPr lvl="1"/>
            <a:r>
              <a:rPr lang="en-US" dirty="0"/>
              <a:t>Works less well in a more tolerant outside community</a:t>
            </a:r>
          </a:p>
          <a:p>
            <a:r>
              <a:rPr lang="en-US" dirty="0"/>
              <a:t>Use violent force while staying below the radar of the official law</a:t>
            </a:r>
          </a:p>
          <a:p>
            <a:pPr lvl="1"/>
            <a:r>
              <a:rPr lang="en-US" dirty="0"/>
              <a:t>Done in different ways</a:t>
            </a:r>
          </a:p>
          <a:p>
            <a:pPr lvl="1"/>
            <a:r>
              <a:rPr lang="en-US" dirty="0"/>
              <a:t>By all three of the Romani groups discussed earlier</a:t>
            </a:r>
          </a:p>
          <a:p>
            <a:pPr lvl="1"/>
            <a:r>
              <a:rPr lang="en-US" dirty="0"/>
              <a:t>Depends in part on the reluctance of members to call in the authorities</a:t>
            </a:r>
          </a:p>
          <a:p>
            <a:pPr lvl="1"/>
            <a:r>
              <a:rPr lang="en-US" dirty="0"/>
              <a:t>Or of the authorities to intervene</a:t>
            </a:r>
          </a:p>
        </p:txBody>
      </p:sp>
    </p:spTree>
    <p:extLst>
      <p:ext uri="{BB962C8B-B14F-4D97-AF65-F5344CB8AC3E}">
        <p14:creationId xmlns:p14="http://schemas.microsoft.com/office/powerpoint/2010/main" val="15800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8089E-787F-B349-94BA-765295F00019}"/>
              </a:ext>
            </a:extLst>
          </p:cNvPr>
          <p:cNvSpPr>
            <a:spLocks noGrp="1"/>
          </p:cNvSpPr>
          <p:nvPr>
            <p:ph type="title"/>
          </p:nvPr>
        </p:nvSpPr>
        <p:spPr>
          <a:xfrm>
            <a:off x="838200" y="1"/>
            <a:ext cx="10515600" cy="876300"/>
          </a:xfrm>
        </p:spPr>
        <p:txBody>
          <a:bodyPr/>
          <a:lstStyle/>
          <a:p>
            <a:pPr algn="ctr"/>
            <a:r>
              <a:rPr lang="en-US" dirty="0" err="1"/>
              <a:t>Polylegal</a:t>
            </a:r>
            <a:r>
              <a:rPr lang="en-US" dirty="0"/>
              <a:t> Systems</a:t>
            </a:r>
          </a:p>
        </p:txBody>
      </p:sp>
      <p:sp>
        <p:nvSpPr>
          <p:cNvPr id="3" name="Content Placeholder 2">
            <a:extLst>
              <a:ext uri="{FF2B5EF4-FFF2-40B4-BE49-F238E27FC236}">
                <a16:creationId xmlns:a16="http://schemas.microsoft.com/office/drawing/2014/main" id="{D335DB2E-76DD-3C4A-B1F0-FC88E8F1D612}"/>
              </a:ext>
            </a:extLst>
          </p:cNvPr>
          <p:cNvSpPr>
            <a:spLocks noGrp="1"/>
          </p:cNvSpPr>
          <p:nvPr>
            <p:ph idx="1"/>
          </p:nvPr>
        </p:nvSpPr>
        <p:spPr>
          <a:xfrm>
            <a:off x="838200" y="876301"/>
            <a:ext cx="10515600" cy="5300662"/>
          </a:xfrm>
        </p:spPr>
        <p:txBody>
          <a:bodyPr/>
          <a:lstStyle/>
          <a:p>
            <a:r>
              <a:rPr lang="en-US" dirty="0"/>
              <a:t>Multiple legal systems in the same territory</a:t>
            </a:r>
          </a:p>
          <a:p>
            <a:r>
              <a:rPr lang="en-US" dirty="0"/>
              <a:t>A medieval Muslim city might have separate courts</a:t>
            </a:r>
          </a:p>
          <a:p>
            <a:pPr lvl="1"/>
            <a:r>
              <a:rPr lang="en-US" dirty="0"/>
              <a:t>For all four Sunni schools of law</a:t>
            </a:r>
          </a:p>
          <a:p>
            <a:pPr lvl="1"/>
            <a:r>
              <a:rPr lang="en-US" dirty="0"/>
              <a:t>For Shia Muslims</a:t>
            </a:r>
          </a:p>
          <a:p>
            <a:pPr lvl="1"/>
            <a:r>
              <a:rPr lang="en-US" dirty="0"/>
              <a:t>For Christians</a:t>
            </a:r>
          </a:p>
          <a:p>
            <a:pPr lvl="1"/>
            <a:r>
              <a:rPr lang="en-US" dirty="0"/>
              <a:t>For Jews</a:t>
            </a:r>
          </a:p>
          <a:p>
            <a:r>
              <a:rPr lang="en-US" dirty="0"/>
              <a:t>Other examples</a:t>
            </a:r>
          </a:p>
          <a:p>
            <a:pPr lvl="1"/>
            <a:r>
              <a:rPr lang="en-US" dirty="0"/>
              <a:t>Muslims under Muslim law in Spain during the Reconquista</a:t>
            </a:r>
          </a:p>
          <a:p>
            <a:pPr lvl="1"/>
            <a:r>
              <a:rPr lang="en-US" dirty="0"/>
              <a:t>Germans in Slavic areas on the Baltic coast under German law</a:t>
            </a:r>
          </a:p>
          <a:p>
            <a:pPr lvl="1"/>
            <a:r>
              <a:rPr lang="en-US" dirty="0"/>
              <a:t>Self-governing ethnic communities in the Millet system of the Ottomans</a:t>
            </a:r>
          </a:p>
          <a:p>
            <a:pPr lvl="1"/>
            <a:r>
              <a:rPr lang="en-US" dirty="0"/>
              <a:t>Welsh and English law both existing in Wales prior to union with England </a:t>
            </a:r>
          </a:p>
        </p:txBody>
      </p:sp>
    </p:spTree>
    <p:extLst>
      <p:ext uri="{BB962C8B-B14F-4D97-AF65-F5344CB8AC3E}">
        <p14:creationId xmlns:p14="http://schemas.microsoft.com/office/powerpoint/2010/main" val="259251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3DF5-5DB5-974A-844D-9C30B9D0DC9A}"/>
              </a:ext>
            </a:extLst>
          </p:cNvPr>
          <p:cNvSpPr>
            <a:spLocks noGrp="1"/>
          </p:cNvSpPr>
          <p:nvPr>
            <p:ph type="title"/>
          </p:nvPr>
        </p:nvSpPr>
        <p:spPr>
          <a:xfrm>
            <a:off x="838200" y="1"/>
            <a:ext cx="10515600" cy="914400"/>
          </a:xfrm>
        </p:spPr>
        <p:txBody>
          <a:bodyPr/>
          <a:lstStyle/>
          <a:p>
            <a:pPr algn="ctr"/>
            <a:r>
              <a:rPr lang="en-US" dirty="0"/>
              <a:t>The Problem</a:t>
            </a:r>
          </a:p>
        </p:txBody>
      </p:sp>
      <p:sp>
        <p:nvSpPr>
          <p:cNvPr id="3" name="Content Placeholder 2">
            <a:extLst>
              <a:ext uri="{FF2B5EF4-FFF2-40B4-BE49-F238E27FC236}">
                <a16:creationId xmlns:a16="http://schemas.microsoft.com/office/drawing/2014/main" id="{46900FC5-B931-7C4E-9178-2A340BF11646}"/>
              </a:ext>
            </a:extLst>
          </p:cNvPr>
          <p:cNvSpPr>
            <a:spLocks noGrp="1"/>
          </p:cNvSpPr>
          <p:nvPr>
            <p:ph idx="1"/>
          </p:nvPr>
        </p:nvSpPr>
        <p:spPr>
          <a:xfrm>
            <a:off x="38100" y="774700"/>
            <a:ext cx="11988800" cy="5968999"/>
          </a:xfrm>
        </p:spPr>
        <p:txBody>
          <a:bodyPr>
            <a:normAutofit fontScale="92500"/>
          </a:bodyPr>
          <a:lstStyle/>
          <a:p>
            <a:r>
              <a:rPr lang="en-US" dirty="0"/>
              <a:t>Intracommunal disputes go to the legal system of that community, but</a:t>
            </a:r>
          </a:p>
          <a:p>
            <a:r>
              <a:rPr lang="en-US" dirty="0"/>
              <a:t>What about cross disputes</a:t>
            </a:r>
          </a:p>
          <a:p>
            <a:pPr lvl="1"/>
            <a:r>
              <a:rPr lang="en-US" dirty="0" err="1"/>
              <a:t>Shafi’i</a:t>
            </a:r>
            <a:r>
              <a:rPr lang="en-US" dirty="0"/>
              <a:t> sues a Maliki (two different Sunni schools)</a:t>
            </a:r>
          </a:p>
          <a:p>
            <a:pPr lvl="1"/>
            <a:r>
              <a:rPr lang="en-US" dirty="0"/>
              <a:t>Christian sues a Muslim</a:t>
            </a:r>
          </a:p>
          <a:p>
            <a:pPr lvl="1"/>
            <a:r>
              <a:rPr lang="en-US" dirty="0"/>
              <a:t>Englishman sues a Welshman</a:t>
            </a:r>
          </a:p>
          <a:p>
            <a:r>
              <a:rPr lang="en-US" dirty="0"/>
              <a:t>Several possible solutions in different societies</a:t>
            </a:r>
          </a:p>
          <a:p>
            <a:pPr lvl="1"/>
            <a:r>
              <a:rPr lang="en-US" dirty="0"/>
              <a:t>Case goes to the defendant’s court (discourages litigation)</a:t>
            </a:r>
          </a:p>
          <a:p>
            <a:pPr lvl="1"/>
            <a:r>
              <a:rPr lang="en-US" dirty="0"/>
              <a:t>Contract case goes to the court the contract was filed in</a:t>
            </a:r>
          </a:p>
          <a:p>
            <a:pPr lvl="1"/>
            <a:r>
              <a:rPr lang="en-US" dirty="0"/>
              <a:t>Case goes to the court the ruler favors</a:t>
            </a:r>
          </a:p>
          <a:p>
            <a:pPr lvl="1"/>
            <a:r>
              <a:rPr lang="en-US" dirty="0"/>
              <a:t>Hierarchy of courts — a dispute between a Muslim and a non-Muslim goes to the Muslim court</a:t>
            </a:r>
          </a:p>
          <a:p>
            <a:r>
              <a:rPr lang="en-US" dirty="0"/>
              <a:t>The U.S. is a </a:t>
            </a:r>
            <a:r>
              <a:rPr lang="en-US" dirty="0" err="1"/>
              <a:t>polylegal</a:t>
            </a:r>
            <a:r>
              <a:rPr lang="en-US" dirty="0"/>
              <a:t> system — different states have different laws</a:t>
            </a:r>
          </a:p>
          <a:p>
            <a:pPr lvl="1"/>
            <a:r>
              <a:rPr lang="en-US" dirty="0"/>
              <a:t>Not all disputes have a geographical location</a:t>
            </a:r>
          </a:p>
          <a:p>
            <a:pPr lvl="1"/>
            <a:r>
              <a:rPr lang="en-US" dirty="0"/>
              <a:t>An accident in California involving a car made in Michigan driven by a citizen of Illinois</a:t>
            </a:r>
          </a:p>
          <a:p>
            <a:pPr lvl="1"/>
            <a:r>
              <a:rPr lang="en-US" dirty="0"/>
              <a:t>U.S. law has complicated rules to determine which legal rules apply</a:t>
            </a:r>
          </a:p>
          <a:p>
            <a:pPr lvl="1"/>
            <a:r>
              <a:rPr lang="en-US" dirty="0"/>
              <a:t>And a contract can specify what law it is to be under</a:t>
            </a:r>
          </a:p>
        </p:txBody>
      </p:sp>
    </p:spTree>
    <p:extLst>
      <p:ext uri="{BB962C8B-B14F-4D97-AF65-F5344CB8AC3E}">
        <p14:creationId xmlns:p14="http://schemas.microsoft.com/office/powerpoint/2010/main" val="168239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6A6C-7CA8-1744-BB83-AB63425719B8}"/>
              </a:ext>
            </a:extLst>
          </p:cNvPr>
          <p:cNvSpPr>
            <a:spLocks noGrp="1"/>
          </p:cNvSpPr>
          <p:nvPr>
            <p:ph type="title"/>
          </p:nvPr>
        </p:nvSpPr>
        <p:spPr>
          <a:xfrm>
            <a:off x="904461" y="0"/>
            <a:ext cx="10515600" cy="1325563"/>
          </a:xfrm>
        </p:spPr>
        <p:txBody>
          <a:bodyPr/>
          <a:lstStyle/>
          <a:p>
            <a:pPr algn="ctr"/>
            <a:r>
              <a:rPr lang="en-US" dirty="0"/>
              <a:t>Jewish Law: History</a:t>
            </a:r>
          </a:p>
        </p:txBody>
      </p:sp>
      <p:sp>
        <p:nvSpPr>
          <p:cNvPr id="3" name="Content Placeholder 2">
            <a:extLst>
              <a:ext uri="{FF2B5EF4-FFF2-40B4-BE49-F238E27FC236}">
                <a16:creationId xmlns:a16="http://schemas.microsoft.com/office/drawing/2014/main" id="{1FDE50E7-6C79-7E44-AAA8-0CC52D851C27}"/>
              </a:ext>
            </a:extLst>
          </p:cNvPr>
          <p:cNvSpPr>
            <a:spLocks noGrp="1"/>
          </p:cNvSpPr>
          <p:nvPr>
            <p:ph idx="1"/>
          </p:nvPr>
        </p:nvSpPr>
        <p:spPr>
          <a:xfrm>
            <a:off x="132522" y="1139688"/>
            <a:ext cx="12059478" cy="5718312"/>
          </a:xfrm>
        </p:spPr>
        <p:txBody>
          <a:bodyPr/>
          <a:lstStyle/>
          <a:p>
            <a:r>
              <a:rPr lang="en-US" dirty="0"/>
              <a:t>Israel was conquered by the Babylonians in 586 B.C.</a:t>
            </a:r>
          </a:p>
          <a:p>
            <a:r>
              <a:rPr lang="en-US" dirty="0"/>
              <a:t>Became independent again in 160 B.C.</a:t>
            </a:r>
          </a:p>
          <a:p>
            <a:r>
              <a:rPr lang="en-US" dirty="0"/>
              <a:t>Conquered by Rome in 63 B.C.</a:t>
            </a:r>
          </a:p>
          <a:p>
            <a:r>
              <a:rPr lang="en-US" dirty="0"/>
              <a:t>Ceased to be the effective center of Judaism in 136 A.D.</a:t>
            </a:r>
          </a:p>
          <a:p>
            <a:r>
              <a:rPr lang="en-US" dirty="0"/>
              <a:t>Thereafter, dispersed Jewish communities under (eventually) Christian or Muslim rule.</a:t>
            </a:r>
          </a:p>
          <a:p>
            <a:r>
              <a:rPr lang="en-US" dirty="0"/>
              <a:t>But most Jews remained under Jewish law, because</a:t>
            </a:r>
          </a:p>
          <a:p>
            <a:r>
              <a:rPr lang="en-US" dirty="0"/>
              <a:t>Non-Jewish rulers mostly subcontracted the job of ruling their Jewish subjects</a:t>
            </a:r>
          </a:p>
          <a:p>
            <a:pPr lvl="1"/>
            <a:r>
              <a:rPr lang="en-US" dirty="0"/>
              <a:t>To the Jewish communal authorities</a:t>
            </a:r>
          </a:p>
          <a:p>
            <a:pPr lvl="1"/>
            <a:r>
              <a:rPr lang="en-US" dirty="0"/>
              <a:t>In exchange for taxes</a:t>
            </a:r>
          </a:p>
          <a:p>
            <a:r>
              <a:rPr lang="en-US" dirty="0"/>
              <a:t>An embedded legal system</a:t>
            </a:r>
          </a:p>
        </p:txBody>
      </p:sp>
    </p:spTree>
    <p:extLst>
      <p:ext uri="{BB962C8B-B14F-4D97-AF65-F5344CB8AC3E}">
        <p14:creationId xmlns:p14="http://schemas.microsoft.com/office/powerpoint/2010/main" val="287766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78BA7-D13F-1D4B-8388-0131B3406B00}"/>
              </a:ext>
            </a:extLst>
          </p:cNvPr>
          <p:cNvSpPr>
            <a:spLocks noGrp="1"/>
          </p:cNvSpPr>
          <p:nvPr>
            <p:ph type="title"/>
          </p:nvPr>
        </p:nvSpPr>
        <p:spPr>
          <a:xfrm>
            <a:off x="838200" y="0"/>
            <a:ext cx="10515600" cy="1325563"/>
          </a:xfrm>
        </p:spPr>
        <p:txBody>
          <a:bodyPr/>
          <a:lstStyle/>
          <a:p>
            <a:pPr algn="ctr"/>
            <a:r>
              <a:rPr lang="en-US" dirty="0"/>
              <a:t>Jewish Law: The problems</a:t>
            </a:r>
          </a:p>
        </p:txBody>
      </p:sp>
      <p:sp>
        <p:nvSpPr>
          <p:cNvPr id="3" name="Content Placeholder 2">
            <a:extLst>
              <a:ext uri="{FF2B5EF4-FFF2-40B4-BE49-F238E27FC236}">
                <a16:creationId xmlns:a16="http://schemas.microsoft.com/office/drawing/2014/main" id="{CDF792B7-56A6-C54B-90A4-B71A06DB0501}"/>
              </a:ext>
            </a:extLst>
          </p:cNvPr>
          <p:cNvSpPr>
            <a:spLocks noGrp="1"/>
          </p:cNvSpPr>
          <p:nvPr>
            <p:ph idx="1"/>
          </p:nvPr>
        </p:nvSpPr>
        <p:spPr>
          <a:xfrm>
            <a:off x="838199" y="1179444"/>
            <a:ext cx="11088757" cy="5678556"/>
          </a:xfrm>
        </p:spPr>
        <p:txBody>
          <a:bodyPr>
            <a:normAutofit/>
          </a:bodyPr>
          <a:lstStyle/>
          <a:p>
            <a:r>
              <a:rPr lang="en-US" dirty="0"/>
              <a:t>Legal Uniformity</a:t>
            </a:r>
          </a:p>
          <a:p>
            <a:pPr lvl="1"/>
            <a:r>
              <a:rPr lang="en-US" dirty="0"/>
              <a:t>The law comes from the Torah, as interpreted by legal scholars</a:t>
            </a:r>
          </a:p>
          <a:p>
            <a:pPr lvl="1"/>
            <a:r>
              <a:rPr lang="en-US" dirty="0"/>
              <a:t>Suppose they disagree?</a:t>
            </a:r>
          </a:p>
          <a:p>
            <a:pPr lvl="1"/>
            <a:r>
              <a:rPr lang="en-US" dirty="0"/>
              <a:t>There is no legislature to settle ambiguous questions</a:t>
            </a:r>
          </a:p>
          <a:p>
            <a:pPr lvl="1"/>
            <a:r>
              <a:rPr lang="en-US" dirty="0"/>
              <a:t>And truth is not determined by majority vote</a:t>
            </a:r>
          </a:p>
          <a:p>
            <a:pPr lvl="1"/>
            <a:r>
              <a:rPr lang="en-US" dirty="0"/>
              <a:t>So does what law you face depend on which judge you go to?</a:t>
            </a:r>
          </a:p>
          <a:p>
            <a:r>
              <a:rPr lang="en-US" dirty="0"/>
              <a:t>Truth is not determined by vote, but law can be</a:t>
            </a:r>
          </a:p>
          <a:p>
            <a:r>
              <a:rPr lang="en-US" dirty="0"/>
              <a:t>The Greater Sanhedrin, the Supreme Court, can rule on interpretation</a:t>
            </a:r>
          </a:p>
          <a:p>
            <a:pPr lvl="1"/>
            <a:r>
              <a:rPr lang="en-US" dirty="0" err="1"/>
              <a:t>Beause</a:t>
            </a:r>
            <a:r>
              <a:rPr lang="en-US" dirty="0"/>
              <a:t> the Torah says that, in case of doubt, go with the view of the majority</a:t>
            </a:r>
          </a:p>
          <a:p>
            <a:pPr lvl="1"/>
            <a:r>
              <a:rPr lang="en-US" dirty="0"/>
              <a:t>Taken to mean “of legal scholars”</a:t>
            </a:r>
          </a:p>
          <a:p>
            <a:pPr lvl="1"/>
            <a:r>
              <a:rPr lang="en-US" dirty="0"/>
              <a:t>Represented by the Sanhedrin</a:t>
            </a:r>
          </a:p>
          <a:p>
            <a:pPr lvl="1"/>
            <a:r>
              <a:rPr lang="en-US" dirty="0"/>
              <a:t>After which a judge/scholar who disagrees can continue to argue</a:t>
            </a:r>
          </a:p>
          <a:p>
            <a:pPr lvl="1"/>
            <a:r>
              <a:rPr lang="en-US" dirty="0"/>
              <a:t>But must rule according to the majority view</a:t>
            </a:r>
          </a:p>
          <a:p>
            <a:endParaRPr lang="en-US" dirty="0"/>
          </a:p>
        </p:txBody>
      </p:sp>
    </p:spTree>
    <p:extLst>
      <p:ext uri="{BB962C8B-B14F-4D97-AF65-F5344CB8AC3E}">
        <p14:creationId xmlns:p14="http://schemas.microsoft.com/office/powerpoint/2010/main" val="69777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F627D9-C9DE-2C47-9770-9BD6502E9E2F}"/>
              </a:ext>
            </a:extLst>
          </p:cNvPr>
          <p:cNvSpPr>
            <a:spLocks noGrp="1"/>
          </p:cNvSpPr>
          <p:nvPr>
            <p:ph idx="1"/>
          </p:nvPr>
        </p:nvSpPr>
        <p:spPr>
          <a:xfrm>
            <a:off x="92765" y="1825625"/>
            <a:ext cx="12192000" cy="4351338"/>
          </a:xfrm>
        </p:spPr>
        <p:txBody>
          <a:bodyPr/>
          <a:lstStyle/>
          <a:p>
            <a:r>
              <a:rPr lang="en-US" dirty="0"/>
              <a:t>In the first century B.C., two schools of interpretation developed</a:t>
            </a:r>
          </a:p>
          <a:p>
            <a:pPr lvl="1"/>
            <a:r>
              <a:rPr lang="en-US" dirty="0"/>
              <a:t>The school of Hillel and the school of </a:t>
            </a:r>
            <a:r>
              <a:rPr lang="en-US" dirty="0" err="1"/>
              <a:t>Shamai</a:t>
            </a:r>
            <a:endParaRPr lang="en-US" dirty="0"/>
          </a:p>
          <a:p>
            <a:pPr lvl="1"/>
            <a:r>
              <a:rPr lang="en-US" dirty="0"/>
              <a:t>They maintained peaceful relations for some time, </a:t>
            </a:r>
          </a:p>
          <a:p>
            <a:pPr lvl="2"/>
            <a:r>
              <a:rPr lang="en-US" dirty="0"/>
              <a:t>Were willing to eat in each other’s houses, marry each other’s daughters</a:t>
            </a:r>
          </a:p>
          <a:p>
            <a:pPr lvl="2"/>
            <a:r>
              <a:rPr lang="en-US" dirty="0"/>
              <a:t>Despite disagreements on the details of the relevant law</a:t>
            </a:r>
          </a:p>
          <a:p>
            <a:pPr lvl="1"/>
            <a:r>
              <a:rPr lang="en-US" dirty="0"/>
              <a:t>but eventually</a:t>
            </a:r>
          </a:p>
          <a:p>
            <a:pPr lvl="1"/>
            <a:r>
              <a:rPr lang="en-US" dirty="0"/>
              <a:t>The school of Hillel, in the majority, effectively suppressed the school of </a:t>
            </a:r>
            <a:r>
              <a:rPr lang="en-US" dirty="0" err="1"/>
              <a:t>Shamai</a:t>
            </a:r>
            <a:endParaRPr lang="en-US" dirty="0"/>
          </a:p>
          <a:p>
            <a:r>
              <a:rPr lang="en-US" dirty="0"/>
              <a:t>By which hangs my favorite Talmudic story</a:t>
            </a:r>
          </a:p>
          <a:p>
            <a:pPr lvl="1"/>
            <a:endParaRPr lang="en-US" dirty="0"/>
          </a:p>
        </p:txBody>
      </p:sp>
      <p:sp>
        <p:nvSpPr>
          <p:cNvPr id="5" name="Title 4">
            <a:extLst>
              <a:ext uri="{FF2B5EF4-FFF2-40B4-BE49-F238E27FC236}">
                <a16:creationId xmlns:a16="http://schemas.microsoft.com/office/drawing/2014/main" id="{901D67FF-4570-3D45-BD4F-C8D163828758}"/>
              </a:ext>
            </a:extLst>
          </p:cNvPr>
          <p:cNvSpPr>
            <a:spLocks noGrp="1"/>
          </p:cNvSpPr>
          <p:nvPr>
            <p:ph type="title"/>
          </p:nvPr>
        </p:nvSpPr>
        <p:spPr/>
        <p:txBody>
          <a:bodyPr/>
          <a:lstStyle/>
          <a:p>
            <a:pPr algn="ctr"/>
            <a:r>
              <a:rPr lang="en-US" dirty="0"/>
              <a:t>The Schools</a:t>
            </a:r>
          </a:p>
        </p:txBody>
      </p:sp>
    </p:spTree>
    <p:extLst>
      <p:ext uri="{BB962C8B-B14F-4D97-AF65-F5344CB8AC3E}">
        <p14:creationId xmlns:p14="http://schemas.microsoft.com/office/powerpoint/2010/main" val="189806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80C1D-0F8B-014B-B677-C6633CB5FD0D}"/>
              </a:ext>
            </a:extLst>
          </p:cNvPr>
          <p:cNvSpPr>
            <a:spLocks noGrp="1"/>
          </p:cNvSpPr>
          <p:nvPr>
            <p:ph type="title"/>
          </p:nvPr>
        </p:nvSpPr>
        <p:spPr>
          <a:xfrm>
            <a:off x="838200" y="0"/>
            <a:ext cx="10515600" cy="1126435"/>
          </a:xfrm>
        </p:spPr>
        <p:txBody>
          <a:bodyPr/>
          <a:lstStyle/>
          <a:p>
            <a:pPr algn="ctr"/>
            <a:r>
              <a:rPr lang="en-US" dirty="0"/>
              <a:t>The Oven of </a:t>
            </a:r>
            <a:r>
              <a:rPr lang="en-US" dirty="0" err="1"/>
              <a:t>Akhnai</a:t>
            </a:r>
            <a:endParaRPr lang="en-US" dirty="0"/>
          </a:p>
        </p:txBody>
      </p:sp>
      <p:sp>
        <p:nvSpPr>
          <p:cNvPr id="3" name="Content Placeholder 2">
            <a:extLst>
              <a:ext uri="{FF2B5EF4-FFF2-40B4-BE49-F238E27FC236}">
                <a16:creationId xmlns:a16="http://schemas.microsoft.com/office/drawing/2014/main" id="{64C87A09-CB7E-3E4D-B501-A7F4AEFE3FB1}"/>
              </a:ext>
            </a:extLst>
          </p:cNvPr>
          <p:cNvSpPr>
            <a:spLocks noGrp="1"/>
          </p:cNvSpPr>
          <p:nvPr>
            <p:ph idx="1"/>
          </p:nvPr>
        </p:nvSpPr>
        <p:spPr>
          <a:xfrm>
            <a:off x="838200" y="954156"/>
            <a:ext cx="10515600" cy="5903843"/>
          </a:xfrm>
        </p:spPr>
        <p:txBody>
          <a:bodyPr/>
          <a:lstStyle/>
          <a:p>
            <a:r>
              <a:rPr lang="en-US" dirty="0"/>
              <a:t>An object may become polluted, for instance by touching a corpse</a:t>
            </a:r>
          </a:p>
          <a:p>
            <a:r>
              <a:rPr lang="en-US" dirty="0"/>
              <a:t>A clay object may be purified by breaking it up</a:t>
            </a:r>
          </a:p>
          <a:p>
            <a:pPr lvl="1"/>
            <a:r>
              <a:rPr lang="en-US" dirty="0"/>
              <a:t>Suppose you break up a polluted oven, then reassemble it</a:t>
            </a:r>
          </a:p>
          <a:p>
            <a:pPr lvl="1"/>
            <a:r>
              <a:rPr lang="en-US" dirty="0"/>
              <a:t>With sand between the pieces?</a:t>
            </a:r>
          </a:p>
          <a:p>
            <a:pPr lvl="1"/>
            <a:r>
              <a:rPr lang="en-US" dirty="0"/>
              <a:t>Is it still polluted?</a:t>
            </a:r>
          </a:p>
          <a:p>
            <a:r>
              <a:rPr lang="en-US" dirty="0"/>
              <a:t>An issue on which R. Eliezer, a greatly respected scholar more or less associated with the school of </a:t>
            </a:r>
            <a:r>
              <a:rPr lang="en-US" dirty="0" err="1"/>
              <a:t>Shamai</a:t>
            </a:r>
            <a:endParaRPr lang="en-US" dirty="0"/>
          </a:p>
          <a:p>
            <a:r>
              <a:rPr lang="en-US" dirty="0"/>
              <a:t>Disagreed with the sages of the school of Hillel</a:t>
            </a:r>
          </a:p>
        </p:txBody>
      </p:sp>
    </p:spTree>
    <p:extLst>
      <p:ext uri="{BB962C8B-B14F-4D97-AF65-F5344CB8AC3E}">
        <p14:creationId xmlns:p14="http://schemas.microsoft.com/office/powerpoint/2010/main" val="380280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5C6B0-784E-054D-B933-53CF35DB5D37}"/>
              </a:ext>
            </a:extLst>
          </p:cNvPr>
          <p:cNvSpPr>
            <a:spLocks noGrp="1"/>
          </p:cNvSpPr>
          <p:nvPr>
            <p:ph type="title"/>
          </p:nvPr>
        </p:nvSpPr>
        <p:spPr>
          <a:xfrm>
            <a:off x="838200" y="1"/>
            <a:ext cx="10515600" cy="728869"/>
          </a:xfrm>
        </p:spPr>
        <p:txBody>
          <a:bodyPr/>
          <a:lstStyle/>
          <a:p>
            <a:pPr algn="ctr"/>
            <a:r>
              <a:rPr lang="en-US" dirty="0"/>
              <a:t>R. Eliezer v. The Sages</a:t>
            </a:r>
          </a:p>
        </p:txBody>
      </p:sp>
      <p:sp>
        <p:nvSpPr>
          <p:cNvPr id="3" name="Content Placeholder 2">
            <a:extLst>
              <a:ext uri="{FF2B5EF4-FFF2-40B4-BE49-F238E27FC236}">
                <a16:creationId xmlns:a16="http://schemas.microsoft.com/office/drawing/2014/main" id="{8137E60D-2BA8-E445-8FBE-6EFDD2BE9CBD}"/>
              </a:ext>
            </a:extLst>
          </p:cNvPr>
          <p:cNvSpPr>
            <a:spLocks noGrp="1"/>
          </p:cNvSpPr>
          <p:nvPr>
            <p:ph idx="1"/>
          </p:nvPr>
        </p:nvSpPr>
        <p:spPr>
          <a:xfrm>
            <a:off x="119271" y="728870"/>
            <a:ext cx="11688416" cy="6129130"/>
          </a:xfrm>
        </p:spPr>
        <p:txBody>
          <a:bodyPr>
            <a:normAutofit lnSpcReduction="10000"/>
          </a:bodyPr>
          <a:lstStyle/>
          <a:p>
            <a:r>
              <a:rPr lang="en-US" sz="2400" dirty="0"/>
              <a:t>Eliezer offers arguments for his position, the sages are not convinced</a:t>
            </a:r>
          </a:p>
          <a:p>
            <a:r>
              <a:rPr lang="en-US" sz="2400" dirty="0"/>
              <a:t>“If I am correct, let this carob tree testify to it”</a:t>
            </a:r>
          </a:p>
          <a:p>
            <a:pPr lvl="1"/>
            <a:r>
              <a:rPr lang="en-US" sz="2000" dirty="0"/>
              <a:t>The carob tree is uprooted, flung 100 cubits away</a:t>
            </a:r>
          </a:p>
          <a:p>
            <a:pPr lvl="1"/>
            <a:r>
              <a:rPr lang="en-US" sz="2000" dirty="0"/>
              <a:t>R. Joshua: “No proof can be brought from a carob tree”</a:t>
            </a:r>
          </a:p>
          <a:p>
            <a:r>
              <a:rPr lang="en-US" sz="2400" dirty="0"/>
              <a:t>More arguments, then “Let this stream testify that I am correct”</a:t>
            </a:r>
          </a:p>
          <a:p>
            <a:pPr lvl="1"/>
            <a:r>
              <a:rPr lang="en-US" sz="2000" dirty="0"/>
              <a:t>The stream turns around and starts flowing uphill</a:t>
            </a:r>
          </a:p>
          <a:p>
            <a:pPr lvl="1"/>
            <a:r>
              <a:rPr lang="en-US" sz="2000" dirty="0"/>
              <a:t>R. Joshua: “No proof  …</a:t>
            </a:r>
          </a:p>
          <a:p>
            <a:r>
              <a:rPr lang="en-US" sz="2400" dirty="0"/>
              <a:t>More arguments. “Let the meeting hall in which we stand testify that I am correct</a:t>
            </a:r>
          </a:p>
          <a:p>
            <a:pPr lvl="1"/>
            <a:r>
              <a:rPr lang="en-US" sz="2000" dirty="0"/>
              <a:t>The walls of the meeting hall begin to lean inward</a:t>
            </a:r>
          </a:p>
          <a:p>
            <a:pPr lvl="1"/>
            <a:r>
              <a:rPr lang="en-US" sz="2000" dirty="0"/>
              <a:t>R. Joshua: ”It is not for you to interfere in the disputes of sages”</a:t>
            </a:r>
          </a:p>
          <a:p>
            <a:pPr lvl="1"/>
            <a:r>
              <a:rPr lang="en-US" sz="2000" dirty="0"/>
              <a:t>Out of respect for him, the walls stopped moving. </a:t>
            </a:r>
          </a:p>
          <a:p>
            <a:pPr lvl="1"/>
            <a:r>
              <a:rPr lang="en-US" sz="2000" dirty="0"/>
              <a:t>Out of respect for Eliezer, they did not move back.</a:t>
            </a:r>
          </a:p>
          <a:p>
            <a:r>
              <a:rPr lang="en-US" sz="2400" dirty="0"/>
              <a:t>More arguments: “Let heaven testify that I am correct</a:t>
            </a:r>
          </a:p>
          <a:p>
            <a:pPr lvl="1"/>
            <a:r>
              <a:rPr lang="en-US" sz="2000" dirty="0"/>
              <a:t>A voice from heaven: “Why do you debate with Rabbi Eliezer, seeing that in all matters the </a:t>
            </a:r>
            <a:r>
              <a:rPr lang="en-US" sz="2000" i="1" dirty="0"/>
              <a:t>Halakah</a:t>
            </a:r>
            <a:r>
              <a:rPr lang="en-US" sz="2000" dirty="0"/>
              <a:t> is in accord with him.</a:t>
            </a:r>
          </a:p>
          <a:p>
            <a:pPr lvl="1"/>
            <a:r>
              <a:rPr lang="en-US" sz="2000" dirty="0"/>
              <a:t>R. Joshua “It is not in heaven.” Or, in other words, </a:t>
            </a:r>
          </a:p>
          <a:p>
            <a:pPr lvl="1"/>
            <a:r>
              <a:rPr lang="en-US" sz="2000" dirty="0"/>
              <a:t>“</a:t>
            </a:r>
            <a:r>
              <a:rPr lang="en-US" b="1" dirty="0"/>
              <a:t>butt out</a:t>
            </a:r>
            <a:r>
              <a:rPr lang="en-US" sz="2000" dirty="0"/>
              <a:t>.”</a:t>
            </a:r>
          </a:p>
        </p:txBody>
      </p:sp>
    </p:spTree>
    <p:extLst>
      <p:ext uri="{BB962C8B-B14F-4D97-AF65-F5344CB8AC3E}">
        <p14:creationId xmlns:p14="http://schemas.microsoft.com/office/powerpoint/2010/main" val="186618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B4597-7BAA-DA47-A520-4038AE718026}"/>
              </a:ext>
            </a:extLst>
          </p:cNvPr>
          <p:cNvSpPr>
            <a:spLocks noGrp="1"/>
          </p:cNvSpPr>
          <p:nvPr>
            <p:ph type="title"/>
          </p:nvPr>
        </p:nvSpPr>
        <p:spPr>
          <a:xfrm>
            <a:off x="838200" y="1"/>
            <a:ext cx="10515600" cy="1007164"/>
          </a:xfrm>
        </p:spPr>
        <p:txBody>
          <a:bodyPr/>
          <a:lstStyle/>
          <a:p>
            <a:pPr algn="ctr"/>
            <a:r>
              <a:rPr lang="en-US" dirty="0"/>
              <a:t>Consequences</a:t>
            </a:r>
          </a:p>
        </p:txBody>
      </p:sp>
      <p:sp>
        <p:nvSpPr>
          <p:cNvPr id="3" name="Content Placeholder 2">
            <a:extLst>
              <a:ext uri="{FF2B5EF4-FFF2-40B4-BE49-F238E27FC236}">
                <a16:creationId xmlns:a16="http://schemas.microsoft.com/office/drawing/2014/main" id="{94BAE110-9BC1-9D4C-905B-06333FC5250B}"/>
              </a:ext>
            </a:extLst>
          </p:cNvPr>
          <p:cNvSpPr>
            <a:spLocks noGrp="1"/>
          </p:cNvSpPr>
          <p:nvPr>
            <p:ph idx="1"/>
          </p:nvPr>
        </p:nvSpPr>
        <p:spPr>
          <a:xfrm>
            <a:off x="0" y="1007165"/>
            <a:ext cx="12192000" cy="5850835"/>
          </a:xfrm>
        </p:spPr>
        <p:txBody>
          <a:bodyPr>
            <a:noAutofit/>
          </a:bodyPr>
          <a:lstStyle/>
          <a:p>
            <a:pPr marL="0" indent="0">
              <a:buNone/>
            </a:pPr>
            <a:r>
              <a:rPr lang="en-US" dirty="0"/>
              <a:t>The Sages put Eliezer under ban (excommunicate him)</a:t>
            </a:r>
          </a:p>
          <a:p>
            <a:pPr marL="0" indent="0">
              <a:buNone/>
            </a:pPr>
            <a:r>
              <a:rPr lang="en-US" dirty="0">
                <a:effectLst/>
              </a:rPr>
              <a:t>Said they, 'Who shall go and inform him?' 'I will go,' answered R. Akiba, 'lest an unsuitable person go and inform him, and thus destroy the whole world.’ </a:t>
            </a:r>
          </a:p>
          <a:p>
            <a:pPr marL="0" indent="0">
              <a:buNone/>
            </a:pPr>
            <a:r>
              <a:rPr lang="en-US" dirty="0">
                <a:effectLst/>
              </a:rPr>
              <a:t>What did R. Akiba do? He donned black garments and wrapped himself in black, and sat at a distance of four cubits from him. </a:t>
            </a:r>
          </a:p>
          <a:p>
            <a:pPr marL="0" indent="0">
              <a:buNone/>
            </a:pPr>
            <a:r>
              <a:rPr lang="en-US" dirty="0">
                <a:effectLst/>
              </a:rPr>
              <a:t>'Akiba,' said R. Eliezer to him, 'what has particularly happened to-day?' 'Master,' he replied, 'it appears to me that thy companions hold aloof from thee.’ </a:t>
            </a:r>
          </a:p>
          <a:p>
            <a:pPr marL="0" indent="0">
              <a:buNone/>
            </a:pPr>
            <a:r>
              <a:rPr lang="en-US" dirty="0">
                <a:effectLst/>
              </a:rPr>
              <a:t>Thereupon he too rent his garments, put off his shoes, removed [his seat] and sat on the earth, whilst tears streamed from his eyes. The world was then smitten: a third of the olive crop, a third of the wheat, and a third of the barley crop. Some say, the dough in women's hands swelled up. </a:t>
            </a:r>
          </a:p>
        </p:txBody>
      </p:sp>
    </p:spTree>
    <p:extLst>
      <p:ext uri="{BB962C8B-B14F-4D97-AF65-F5344CB8AC3E}">
        <p14:creationId xmlns:p14="http://schemas.microsoft.com/office/powerpoint/2010/main" val="163052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2503</TotalTime>
  <Words>4829</Words>
  <Application>Microsoft Macintosh PowerPoint</Application>
  <PresentationFormat>Widescreen</PresentationFormat>
  <Paragraphs>402</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Class Web Page </vt:lpstr>
      <vt:lpstr>Any Questions About</vt:lpstr>
      <vt:lpstr>Legal Systems Very Different</vt:lpstr>
      <vt:lpstr>Jewish Law: History</vt:lpstr>
      <vt:lpstr>Jewish Law: The problems</vt:lpstr>
      <vt:lpstr>The Schools</vt:lpstr>
      <vt:lpstr>The Oven of Akhnai</vt:lpstr>
      <vt:lpstr>R. Eliezer v. The Sages</vt:lpstr>
      <vt:lpstr>Consequences</vt:lpstr>
      <vt:lpstr>PowerPoint Presentation</vt:lpstr>
      <vt:lpstr>How should we make sense of the story?</vt:lpstr>
      <vt:lpstr>The problem of uniformity continued</vt:lpstr>
      <vt:lpstr>The Sources of Law</vt:lpstr>
      <vt:lpstr>PowerPoint Presentation</vt:lpstr>
      <vt:lpstr>Communal Authorities</vt:lpstr>
      <vt:lpstr>The Role of Oaths</vt:lpstr>
      <vt:lpstr>Wounding or Killing (Maimonides)</vt:lpstr>
      <vt:lpstr>Islamic Law</vt:lpstr>
      <vt:lpstr>The sources</vt:lpstr>
      <vt:lpstr>The Separation of Law and State</vt:lpstr>
      <vt:lpstr>What Happened to It?</vt:lpstr>
      <vt:lpstr>Content of the Law</vt:lpstr>
      <vt:lpstr>‘Akila</vt:lpstr>
      <vt:lpstr>Marriage</vt:lpstr>
      <vt:lpstr>Taxation</vt:lpstr>
      <vt:lpstr>When God is the Legislator</vt:lpstr>
      <vt:lpstr>How to Amend God’s Law</vt:lpstr>
      <vt:lpstr>Maimonides on the Disobedient Son</vt:lpstr>
      <vt:lpstr>PowerPoint Presentation</vt:lpstr>
      <vt:lpstr>Another Example</vt:lpstr>
      <vt:lpstr>Another Approach</vt:lpstr>
      <vt:lpstr>And a Third: Ways Around the Rules</vt:lpstr>
      <vt:lpstr>Embedded Legal Systems</vt:lpstr>
      <vt:lpstr>Polylegal Systems</vt:lpstr>
      <vt:lpstr>The Problem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Systems Very Different</dc:title>
  <dc:creator>Microsoft Office User</dc:creator>
  <cp:lastModifiedBy>Microsoft Office User</cp:lastModifiedBy>
  <cp:revision>45</cp:revision>
  <dcterms:created xsi:type="dcterms:W3CDTF">2020-01-13T02:36:06Z</dcterms:created>
  <dcterms:modified xsi:type="dcterms:W3CDTF">2020-01-14T20:19:12Z</dcterms:modified>
</cp:coreProperties>
</file>