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8" r:id="rId2"/>
    <p:sldId id="257" r:id="rId3"/>
    <p:sldId id="256" r:id="rId4"/>
    <p:sldId id="330" r:id="rId5"/>
    <p:sldId id="332" r:id="rId6"/>
    <p:sldId id="337" r:id="rId7"/>
    <p:sldId id="338" r:id="rId8"/>
    <p:sldId id="368" r:id="rId9"/>
    <p:sldId id="367" r:id="rId10"/>
    <p:sldId id="346" r:id="rId11"/>
    <p:sldId id="259" r:id="rId12"/>
    <p:sldId id="260" r:id="rId13"/>
    <p:sldId id="261" r:id="rId14"/>
    <p:sldId id="263" r:id="rId15"/>
    <p:sldId id="264" r:id="rId16"/>
    <p:sldId id="369" r:id="rId17"/>
    <p:sldId id="265" r:id="rId18"/>
    <p:sldId id="353" r:id="rId19"/>
    <p:sldId id="354" r:id="rId20"/>
    <p:sldId id="355" r:id="rId21"/>
    <p:sldId id="356" r:id="rId22"/>
    <p:sldId id="362" r:id="rId23"/>
    <p:sldId id="358" r:id="rId24"/>
    <p:sldId id="363" r:id="rId25"/>
    <p:sldId id="365" r:id="rId26"/>
    <p:sldId id="359" r:id="rId27"/>
    <p:sldId id="364" r:id="rId28"/>
    <p:sldId id="360" r:id="rId29"/>
    <p:sldId id="361" r:id="rId30"/>
    <p:sldId id="366"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40"/>
    <p:restoredTop sz="94667"/>
  </p:normalViewPr>
  <p:slideViewPr>
    <p:cSldViewPr snapToGrid="0" snapToObjects="1">
      <p:cViewPr varScale="1">
        <p:scale>
          <a:sx n="67" d="100"/>
          <a:sy n="67" d="100"/>
        </p:scale>
        <p:origin x="176" y="23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E9CFD-0AF3-A946-829B-0687F364113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C4A57F4-4638-CF44-97ED-DAEA8CFDA7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290AC15-F276-A344-A2BE-56695F74B6A9}"/>
              </a:ext>
            </a:extLst>
          </p:cNvPr>
          <p:cNvSpPr>
            <a:spLocks noGrp="1"/>
          </p:cNvSpPr>
          <p:nvPr>
            <p:ph type="dt" sz="half" idx="10"/>
          </p:nvPr>
        </p:nvSpPr>
        <p:spPr/>
        <p:txBody>
          <a:bodyPr/>
          <a:lstStyle/>
          <a:p>
            <a:fld id="{C1ED02B6-EA97-EA48-8F06-DD2F87A9044D}" type="datetimeFigureOut">
              <a:rPr lang="en-US" smtClean="0"/>
              <a:t>1/28/20</a:t>
            </a:fld>
            <a:endParaRPr lang="en-US"/>
          </a:p>
        </p:txBody>
      </p:sp>
      <p:sp>
        <p:nvSpPr>
          <p:cNvPr id="5" name="Footer Placeholder 4">
            <a:extLst>
              <a:ext uri="{FF2B5EF4-FFF2-40B4-BE49-F238E27FC236}">
                <a16:creationId xmlns:a16="http://schemas.microsoft.com/office/drawing/2014/main" id="{3DA2B783-FA7A-3A4B-836F-DE96298D1C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3217EC-D82F-0A42-BC03-1948A55C7F1D}"/>
              </a:ext>
            </a:extLst>
          </p:cNvPr>
          <p:cNvSpPr>
            <a:spLocks noGrp="1"/>
          </p:cNvSpPr>
          <p:nvPr>
            <p:ph type="sldNum" sz="quarter" idx="12"/>
          </p:nvPr>
        </p:nvSpPr>
        <p:spPr/>
        <p:txBody>
          <a:bodyPr/>
          <a:lstStyle/>
          <a:p>
            <a:fld id="{D07699A3-2498-BD4E-83B0-B013E50EE1F5}" type="slidenum">
              <a:rPr lang="en-US" smtClean="0"/>
              <a:t>‹#›</a:t>
            </a:fld>
            <a:endParaRPr lang="en-US"/>
          </a:p>
        </p:txBody>
      </p:sp>
    </p:spTree>
    <p:extLst>
      <p:ext uri="{BB962C8B-B14F-4D97-AF65-F5344CB8AC3E}">
        <p14:creationId xmlns:p14="http://schemas.microsoft.com/office/powerpoint/2010/main" val="1879708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2CAA0-B285-1D40-9A3E-E4B238D273C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21C6A85-8D3B-8F4C-83E8-4EDC2073F7D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DDB632-075B-CC45-A685-F4CF552364FF}"/>
              </a:ext>
            </a:extLst>
          </p:cNvPr>
          <p:cNvSpPr>
            <a:spLocks noGrp="1"/>
          </p:cNvSpPr>
          <p:nvPr>
            <p:ph type="dt" sz="half" idx="10"/>
          </p:nvPr>
        </p:nvSpPr>
        <p:spPr/>
        <p:txBody>
          <a:bodyPr/>
          <a:lstStyle/>
          <a:p>
            <a:fld id="{C1ED02B6-EA97-EA48-8F06-DD2F87A9044D}" type="datetimeFigureOut">
              <a:rPr lang="en-US" smtClean="0"/>
              <a:t>1/28/20</a:t>
            </a:fld>
            <a:endParaRPr lang="en-US"/>
          </a:p>
        </p:txBody>
      </p:sp>
      <p:sp>
        <p:nvSpPr>
          <p:cNvPr id="5" name="Footer Placeholder 4">
            <a:extLst>
              <a:ext uri="{FF2B5EF4-FFF2-40B4-BE49-F238E27FC236}">
                <a16:creationId xmlns:a16="http://schemas.microsoft.com/office/drawing/2014/main" id="{C4699364-4574-1246-BB96-197258B341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DA563C-A45C-134D-A3E0-DC96394CCA12}"/>
              </a:ext>
            </a:extLst>
          </p:cNvPr>
          <p:cNvSpPr>
            <a:spLocks noGrp="1"/>
          </p:cNvSpPr>
          <p:nvPr>
            <p:ph type="sldNum" sz="quarter" idx="12"/>
          </p:nvPr>
        </p:nvSpPr>
        <p:spPr/>
        <p:txBody>
          <a:bodyPr/>
          <a:lstStyle/>
          <a:p>
            <a:fld id="{D07699A3-2498-BD4E-83B0-B013E50EE1F5}" type="slidenum">
              <a:rPr lang="en-US" smtClean="0"/>
              <a:t>‹#›</a:t>
            </a:fld>
            <a:endParaRPr lang="en-US"/>
          </a:p>
        </p:txBody>
      </p:sp>
    </p:spTree>
    <p:extLst>
      <p:ext uri="{BB962C8B-B14F-4D97-AF65-F5344CB8AC3E}">
        <p14:creationId xmlns:p14="http://schemas.microsoft.com/office/powerpoint/2010/main" val="2876715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612A631-DB2A-BF4D-BD28-909AFE4DBD0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9AD9413-6E91-864F-BF51-0BAF5F2D4BC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437D42-014F-6849-B0DF-A80EB09D2498}"/>
              </a:ext>
            </a:extLst>
          </p:cNvPr>
          <p:cNvSpPr>
            <a:spLocks noGrp="1"/>
          </p:cNvSpPr>
          <p:nvPr>
            <p:ph type="dt" sz="half" idx="10"/>
          </p:nvPr>
        </p:nvSpPr>
        <p:spPr/>
        <p:txBody>
          <a:bodyPr/>
          <a:lstStyle/>
          <a:p>
            <a:fld id="{C1ED02B6-EA97-EA48-8F06-DD2F87A9044D}" type="datetimeFigureOut">
              <a:rPr lang="en-US" smtClean="0"/>
              <a:t>1/28/20</a:t>
            </a:fld>
            <a:endParaRPr lang="en-US"/>
          </a:p>
        </p:txBody>
      </p:sp>
      <p:sp>
        <p:nvSpPr>
          <p:cNvPr id="5" name="Footer Placeholder 4">
            <a:extLst>
              <a:ext uri="{FF2B5EF4-FFF2-40B4-BE49-F238E27FC236}">
                <a16:creationId xmlns:a16="http://schemas.microsoft.com/office/drawing/2014/main" id="{994C02A9-AF08-724F-B888-5D147501C3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048837-C9C2-8D44-A8E7-BBB44543AD83}"/>
              </a:ext>
            </a:extLst>
          </p:cNvPr>
          <p:cNvSpPr>
            <a:spLocks noGrp="1"/>
          </p:cNvSpPr>
          <p:nvPr>
            <p:ph type="sldNum" sz="quarter" idx="12"/>
          </p:nvPr>
        </p:nvSpPr>
        <p:spPr/>
        <p:txBody>
          <a:bodyPr/>
          <a:lstStyle/>
          <a:p>
            <a:fld id="{D07699A3-2498-BD4E-83B0-B013E50EE1F5}" type="slidenum">
              <a:rPr lang="en-US" smtClean="0"/>
              <a:t>‹#›</a:t>
            </a:fld>
            <a:endParaRPr lang="en-US"/>
          </a:p>
        </p:txBody>
      </p:sp>
    </p:spTree>
    <p:extLst>
      <p:ext uri="{BB962C8B-B14F-4D97-AF65-F5344CB8AC3E}">
        <p14:creationId xmlns:p14="http://schemas.microsoft.com/office/powerpoint/2010/main" val="3455899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98EB5-3545-E945-9ECD-0E20E68E80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936670-FE37-354B-893C-B0D6F3DE9DC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A4CCAA-F9A0-424E-980D-2B862A1F2167}"/>
              </a:ext>
            </a:extLst>
          </p:cNvPr>
          <p:cNvSpPr>
            <a:spLocks noGrp="1"/>
          </p:cNvSpPr>
          <p:nvPr>
            <p:ph type="dt" sz="half" idx="10"/>
          </p:nvPr>
        </p:nvSpPr>
        <p:spPr/>
        <p:txBody>
          <a:bodyPr/>
          <a:lstStyle/>
          <a:p>
            <a:fld id="{C1ED02B6-EA97-EA48-8F06-DD2F87A9044D}" type="datetimeFigureOut">
              <a:rPr lang="en-US" smtClean="0"/>
              <a:t>1/28/20</a:t>
            </a:fld>
            <a:endParaRPr lang="en-US"/>
          </a:p>
        </p:txBody>
      </p:sp>
      <p:sp>
        <p:nvSpPr>
          <p:cNvPr id="5" name="Footer Placeholder 4">
            <a:extLst>
              <a:ext uri="{FF2B5EF4-FFF2-40B4-BE49-F238E27FC236}">
                <a16:creationId xmlns:a16="http://schemas.microsoft.com/office/drawing/2014/main" id="{CBCD99D8-A60F-4B47-A71D-FE05F94F8C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185113-FCAD-8141-8197-569954140733}"/>
              </a:ext>
            </a:extLst>
          </p:cNvPr>
          <p:cNvSpPr>
            <a:spLocks noGrp="1"/>
          </p:cNvSpPr>
          <p:nvPr>
            <p:ph type="sldNum" sz="quarter" idx="12"/>
          </p:nvPr>
        </p:nvSpPr>
        <p:spPr/>
        <p:txBody>
          <a:bodyPr/>
          <a:lstStyle/>
          <a:p>
            <a:fld id="{D07699A3-2498-BD4E-83B0-B013E50EE1F5}" type="slidenum">
              <a:rPr lang="en-US" smtClean="0"/>
              <a:t>‹#›</a:t>
            </a:fld>
            <a:endParaRPr lang="en-US"/>
          </a:p>
        </p:txBody>
      </p:sp>
    </p:spTree>
    <p:extLst>
      <p:ext uri="{BB962C8B-B14F-4D97-AF65-F5344CB8AC3E}">
        <p14:creationId xmlns:p14="http://schemas.microsoft.com/office/powerpoint/2010/main" val="1940112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89538-EC9C-BC49-AC97-7D33D305EF1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6F137BD-A7F1-0647-A284-BA5D97FBB5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AF90D8C-8B94-0448-8EC8-0AAE9088ED38}"/>
              </a:ext>
            </a:extLst>
          </p:cNvPr>
          <p:cNvSpPr>
            <a:spLocks noGrp="1"/>
          </p:cNvSpPr>
          <p:nvPr>
            <p:ph type="dt" sz="half" idx="10"/>
          </p:nvPr>
        </p:nvSpPr>
        <p:spPr/>
        <p:txBody>
          <a:bodyPr/>
          <a:lstStyle/>
          <a:p>
            <a:fld id="{C1ED02B6-EA97-EA48-8F06-DD2F87A9044D}" type="datetimeFigureOut">
              <a:rPr lang="en-US" smtClean="0"/>
              <a:t>1/28/20</a:t>
            </a:fld>
            <a:endParaRPr lang="en-US"/>
          </a:p>
        </p:txBody>
      </p:sp>
      <p:sp>
        <p:nvSpPr>
          <p:cNvPr id="5" name="Footer Placeholder 4">
            <a:extLst>
              <a:ext uri="{FF2B5EF4-FFF2-40B4-BE49-F238E27FC236}">
                <a16:creationId xmlns:a16="http://schemas.microsoft.com/office/drawing/2014/main" id="{1DB787DC-50C5-6F49-80DB-A238643D27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75CD52-F190-B642-A73E-19DA78853D32}"/>
              </a:ext>
            </a:extLst>
          </p:cNvPr>
          <p:cNvSpPr>
            <a:spLocks noGrp="1"/>
          </p:cNvSpPr>
          <p:nvPr>
            <p:ph type="sldNum" sz="quarter" idx="12"/>
          </p:nvPr>
        </p:nvSpPr>
        <p:spPr/>
        <p:txBody>
          <a:bodyPr/>
          <a:lstStyle/>
          <a:p>
            <a:fld id="{D07699A3-2498-BD4E-83B0-B013E50EE1F5}" type="slidenum">
              <a:rPr lang="en-US" smtClean="0"/>
              <a:t>‹#›</a:t>
            </a:fld>
            <a:endParaRPr lang="en-US"/>
          </a:p>
        </p:txBody>
      </p:sp>
    </p:spTree>
    <p:extLst>
      <p:ext uri="{BB962C8B-B14F-4D97-AF65-F5344CB8AC3E}">
        <p14:creationId xmlns:p14="http://schemas.microsoft.com/office/powerpoint/2010/main" val="2090164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292DC-3616-8343-BC0F-4A7FE02987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A603BCE-14A1-104D-91FC-EFBE705B821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FE47CDE-61F8-8145-9732-AFEDA13EE46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412BA0C-BF6C-D140-A0A9-C56372B57D7B}"/>
              </a:ext>
            </a:extLst>
          </p:cNvPr>
          <p:cNvSpPr>
            <a:spLocks noGrp="1"/>
          </p:cNvSpPr>
          <p:nvPr>
            <p:ph type="dt" sz="half" idx="10"/>
          </p:nvPr>
        </p:nvSpPr>
        <p:spPr/>
        <p:txBody>
          <a:bodyPr/>
          <a:lstStyle/>
          <a:p>
            <a:fld id="{C1ED02B6-EA97-EA48-8F06-DD2F87A9044D}" type="datetimeFigureOut">
              <a:rPr lang="en-US" smtClean="0"/>
              <a:t>1/28/20</a:t>
            </a:fld>
            <a:endParaRPr lang="en-US"/>
          </a:p>
        </p:txBody>
      </p:sp>
      <p:sp>
        <p:nvSpPr>
          <p:cNvPr id="6" name="Footer Placeholder 5">
            <a:extLst>
              <a:ext uri="{FF2B5EF4-FFF2-40B4-BE49-F238E27FC236}">
                <a16:creationId xmlns:a16="http://schemas.microsoft.com/office/drawing/2014/main" id="{B69131C0-AB1B-B345-8BC8-9A7641E0B2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7322F5-95E7-A842-9C66-C835DA029369}"/>
              </a:ext>
            </a:extLst>
          </p:cNvPr>
          <p:cNvSpPr>
            <a:spLocks noGrp="1"/>
          </p:cNvSpPr>
          <p:nvPr>
            <p:ph type="sldNum" sz="quarter" idx="12"/>
          </p:nvPr>
        </p:nvSpPr>
        <p:spPr/>
        <p:txBody>
          <a:bodyPr/>
          <a:lstStyle/>
          <a:p>
            <a:fld id="{D07699A3-2498-BD4E-83B0-B013E50EE1F5}" type="slidenum">
              <a:rPr lang="en-US" smtClean="0"/>
              <a:t>‹#›</a:t>
            </a:fld>
            <a:endParaRPr lang="en-US"/>
          </a:p>
        </p:txBody>
      </p:sp>
    </p:spTree>
    <p:extLst>
      <p:ext uri="{BB962C8B-B14F-4D97-AF65-F5344CB8AC3E}">
        <p14:creationId xmlns:p14="http://schemas.microsoft.com/office/powerpoint/2010/main" val="2080854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87286-B132-F747-941B-1F33359BA6C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35B7A7B-D147-E944-9E35-0665D2F033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BF7D129-B7EC-5542-BF2C-0E091E21557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6B0A753-D7F4-2D4B-9C5D-12724549BC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A4D2106-9CDE-B141-8FCE-80FA8A2AA9B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10FF663-2CEC-8245-A648-AAEA34C7D95E}"/>
              </a:ext>
            </a:extLst>
          </p:cNvPr>
          <p:cNvSpPr>
            <a:spLocks noGrp="1"/>
          </p:cNvSpPr>
          <p:nvPr>
            <p:ph type="dt" sz="half" idx="10"/>
          </p:nvPr>
        </p:nvSpPr>
        <p:spPr/>
        <p:txBody>
          <a:bodyPr/>
          <a:lstStyle/>
          <a:p>
            <a:fld id="{C1ED02B6-EA97-EA48-8F06-DD2F87A9044D}" type="datetimeFigureOut">
              <a:rPr lang="en-US" smtClean="0"/>
              <a:t>1/28/20</a:t>
            </a:fld>
            <a:endParaRPr lang="en-US"/>
          </a:p>
        </p:txBody>
      </p:sp>
      <p:sp>
        <p:nvSpPr>
          <p:cNvPr id="8" name="Footer Placeholder 7">
            <a:extLst>
              <a:ext uri="{FF2B5EF4-FFF2-40B4-BE49-F238E27FC236}">
                <a16:creationId xmlns:a16="http://schemas.microsoft.com/office/drawing/2014/main" id="{B0905929-72A2-AA48-9382-2D7D9A879DB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BFD9D95-669E-BB44-81E5-F7BC03BC8441}"/>
              </a:ext>
            </a:extLst>
          </p:cNvPr>
          <p:cNvSpPr>
            <a:spLocks noGrp="1"/>
          </p:cNvSpPr>
          <p:nvPr>
            <p:ph type="sldNum" sz="quarter" idx="12"/>
          </p:nvPr>
        </p:nvSpPr>
        <p:spPr/>
        <p:txBody>
          <a:bodyPr/>
          <a:lstStyle/>
          <a:p>
            <a:fld id="{D07699A3-2498-BD4E-83B0-B013E50EE1F5}" type="slidenum">
              <a:rPr lang="en-US" smtClean="0"/>
              <a:t>‹#›</a:t>
            </a:fld>
            <a:endParaRPr lang="en-US"/>
          </a:p>
        </p:txBody>
      </p:sp>
    </p:spTree>
    <p:extLst>
      <p:ext uri="{BB962C8B-B14F-4D97-AF65-F5344CB8AC3E}">
        <p14:creationId xmlns:p14="http://schemas.microsoft.com/office/powerpoint/2010/main" val="2545308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1AAB5-4109-9544-8A8B-06E03B4DE1B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DABF676-B341-0F45-93EA-93AFBF9FB22C}"/>
              </a:ext>
            </a:extLst>
          </p:cNvPr>
          <p:cNvSpPr>
            <a:spLocks noGrp="1"/>
          </p:cNvSpPr>
          <p:nvPr>
            <p:ph type="dt" sz="half" idx="10"/>
          </p:nvPr>
        </p:nvSpPr>
        <p:spPr/>
        <p:txBody>
          <a:bodyPr/>
          <a:lstStyle/>
          <a:p>
            <a:fld id="{C1ED02B6-EA97-EA48-8F06-DD2F87A9044D}" type="datetimeFigureOut">
              <a:rPr lang="en-US" smtClean="0"/>
              <a:t>1/28/20</a:t>
            </a:fld>
            <a:endParaRPr lang="en-US"/>
          </a:p>
        </p:txBody>
      </p:sp>
      <p:sp>
        <p:nvSpPr>
          <p:cNvPr id="4" name="Footer Placeholder 3">
            <a:extLst>
              <a:ext uri="{FF2B5EF4-FFF2-40B4-BE49-F238E27FC236}">
                <a16:creationId xmlns:a16="http://schemas.microsoft.com/office/drawing/2014/main" id="{EAADFCBD-DF08-7044-826C-47F7A0B56C9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298B5EA-7813-634D-8485-CE22A416490E}"/>
              </a:ext>
            </a:extLst>
          </p:cNvPr>
          <p:cNvSpPr>
            <a:spLocks noGrp="1"/>
          </p:cNvSpPr>
          <p:nvPr>
            <p:ph type="sldNum" sz="quarter" idx="12"/>
          </p:nvPr>
        </p:nvSpPr>
        <p:spPr/>
        <p:txBody>
          <a:bodyPr/>
          <a:lstStyle/>
          <a:p>
            <a:fld id="{D07699A3-2498-BD4E-83B0-B013E50EE1F5}" type="slidenum">
              <a:rPr lang="en-US" smtClean="0"/>
              <a:t>‹#›</a:t>
            </a:fld>
            <a:endParaRPr lang="en-US"/>
          </a:p>
        </p:txBody>
      </p:sp>
    </p:spTree>
    <p:extLst>
      <p:ext uri="{BB962C8B-B14F-4D97-AF65-F5344CB8AC3E}">
        <p14:creationId xmlns:p14="http://schemas.microsoft.com/office/powerpoint/2010/main" val="3601863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C38C55-7D9E-C649-A691-C076E632E8A7}"/>
              </a:ext>
            </a:extLst>
          </p:cNvPr>
          <p:cNvSpPr>
            <a:spLocks noGrp="1"/>
          </p:cNvSpPr>
          <p:nvPr>
            <p:ph type="dt" sz="half" idx="10"/>
          </p:nvPr>
        </p:nvSpPr>
        <p:spPr/>
        <p:txBody>
          <a:bodyPr/>
          <a:lstStyle/>
          <a:p>
            <a:fld id="{C1ED02B6-EA97-EA48-8F06-DD2F87A9044D}" type="datetimeFigureOut">
              <a:rPr lang="en-US" smtClean="0"/>
              <a:t>1/28/20</a:t>
            </a:fld>
            <a:endParaRPr lang="en-US"/>
          </a:p>
        </p:txBody>
      </p:sp>
      <p:sp>
        <p:nvSpPr>
          <p:cNvPr id="3" name="Footer Placeholder 2">
            <a:extLst>
              <a:ext uri="{FF2B5EF4-FFF2-40B4-BE49-F238E27FC236}">
                <a16:creationId xmlns:a16="http://schemas.microsoft.com/office/drawing/2014/main" id="{A194526F-46D2-CD49-9DFA-B8C18263C9D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864136D-BBE8-F347-8F85-E2E4236AB588}"/>
              </a:ext>
            </a:extLst>
          </p:cNvPr>
          <p:cNvSpPr>
            <a:spLocks noGrp="1"/>
          </p:cNvSpPr>
          <p:nvPr>
            <p:ph type="sldNum" sz="quarter" idx="12"/>
          </p:nvPr>
        </p:nvSpPr>
        <p:spPr/>
        <p:txBody>
          <a:bodyPr/>
          <a:lstStyle/>
          <a:p>
            <a:fld id="{D07699A3-2498-BD4E-83B0-B013E50EE1F5}" type="slidenum">
              <a:rPr lang="en-US" smtClean="0"/>
              <a:t>‹#›</a:t>
            </a:fld>
            <a:endParaRPr lang="en-US"/>
          </a:p>
        </p:txBody>
      </p:sp>
    </p:spTree>
    <p:extLst>
      <p:ext uri="{BB962C8B-B14F-4D97-AF65-F5344CB8AC3E}">
        <p14:creationId xmlns:p14="http://schemas.microsoft.com/office/powerpoint/2010/main" val="1580194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9EA87-314B-FE41-8BA7-D6388BF1CA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DB41FB9-B804-804F-A7E1-FDC1B9154A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EB369F4-AE67-D54B-965B-231C166313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8E324F3-9279-7045-9A26-A896862AEB77}"/>
              </a:ext>
            </a:extLst>
          </p:cNvPr>
          <p:cNvSpPr>
            <a:spLocks noGrp="1"/>
          </p:cNvSpPr>
          <p:nvPr>
            <p:ph type="dt" sz="half" idx="10"/>
          </p:nvPr>
        </p:nvSpPr>
        <p:spPr/>
        <p:txBody>
          <a:bodyPr/>
          <a:lstStyle/>
          <a:p>
            <a:fld id="{C1ED02B6-EA97-EA48-8F06-DD2F87A9044D}" type="datetimeFigureOut">
              <a:rPr lang="en-US" smtClean="0"/>
              <a:t>1/28/20</a:t>
            </a:fld>
            <a:endParaRPr lang="en-US"/>
          </a:p>
        </p:txBody>
      </p:sp>
      <p:sp>
        <p:nvSpPr>
          <p:cNvPr id="6" name="Footer Placeholder 5">
            <a:extLst>
              <a:ext uri="{FF2B5EF4-FFF2-40B4-BE49-F238E27FC236}">
                <a16:creationId xmlns:a16="http://schemas.microsoft.com/office/drawing/2014/main" id="{8ED79E27-3695-D04A-B626-213CFAE91D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964B8D-4A81-D94A-8057-6209FAF154CE}"/>
              </a:ext>
            </a:extLst>
          </p:cNvPr>
          <p:cNvSpPr>
            <a:spLocks noGrp="1"/>
          </p:cNvSpPr>
          <p:nvPr>
            <p:ph type="sldNum" sz="quarter" idx="12"/>
          </p:nvPr>
        </p:nvSpPr>
        <p:spPr/>
        <p:txBody>
          <a:bodyPr/>
          <a:lstStyle/>
          <a:p>
            <a:fld id="{D07699A3-2498-BD4E-83B0-B013E50EE1F5}" type="slidenum">
              <a:rPr lang="en-US" smtClean="0"/>
              <a:t>‹#›</a:t>
            </a:fld>
            <a:endParaRPr lang="en-US"/>
          </a:p>
        </p:txBody>
      </p:sp>
    </p:spTree>
    <p:extLst>
      <p:ext uri="{BB962C8B-B14F-4D97-AF65-F5344CB8AC3E}">
        <p14:creationId xmlns:p14="http://schemas.microsoft.com/office/powerpoint/2010/main" val="76513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5F5C2-9CA1-F54B-A3DC-73CE9B1AE6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2D76579-DD10-7A4F-8334-385AC4F261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6DDCFD9-4AC4-9F41-A84D-28DC338F45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2114E43-D92C-C245-876E-017354B34E05}"/>
              </a:ext>
            </a:extLst>
          </p:cNvPr>
          <p:cNvSpPr>
            <a:spLocks noGrp="1"/>
          </p:cNvSpPr>
          <p:nvPr>
            <p:ph type="dt" sz="half" idx="10"/>
          </p:nvPr>
        </p:nvSpPr>
        <p:spPr/>
        <p:txBody>
          <a:bodyPr/>
          <a:lstStyle/>
          <a:p>
            <a:fld id="{C1ED02B6-EA97-EA48-8F06-DD2F87A9044D}" type="datetimeFigureOut">
              <a:rPr lang="en-US" smtClean="0"/>
              <a:t>1/28/20</a:t>
            </a:fld>
            <a:endParaRPr lang="en-US"/>
          </a:p>
        </p:txBody>
      </p:sp>
      <p:sp>
        <p:nvSpPr>
          <p:cNvPr id="6" name="Footer Placeholder 5">
            <a:extLst>
              <a:ext uri="{FF2B5EF4-FFF2-40B4-BE49-F238E27FC236}">
                <a16:creationId xmlns:a16="http://schemas.microsoft.com/office/drawing/2014/main" id="{AE776A2A-034E-E24F-A445-4EE3F40F87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FDA6850-E6B0-9E4F-8CFA-7E3558C38C11}"/>
              </a:ext>
            </a:extLst>
          </p:cNvPr>
          <p:cNvSpPr>
            <a:spLocks noGrp="1"/>
          </p:cNvSpPr>
          <p:nvPr>
            <p:ph type="sldNum" sz="quarter" idx="12"/>
          </p:nvPr>
        </p:nvSpPr>
        <p:spPr/>
        <p:txBody>
          <a:bodyPr/>
          <a:lstStyle/>
          <a:p>
            <a:fld id="{D07699A3-2498-BD4E-83B0-B013E50EE1F5}" type="slidenum">
              <a:rPr lang="en-US" smtClean="0"/>
              <a:t>‹#›</a:t>
            </a:fld>
            <a:endParaRPr lang="en-US"/>
          </a:p>
        </p:txBody>
      </p:sp>
    </p:spTree>
    <p:extLst>
      <p:ext uri="{BB962C8B-B14F-4D97-AF65-F5344CB8AC3E}">
        <p14:creationId xmlns:p14="http://schemas.microsoft.com/office/powerpoint/2010/main" val="4123139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8976E1B-DCDC-2C44-881F-4309126349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481629A-6D18-3542-8BAE-FEEE190B48D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31A190-BFA3-264E-B787-253492E6BA7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ED02B6-EA97-EA48-8F06-DD2F87A9044D}" type="datetimeFigureOut">
              <a:rPr lang="en-US" smtClean="0"/>
              <a:t>1/28/20</a:t>
            </a:fld>
            <a:endParaRPr lang="en-US"/>
          </a:p>
        </p:txBody>
      </p:sp>
      <p:sp>
        <p:nvSpPr>
          <p:cNvPr id="5" name="Footer Placeholder 4">
            <a:extLst>
              <a:ext uri="{FF2B5EF4-FFF2-40B4-BE49-F238E27FC236}">
                <a16:creationId xmlns:a16="http://schemas.microsoft.com/office/drawing/2014/main" id="{BEE9C638-EC2E-A242-AF22-4421001B30C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64412E9-0952-B946-922D-B3B160B159F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7699A3-2498-BD4E-83B0-B013E50EE1F5}" type="slidenum">
              <a:rPr lang="en-US" smtClean="0"/>
              <a:t>‹#›</a:t>
            </a:fld>
            <a:endParaRPr lang="en-US"/>
          </a:p>
        </p:txBody>
      </p:sp>
    </p:spTree>
    <p:extLst>
      <p:ext uri="{BB962C8B-B14F-4D97-AF65-F5344CB8AC3E}">
        <p14:creationId xmlns:p14="http://schemas.microsoft.com/office/powerpoint/2010/main" val="41956976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daviddfriedman.com/OLLI%2020/Class.html"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4165C-AB05-004D-9E31-D39C53945196}"/>
              </a:ext>
            </a:extLst>
          </p:cNvPr>
          <p:cNvSpPr>
            <a:spLocks noGrp="1"/>
          </p:cNvSpPr>
          <p:nvPr>
            <p:ph type="title"/>
          </p:nvPr>
        </p:nvSpPr>
        <p:spPr/>
        <p:txBody>
          <a:bodyPr/>
          <a:lstStyle/>
          <a:p>
            <a:pPr algn="ctr"/>
            <a:r>
              <a:rPr lang="en-US" dirty="0"/>
              <a:t>Class Web Page </a:t>
            </a:r>
          </a:p>
        </p:txBody>
      </p:sp>
      <p:sp>
        <p:nvSpPr>
          <p:cNvPr id="3" name="Content Placeholder 2">
            <a:extLst>
              <a:ext uri="{FF2B5EF4-FFF2-40B4-BE49-F238E27FC236}">
                <a16:creationId xmlns:a16="http://schemas.microsoft.com/office/drawing/2014/main" id="{C1E02ABF-3D8F-1A4D-9265-B334F36A28CB}"/>
              </a:ext>
            </a:extLst>
          </p:cNvPr>
          <p:cNvSpPr>
            <a:spLocks noGrp="1"/>
          </p:cNvSpPr>
          <p:nvPr>
            <p:ph idx="1"/>
          </p:nvPr>
        </p:nvSpPr>
        <p:spPr/>
        <p:txBody>
          <a:bodyPr/>
          <a:lstStyle/>
          <a:p>
            <a:r>
              <a:rPr lang="en-US" dirty="0">
                <a:hlinkClick r:id="rId2"/>
              </a:rPr>
              <a:t>http://www.daviddfriedman.com/OLLI 20/Class.html</a:t>
            </a:r>
            <a:endParaRPr lang="en-US" dirty="0"/>
          </a:p>
        </p:txBody>
      </p:sp>
    </p:spTree>
    <p:extLst>
      <p:ext uri="{BB962C8B-B14F-4D97-AF65-F5344CB8AC3E}">
        <p14:creationId xmlns:p14="http://schemas.microsoft.com/office/powerpoint/2010/main" val="16604607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185333"/>
          </a:xfrm>
        </p:spPr>
        <p:txBody>
          <a:bodyPr/>
          <a:lstStyle/>
          <a:p>
            <a:pPr algn="ctr"/>
            <a:r>
              <a:rPr lang="en-US" dirty="0"/>
              <a:t>Why Private Prosecution</a:t>
            </a:r>
          </a:p>
        </p:txBody>
      </p:sp>
      <p:sp>
        <p:nvSpPr>
          <p:cNvPr id="3" name="Content Placeholder 2"/>
          <p:cNvSpPr>
            <a:spLocks noGrp="1"/>
          </p:cNvSpPr>
          <p:nvPr>
            <p:ph idx="1"/>
          </p:nvPr>
        </p:nvSpPr>
        <p:spPr>
          <a:xfrm>
            <a:off x="330719" y="963827"/>
            <a:ext cx="11534709" cy="5722185"/>
          </a:xfrm>
        </p:spPr>
        <p:txBody>
          <a:bodyPr/>
          <a:lstStyle/>
          <a:p>
            <a:r>
              <a:rPr lang="en-US" dirty="0"/>
              <a:t>They knew about the idea of public law enforcement, so why not do it?</a:t>
            </a:r>
          </a:p>
          <a:p>
            <a:r>
              <a:rPr lang="en-US" dirty="0"/>
              <a:t>The previous century included two civil wars and three coups </a:t>
            </a:r>
            <a:r>
              <a:rPr lang="en-US" dirty="0" err="1"/>
              <a:t>d’etat</a:t>
            </a:r>
            <a:endParaRPr lang="en-US" dirty="0"/>
          </a:p>
          <a:p>
            <a:pPr lvl="1"/>
            <a:r>
              <a:rPr lang="en-US" dirty="0"/>
              <a:t>It may have occurred to people that if the crown controlled prosecution</a:t>
            </a:r>
          </a:p>
          <a:p>
            <a:pPr lvl="1"/>
            <a:r>
              <a:rPr lang="en-US" dirty="0"/>
              <a:t>The king’s friends could get away with murder</a:t>
            </a:r>
          </a:p>
          <a:p>
            <a:r>
              <a:rPr lang="en-US" dirty="0"/>
              <a:t>Private prosecution could prosecute crimes the government approved of</a:t>
            </a:r>
          </a:p>
          <a:p>
            <a:pPr lvl="1"/>
            <a:r>
              <a:rPr lang="en-US" dirty="0"/>
              <a:t>Troops fired on a crowd of demonstrators, killed several</a:t>
            </a:r>
          </a:p>
          <a:p>
            <a:pPr lvl="1"/>
            <a:r>
              <a:rPr lang="en-US" dirty="0"/>
              <a:t>Several soldiers and the Magistrate who gave the order were charged with murder</a:t>
            </a:r>
          </a:p>
          <a:p>
            <a:pPr lvl="1"/>
            <a:r>
              <a:rPr lang="en-US" dirty="0"/>
              <a:t>And tried</a:t>
            </a:r>
          </a:p>
          <a:p>
            <a:r>
              <a:rPr lang="en-US" dirty="0"/>
              <a:t>Under our system of public prosecution</a:t>
            </a:r>
          </a:p>
          <a:p>
            <a:pPr lvl="1"/>
            <a:r>
              <a:rPr lang="en-US" dirty="0"/>
              <a:t>Someone who commits a crime the government approves of may not get prosecuted</a:t>
            </a:r>
          </a:p>
          <a:p>
            <a:pPr lvl="1"/>
            <a:r>
              <a:rPr lang="en-US" dirty="0"/>
              <a:t>Perjury before Congress by the Director of National Intelligence</a:t>
            </a:r>
          </a:p>
          <a:p>
            <a:pPr lvl="1"/>
            <a:r>
              <a:rPr lang="en-US" dirty="0"/>
              <a:t>Even, in one case I can think of, murder–of Black Panthers by Chicago police in the seventies</a:t>
            </a:r>
          </a:p>
          <a:p>
            <a:endParaRPr lang="en-US" dirty="0"/>
          </a:p>
        </p:txBody>
      </p:sp>
    </p:spTree>
    <p:extLst>
      <p:ext uri="{BB962C8B-B14F-4D97-AF65-F5344CB8AC3E}">
        <p14:creationId xmlns:p14="http://schemas.microsoft.com/office/powerpoint/2010/main" val="2813676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623F3-4FD0-124C-9B0C-C8890E5377F0}"/>
              </a:ext>
            </a:extLst>
          </p:cNvPr>
          <p:cNvSpPr>
            <a:spLocks noGrp="1"/>
          </p:cNvSpPr>
          <p:nvPr>
            <p:ph type="title"/>
          </p:nvPr>
        </p:nvSpPr>
        <p:spPr>
          <a:xfrm>
            <a:off x="838200" y="1316597"/>
            <a:ext cx="10515600" cy="920336"/>
          </a:xfrm>
        </p:spPr>
        <p:txBody>
          <a:bodyPr/>
          <a:lstStyle/>
          <a:p>
            <a:r>
              <a:rPr lang="en-US" dirty="0"/>
              <a:t>Athenian Law: The Work of a Mad Economist</a:t>
            </a:r>
          </a:p>
        </p:txBody>
      </p:sp>
    </p:spTree>
    <p:extLst>
      <p:ext uri="{BB962C8B-B14F-4D97-AF65-F5344CB8AC3E}">
        <p14:creationId xmlns:p14="http://schemas.microsoft.com/office/powerpoint/2010/main" val="42017779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307D9-2561-9E4C-B959-5269BC2DE235}"/>
              </a:ext>
            </a:extLst>
          </p:cNvPr>
          <p:cNvSpPr>
            <a:spLocks noGrp="1"/>
          </p:cNvSpPr>
          <p:nvPr>
            <p:ph type="title"/>
          </p:nvPr>
        </p:nvSpPr>
        <p:spPr>
          <a:xfrm>
            <a:off x="838200" y="1"/>
            <a:ext cx="10515600" cy="887896"/>
          </a:xfrm>
        </p:spPr>
        <p:txBody>
          <a:bodyPr/>
          <a:lstStyle/>
          <a:p>
            <a:pPr algn="ctr"/>
            <a:r>
              <a:rPr lang="en-US" dirty="0"/>
              <a:t>The Political System</a:t>
            </a:r>
          </a:p>
        </p:txBody>
      </p:sp>
      <p:sp>
        <p:nvSpPr>
          <p:cNvPr id="3" name="Content Placeholder 2">
            <a:extLst>
              <a:ext uri="{FF2B5EF4-FFF2-40B4-BE49-F238E27FC236}">
                <a16:creationId xmlns:a16="http://schemas.microsoft.com/office/drawing/2014/main" id="{FC9B5FEB-459B-8E4C-8302-FFA3AB2CC93A}"/>
              </a:ext>
            </a:extLst>
          </p:cNvPr>
          <p:cNvSpPr>
            <a:spLocks noGrp="1"/>
          </p:cNvSpPr>
          <p:nvPr>
            <p:ph idx="1"/>
          </p:nvPr>
        </p:nvSpPr>
        <p:spPr>
          <a:xfrm>
            <a:off x="838200" y="887898"/>
            <a:ext cx="10515600" cy="5970102"/>
          </a:xfrm>
        </p:spPr>
        <p:txBody>
          <a:bodyPr>
            <a:normAutofit/>
          </a:bodyPr>
          <a:lstStyle/>
          <a:p>
            <a:r>
              <a:rPr lang="en-US" sz="3200" dirty="0"/>
              <a:t>All adult male citizens could vote in the assembly if they showed up</a:t>
            </a:r>
            <a:endParaRPr lang="en-US" sz="4000" dirty="0"/>
          </a:p>
          <a:p>
            <a:pPr lvl="1"/>
            <a:r>
              <a:rPr lang="en-US" sz="2800" dirty="0"/>
              <a:t>Which meant those who lived outside of the city were at a disadvantage</a:t>
            </a:r>
            <a:endParaRPr lang="en-US" sz="3600" dirty="0"/>
          </a:p>
          <a:p>
            <a:pPr lvl="1"/>
            <a:r>
              <a:rPr lang="en-US" sz="2800" dirty="0"/>
              <a:t>And much of the population consisted of non-citizens</a:t>
            </a:r>
            <a:endParaRPr lang="en-US" sz="3600" dirty="0"/>
          </a:p>
          <a:p>
            <a:pPr lvl="2"/>
            <a:r>
              <a:rPr lang="en-US" sz="2400" dirty="0"/>
              <a:t>Slaves were something like half of the population</a:t>
            </a:r>
            <a:endParaRPr lang="en-US" sz="2800" dirty="0"/>
          </a:p>
          <a:p>
            <a:pPr lvl="2"/>
            <a:r>
              <a:rPr lang="en-US" sz="2400" dirty="0" err="1"/>
              <a:t>Metics</a:t>
            </a:r>
            <a:r>
              <a:rPr lang="en-US" sz="2400" dirty="0"/>
              <a:t> were resident aliens</a:t>
            </a:r>
            <a:endParaRPr lang="en-US" sz="2800" dirty="0"/>
          </a:p>
          <a:p>
            <a:pPr lvl="3"/>
            <a:r>
              <a:rPr lang="en-US" sz="2000" dirty="0"/>
              <a:t>Sometimes resident for several generations</a:t>
            </a:r>
            <a:endParaRPr lang="en-US" sz="2800" dirty="0"/>
          </a:p>
          <a:p>
            <a:pPr lvl="3"/>
            <a:r>
              <a:rPr lang="en-US" sz="2000" dirty="0"/>
              <a:t>Limited rights. No vote, could not own land in Attica</a:t>
            </a:r>
            <a:endParaRPr lang="en-US" sz="2800" dirty="0"/>
          </a:p>
          <a:p>
            <a:pPr lvl="3"/>
            <a:r>
              <a:rPr lang="en-US" sz="2000" dirty="0"/>
              <a:t>Required a citizen sponsor</a:t>
            </a:r>
            <a:endParaRPr lang="en-US" sz="2800" dirty="0"/>
          </a:p>
          <a:p>
            <a:pPr lvl="3"/>
            <a:r>
              <a:rPr lang="en-US" sz="2000" dirty="0"/>
              <a:t>Perhaps half as many </a:t>
            </a:r>
            <a:r>
              <a:rPr lang="en-US" sz="2000" dirty="0" err="1"/>
              <a:t>metics</a:t>
            </a:r>
            <a:r>
              <a:rPr lang="en-US" sz="2000" dirty="0"/>
              <a:t> as citizens</a:t>
            </a:r>
            <a:endParaRPr lang="en-US" sz="2800" dirty="0"/>
          </a:p>
          <a:p>
            <a:r>
              <a:rPr lang="en-US" sz="3200" dirty="0"/>
              <a:t>All positions other than generals were filled by lot</a:t>
            </a:r>
            <a:endParaRPr lang="en-US" sz="4000" dirty="0"/>
          </a:p>
          <a:p>
            <a:pPr lvl="1"/>
            <a:r>
              <a:rPr lang="en-US" sz="2800" dirty="0"/>
              <a:t>A government of amateurs</a:t>
            </a:r>
            <a:endParaRPr lang="en-US" sz="3600" dirty="0"/>
          </a:p>
          <a:p>
            <a:pPr lvl="1"/>
            <a:r>
              <a:rPr lang="en-US" sz="2800" dirty="0"/>
              <a:t>Designed to work that way</a:t>
            </a:r>
            <a:endParaRPr lang="en-US" sz="3600" dirty="0"/>
          </a:p>
        </p:txBody>
      </p:sp>
    </p:spTree>
    <p:extLst>
      <p:ext uri="{BB962C8B-B14F-4D97-AF65-F5344CB8AC3E}">
        <p14:creationId xmlns:p14="http://schemas.microsoft.com/office/powerpoint/2010/main" val="3215756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1831C-7BF3-D641-B30A-881FF6D3FC8A}"/>
              </a:ext>
            </a:extLst>
          </p:cNvPr>
          <p:cNvSpPr>
            <a:spLocks noGrp="1"/>
          </p:cNvSpPr>
          <p:nvPr>
            <p:ph type="title"/>
          </p:nvPr>
        </p:nvSpPr>
        <p:spPr>
          <a:xfrm>
            <a:off x="838200" y="1"/>
            <a:ext cx="10515600" cy="940904"/>
          </a:xfrm>
        </p:spPr>
        <p:txBody>
          <a:bodyPr/>
          <a:lstStyle/>
          <a:p>
            <a:pPr algn="ctr"/>
            <a:r>
              <a:rPr lang="en-US" dirty="0"/>
              <a:t>Court System</a:t>
            </a:r>
          </a:p>
        </p:txBody>
      </p:sp>
      <p:sp>
        <p:nvSpPr>
          <p:cNvPr id="3" name="Content Placeholder 2">
            <a:extLst>
              <a:ext uri="{FF2B5EF4-FFF2-40B4-BE49-F238E27FC236}">
                <a16:creationId xmlns:a16="http://schemas.microsoft.com/office/drawing/2014/main" id="{886C3E73-C4CE-AE45-A028-826BEDA7BF98}"/>
              </a:ext>
            </a:extLst>
          </p:cNvPr>
          <p:cNvSpPr>
            <a:spLocks noGrp="1"/>
          </p:cNvSpPr>
          <p:nvPr>
            <p:ph idx="1"/>
          </p:nvPr>
        </p:nvSpPr>
        <p:spPr>
          <a:xfrm>
            <a:off x="838200" y="716692"/>
            <a:ext cx="11353800" cy="6141308"/>
          </a:xfrm>
        </p:spPr>
        <p:txBody>
          <a:bodyPr>
            <a:normAutofit fontScale="85000" lnSpcReduction="20000"/>
          </a:bodyPr>
          <a:lstStyle/>
          <a:p>
            <a:r>
              <a:rPr lang="en-US" dirty="0"/>
              <a:t>Multiple courts,  which one depending on the law charges were brought under</a:t>
            </a:r>
          </a:p>
          <a:p>
            <a:pPr lvl="1"/>
            <a:r>
              <a:rPr lang="en-US" dirty="0"/>
              <a:t>We have only fragments of the laws</a:t>
            </a:r>
            <a:endParaRPr lang="en-US" sz="3300" dirty="0"/>
          </a:p>
          <a:p>
            <a:pPr lvl="1"/>
            <a:r>
              <a:rPr lang="en-US" dirty="0"/>
              <a:t>Largely from orations</a:t>
            </a:r>
            <a:endParaRPr lang="en-US" sz="3300" dirty="0"/>
          </a:p>
          <a:p>
            <a:r>
              <a:rPr lang="en-US" dirty="0"/>
              <a:t>Each court supervised by a magistrate</a:t>
            </a:r>
            <a:endParaRPr lang="en-US" sz="3600" dirty="0"/>
          </a:p>
          <a:p>
            <a:r>
              <a:rPr lang="en-US" dirty="0"/>
              <a:t>Charges were privately prosecuted, as in 18</a:t>
            </a:r>
            <a:r>
              <a:rPr lang="en-US" baseline="30000" dirty="0"/>
              <a:t>th</a:t>
            </a:r>
            <a:r>
              <a:rPr lang="en-US" dirty="0"/>
              <a:t> century England</a:t>
            </a:r>
            <a:endParaRPr lang="en-US" sz="3600" dirty="0"/>
          </a:p>
          <a:p>
            <a:r>
              <a:rPr lang="en-US" dirty="0"/>
              <a:t>Trial by majority vote of jury</a:t>
            </a:r>
            <a:endParaRPr lang="en-US" sz="3600" dirty="0"/>
          </a:p>
          <a:p>
            <a:pPr lvl="1"/>
            <a:r>
              <a:rPr lang="en-US" dirty="0"/>
              <a:t>total of 6000 jurors, selected by lot</a:t>
            </a:r>
            <a:endParaRPr lang="en-US" sz="3200" dirty="0"/>
          </a:p>
          <a:p>
            <a:pPr lvl="1"/>
            <a:r>
              <a:rPr lang="en-US" dirty="0"/>
              <a:t>payment about half the wage of a rower</a:t>
            </a:r>
            <a:endParaRPr lang="en-US" sz="3200" dirty="0"/>
          </a:p>
          <a:p>
            <a:pPr lvl="2"/>
            <a:r>
              <a:rPr lang="en-US" dirty="0"/>
              <a:t>so a sort of low level welfare</a:t>
            </a:r>
            <a:endParaRPr lang="en-US" sz="2600" dirty="0"/>
          </a:p>
          <a:p>
            <a:pPr lvl="2"/>
            <a:r>
              <a:rPr lang="en-US" dirty="0"/>
              <a:t>and a jury mostly of the poor </a:t>
            </a:r>
            <a:endParaRPr lang="en-US" sz="2600" dirty="0"/>
          </a:p>
          <a:p>
            <a:pPr lvl="1"/>
            <a:r>
              <a:rPr lang="en-US" dirty="0"/>
              <a:t>200-500 jurors for one case</a:t>
            </a:r>
            <a:endParaRPr lang="en-US" sz="3200" dirty="0"/>
          </a:p>
          <a:p>
            <a:pPr lvl="1"/>
            <a:r>
              <a:rPr lang="en-US" dirty="0"/>
              <a:t>elaborate procedures to make bribery harder</a:t>
            </a:r>
            <a:endParaRPr lang="en-US" sz="3200" dirty="0"/>
          </a:p>
          <a:p>
            <a:pPr lvl="1"/>
            <a:r>
              <a:rPr lang="en-US" dirty="0"/>
              <a:t>prosecutor and defendant each could propose a penalty, jury chose between them. </a:t>
            </a:r>
            <a:endParaRPr lang="en-US" sz="3200" dirty="0"/>
          </a:p>
          <a:p>
            <a:pPr lvl="2"/>
            <a:r>
              <a:rPr lang="en-US" dirty="0"/>
              <a:t>Socrates first suggested a reward, than  modest fine</a:t>
            </a:r>
            <a:endParaRPr lang="en-US" sz="2600" dirty="0"/>
          </a:p>
          <a:p>
            <a:pPr lvl="2"/>
            <a:r>
              <a:rPr lang="en-US" dirty="0"/>
              <a:t>The jury voted for execution</a:t>
            </a:r>
            <a:endParaRPr lang="en-US" sz="2600" dirty="0"/>
          </a:p>
          <a:p>
            <a:r>
              <a:rPr lang="en-US" dirty="0"/>
              <a:t>No lawyers, each side spoke for himself</a:t>
            </a:r>
            <a:endParaRPr lang="en-US" sz="3600" dirty="0"/>
          </a:p>
          <a:p>
            <a:pPr lvl="1"/>
            <a:r>
              <a:rPr lang="en-US" dirty="0"/>
              <a:t>Could give some of your time to a friend</a:t>
            </a:r>
            <a:endParaRPr lang="en-US" sz="3200" dirty="0"/>
          </a:p>
          <a:p>
            <a:pPr lvl="1"/>
            <a:r>
              <a:rPr lang="en-US" dirty="0"/>
              <a:t>Could hire an orator to write an oration for you to memorize and deliver</a:t>
            </a:r>
          </a:p>
          <a:p>
            <a:pPr lvl="1"/>
            <a:r>
              <a:rPr lang="en-US" sz="2600" dirty="0"/>
              <a:t>Surviving orations our main (biased) source for the law</a:t>
            </a:r>
          </a:p>
        </p:txBody>
      </p:sp>
    </p:spTree>
    <p:extLst>
      <p:ext uri="{BB962C8B-B14F-4D97-AF65-F5344CB8AC3E}">
        <p14:creationId xmlns:p14="http://schemas.microsoft.com/office/powerpoint/2010/main" val="3906533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5" end="15"/>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
                                            <p:txEl>
                                              <p:pRg st="16" end="16"/>
                                            </p:txEl>
                                          </p:spTgt>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
                                            <p:txEl>
                                              <p:pRg st="17" end="17"/>
                                            </p:txEl>
                                          </p:spTgt>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
                                            <p:txEl>
                                              <p:pRg st="18" end="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491FD-8F80-494F-A147-D270C2CF230B}"/>
              </a:ext>
            </a:extLst>
          </p:cNvPr>
          <p:cNvSpPr>
            <a:spLocks noGrp="1"/>
          </p:cNvSpPr>
          <p:nvPr>
            <p:ph type="title"/>
          </p:nvPr>
        </p:nvSpPr>
        <p:spPr>
          <a:xfrm>
            <a:off x="838200" y="0"/>
            <a:ext cx="10515600" cy="980661"/>
          </a:xfrm>
        </p:spPr>
        <p:txBody>
          <a:bodyPr/>
          <a:lstStyle/>
          <a:p>
            <a:pPr algn="ctr"/>
            <a:r>
              <a:rPr lang="en-US" dirty="0"/>
              <a:t>Prosecution</a:t>
            </a:r>
          </a:p>
        </p:txBody>
      </p:sp>
      <p:sp>
        <p:nvSpPr>
          <p:cNvPr id="3" name="Content Placeholder 2">
            <a:extLst>
              <a:ext uri="{FF2B5EF4-FFF2-40B4-BE49-F238E27FC236}">
                <a16:creationId xmlns:a16="http://schemas.microsoft.com/office/drawing/2014/main" id="{CFAA2183-0A8F-E14F-AC12-E293B79F19CA}"/>
              </a:ext>
            </a:extLst>
          </p:cNvPr>
          <p:cNvSpPr>
            <a:spLocks noGrp="1"/>
          </p:cNvSpPr>
          <p:nvPr>
            <p:ph idx="1"/>
          </p:nvPr>
        </p:nvSpPr>
        <p:spPr>
          <a:xfrm>
            <a:off x="838200" y="834888"/>
            <a:ext cx="11166566" cy="6023112"/>
          </a:xfrm>
        </p:spPr>
        <p:txBody>
          <a:bodyPr>
            <a:normAutofit fontScale="92500" lnSpcReduction="10000"/>
          </a:bodyPr>
          <a:lstStyle/>
          <a:p>
            <a:r>
              <a:rPr lang="en-US" dirty="0"/>
              <a:t>Public case</a:t>
            </a:r>
            <a:endParaRPr lang="en-US" sz="3600" dirty="0"/>
          </a:p>
          <a:p>
            <a:pPr lvl="1"/>
            <a:r>
              <a:rPr lang="en-US" dirty="0"/>
              <a:t>Like our criminal, supposed to be for an offense against the community</a:t>
            </a:r>
            <a:endParaRPr lang="en-US" sz="3200" dirty="0"/>
          </a:p>
          <a:p>
            <a:pPr lvl="1"/>
            <a:r>
              <a:rPr lang="en-US" dirty="0"/>
              <a:t>But privately prosecuted, as in 18</a:t>
            </a:r>
            <a:r>
              <a:rPr lang="en-US" baseline="30000" dirty="0"/>
              <a:t>th</a:t>
            </a:r>
            <a:r>
              <a:rPr lang="en-US" dirty="0"/>
              <a:t> century England</a:t>
            </a:r>
            <a:endParaRPr lang="en-US" sz="3200" dirty="0"/>
          </a:p>
          <a:p>
            <a:pPr lvl="2"/>
            <a:r>
              <a:rPr lang="en-US" dirty="0"/>
              <a:t>If the verdict was a fine, the prosecutor usually got a share</a:t>
            </a:r>
            <a:endParaRPr lang="en-US" sz="2600" dirty="0"/>
          </a:p>
          <a:p>
            <a:pPr lvl="2"/>
            <a:r>
              <a:rPr lang="en-US" dirty="0"/>
              <a:t>So an incentive prosecute, unlike the English case</a:t>
            </a:r>
            <a:endParaRPr lang="en-US" sz="2600" dirty="0"/>
          </a:p>
          <a:p>
            <a:pPr lvl="1"/>
            <a:r>
              <a:rPr lang="en-US" dirty="0"/>
              <a:t>Obvious risk of targeting deep pockets, unpopular defendants. Their solution …</a:t>
            </a:r>
            <a:endParaRPr lang="en-US" sz="3200" dirty="0"/>
          </a:p>
          <a:p>
            <a:pPr lvl="1"/>
            <a:r>
              <a:rPr lang="en-US" dirty="0"/>
              <a:t>In many categories of cases, if the prosecutor failed to get 20% of the vote</a:t>
            </a:r>
            <a:endParaRPr lang="en-US" sz="3200" dirty="0"/>
          </a:p>
          <a:p>
            <a:pPr lvl="2"/>
            <a:r>
              <a:rPr lang="en-US" dirty="0"/>
              <a:t>He was fined 1000 drachmas, 2 years wages for an ordinary worker</a:t>
            </a:r>
            <a:endParaRPr lang="en-US" sz="2600" dirty="0"/>
          </a:p>
          <a:p>
            <a:pPr lvl="2"/>
            <a:r>
              <a:rPr lang="en-US" dirty="0"/>
              <a:t>Barred from future suits of the same kind</a:t>
            </a:r>
            <a:endParaRPr lang="en-US" sz="2600" dirty="0"/>
          </a:p>
          <a:p>
            <a:pPr lvl="2"/>
            <a:r>
              <a:rPr lang="en-US" dirty="0"/>
              <a:t>There was also a procedure for charging a prosecutor with “sycophancy,” abusive prosecution</a:t>
            </a:r>
            <a:endParaRPr lang="en-US" sz="2600" dirty="0"/>
          </a:p>
          <a:p>
            <a:r>
              <a:rPr lang="en-US" dirty="0"/>
              <a:t>Private case: Like our tort case. Prosecution by victim or victim’s representative</a:t>
            </a:r>
            <a:endParaRPr lang="en-US" sz="3600" dirty="0"/>
          </a:p>
          <a:p>
            <a:pPr lvl="1"/>
            <a:r>
              <a:rPr lang="en-US" dirty="0"/>
              <a:t>In some cases, arbitration was required</a:t>
            </a:r>
            <a:endParaRPr lang="en-US" sz="3200" dirty="0"/>
          </a:p>
          <a:p>
            <a:pPr lvl="2"/>
            <a:r>
              <a:rPr lang="en-US" dirty="0"/>
              <a:t>Arbitrator a citizen in his 60</a:t>
            </a:r>
            <a:r>
              <a:rPr lang="en-US" baseline="30000" dirty="0"/>
              <a:t>th</a:t>
            </a:r>
            <a:r>
              <a:rPr lang="en-US" dirty="0"/>
              <a:t> year</a:t>
            </a:r>
            <a:endParaRPr lang="en-US" sz="2600" dirty="0"/>
          </a:p>
          <a:p>
            <a:pPr lvl="2"/>
            <a:r>
              <a:rPr lang="en-US" dirty="0"/>
              <a:t>Either party could appeal the verdict</a:t>
            </a:r>
            <a:endParaRPr lang="en-US" sz="2600" dirty="0"/>
          </a:p>
          <a:p>
            <a:pPr lvl="2"/>
            <a:r>
              <a:rPr lang="en-US" dirty="0"/>
              <a:t>But no new evidence could be introduced at trial</a:t>
            </a:r>
            <a:endParaRPr lang="en-US" sz="2600" dirty="0"/>
          </a:p>
          <a:p>
            <a:pPr lvl="1"/>
            <a:r>
              <a:rPr lang="en-US" dirty="0"/>
              <a:t>In some cases, a losing plaintiff owed the defendant 1/6</a:t>
            </a:r>
            <a:r>
              <a:rPr lang="en-US" baseline="30000" dirty="0"/>
              <a:t>th</a:t>
            </a:r>
            <a:r>
              <a:rPr lang="en-US" dirty="0"/>
              <a:t> the amount claimed</a:t>
            </a:r>
            <a:endParaRPr lang="en-US" sz="3200" dirty="0"/>
          </a:p>
          <a:p>
            <a:pPr lvl="2"/>
            <a:r>
              <a:rPr lang="en-US" dirty="0"/>
              <a:t>We do not know if that applied to all private cases</a:t>
            </a:r>
            <a:endParaRPr lang="en-US" sz="2600" dirty="0"/>
          </a:p>
          <a:p>
            <a:pPr lvl="2"/>
            <a:r>
              <a:rPr lang="en-US" dirty="0"/>
              <a:t>Or if it was limited, as in public cases, to getting under 20% of the votes</a:t>
            </a:r>
            <a:endParaRPr lang="en-US" sz="2600" dirty="0"/>
          </a:p>
        </p:txBody>
      </p:sp>
    </p:spTree>
    <p:extLst>
      <p:ext uri="{BB962C8B-B14F-4D97-AF65-F5344CB8AC3E}">
        <p14:creationId xmlns:p14="http://schemas.microsoft.com/office/powerpoint/2010/main" val="2021868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
                                            <p:txEl>
                                              <p:pRg st="13" end="13"/>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5" end="15"/>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
                                            <p:txEl>
                                              <p:pRg st="16" end="16"/>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B87F7-3AF2-A143-A5D9-25E1D1C4EA13}"/>
              </a:ext>
            </a:extLst>
          </p:cNvPr>
          <p:cNvSpPr>
            <a:spLocks noGrp="1"/>
          </p:cNvSpPr>
          <p:nvPr>
            <p:ph type="title"/>
          </p:nvPr>
        </p:nvSpPr>
        <p:spPr>
          <a:xfrm>
            <a:off x="838200" y="0"/>
            <a:ext cx="10515600" cy="861391"/>
          </a:xfrm>
        </p:spPr>
        <p:txBody>
          <a:bodyPr/>
          <a:lstStyle/>
          <a:p>
            <a:pPr algn="ctr"/>
            <a:r>
              <a:rPr lang="en-US" dirty="0"/>
              <a:t>Theft and Murder</a:t>
            </a:r>
          </a:p>
        </p:txBody>
      </p:sp>
      <p:sp>
        <p:nvSpPr>
          <p:cNvPr id="3" name="Content Placeholder 2">
            <a:extLst>
              <a:ext uri="{FF2B5EF4-FFF2-40B4-BE49-F238E27FC236}">
                <a16:creationId xmlns:a16="http://schemas.microsoft.com/office/drawing/2014/main" id="{C6D4E369-306B-7349-946B-A8B74809F3B6}"/>
              </a:ext>
            </a:extLst>
          </p:cNvPr>
          <p:cNvSpPr>
            <a:spLocks noGrp="1"/>
          </p:cNvSpPr>
          <p:nvPr>
            <p:ph idx="1"/>
          </p:nvPr>
        </p:nvSpPr>
        <p:spPr>
          <a:xfrm>
            <a:off x="838200" y="1351722"/>
            <a:ext cx="11353800" cy="5506278"/>
          </a:xfrm>
        </p:spPr>
        <p:txBody>
          <a:bodyPr/>
          <a:lstStyle/>
          <a:p>
            <a:r>
              <a:rPr lang="en-US" dirty="0"/>
              <a:t>Theft</a:t>
            </a:r>
            <a:endParaRPr lang="en-US" sz="3600" dirty="0"/>
          </a:p>
          <a:p>
            <a:pPr lvl="1"/>
            <a:r>
              <a:rPr lang="en-US" dirty="0"/>
              <a:t>The victim gets back his property plus twice its value</a:t>
            </a:r>
            <a:endParaRPr lang="en-US" sz="3200" dirty="0"/>
          </a:p>
          <a:p>
            <a:pPr lvl="1"/>
            <a:r>
              <a:rPr lang="en-US" dirty="0"/>
              <a:t>He can search the house he thinks his property is in, but …</a:t>
            </a:r>
            <a:endParaRPr lang="en-US" sz="3200" dirty="0"/>
          </a:p>
          <a:p>
            <a:pPr lvl="1"/>
            <a:r>
              <a:rPr lang="en-US" dirty="0"/>
              <a:t>He has to do it naked. </a:t>
            </a:r>
            <a:endParaRPr lang="en-US" sz="3200" dirty="0"/>
          </a:p>
          <a:p>
            <a:r>
              <a:rPr lang="en-US" dirty="0"/>
              <a:t>Murder cases</a:t>
            </a:r>
            <a:endParaRPr lang="en-US" sz="3600" dirty="0"/>
          </a:p>
          <a:p>
            <a:pPr lvl="1"/>
            <a:r>
              <a:rPr lang="en-US" dirty="0"/>
              <a:t>Prosecution by kin of the victim</a:t>
            </a:r>
            <a:endParaRPr lang="en-US" sz="3200" dirty="0"/>
          </a:p>
          <a:p>
            <a:pPr lvl="1"/>
            <a:r>
              <a:rPr lang="en-US" dirty="0"/>
              <a:t>Execution for intentional killing, exile for unintentional</a:t>
            </a:r>
          </a:p>
          <a:p>
            <a:pPr lvl="1"/>
            <a:r>
              <a:rPr lang="en-US" dirty="0"/>
              <a:t>Defendant had the option of going into exile if he thought he was going to lose</a:t>
            </a:r>
            <a:endParaRPr lang="en-US" sz="3200" dirty="0"/>
          </a:p>
        </p:txBody>
      </p:sp>
    </p:spTree>
    <p:extLst>
      <p:ext uri="{BB962C8B-B14F-4D97-AF65-F5344CB8AC3E}">
        <p14:creationId xmlns:p14="http://schemas.microsoft.com/office/powerpoint/2010/main" val="4086635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5E0CC-5E01-C048-8590-714FF0ED9FCA}"/>
              </a:ext>
            </a:extLst>
          </p:cNvPr>
          <p:cNvSpPr>
            <a:spLocks noGrp="1"/>
          </p:cNvSpPr>
          <p:nvPr>
            <p:ph type="title"/>
          </p:nvPr>
        </p:nvSpPr>
        <p:spPr>
          <a:xfrm>
            <a:off x="838199" y="1"/>
            <a:ext cx="10515600" cy="815546"/>
          </a:xfrm>
        </p:spPr>
        <p:txBody>
          <a:bodyPr/>
          <a:lstStyle/>
          <a:p>
            <a:pPr algn="ctr"/>
            <a:r>
              <a:rPr lang="en-US" dirty="0"/>
              <a:t>The Evidence of Slaves</a:t>
            </a:r>
          </a:p>
        </p:txBody>
      </p:sp>
      <p:sp>
        <p:nvSpPr>
          <p:cNvPr id="3" name="Content Placeholder 2">
            <a:extLst>
              <a:ext uri="{FF2B5EF4-FFF2-40B4-BE49-F238E27FC236}">
                <a16:creationId xmlns:a16="http://schemas.microsoft.com/office/drawing/2014/main" id="{5595CEC5-131E-724A-9A29-8A334EAC1618}"/>
              </a:ext>
            </a:extLst>
          </p:cNvPr>
          <p:cNvSpPr>
            <a:spLocks noGrp="1"/>
          </p:cNvSpPr>
          <p:nvPr>
            <p:ph idx="1"/>
          </p:nvPr>
        </p:nvSpPr>
        <p:spPr>
          <a:xfrm>
            <a:off x="1" y="704336"/>
            <a:ext cx="12192000" cy="6153664"/>
          </a:xfrm>
        </p:spPr>
        <p:txBody>
          <a:bodyPr>
            <a:normAutofit fontScale="92500" lnSpcReduction="20000"/>
          </a:bodyPr>
          <a:lstStyle/>
          <a:p>
            <a:r>
              <a:rPr lang="en-US" sz="3200" dirty="0"/>
              <a:t>Could only be taken under torture</a:t>
            </a:r>
          </a:p>
          <a:p>
            <a:pPr lvl="1"/>
            <a:r>
              <a:rPr lang="en-US" sz="2800" dirty="0"/>
              <a:t>Presumably because they usually wanted evidence against the owner</a:t>
            </a:r>
          </a:p>
          <a:p>
            <a:pPr lvl="1"/>
            <a:r>
              <a:rPr lang="en-US" sz="2800" dirty="0"/>
              <a:t>Who could punish the slave for disloyalty</a:t>
            </a:r>
          </a:p>
          <a:p>
            <a:pPr lvl="1"/>
            <a:r>
              <a:rPr lang="en-US" sz="2800" dirty="0"/>
              <a:t>That raises an obvious problem: He will say whatever you want him to</a:t>
            </a:r>
          </a:p>
          <a:p>
            <a:r>
              <a:rPr lang="en-US" sz="3200" dirty="0"/>
              <a:t>They were aware of the problem</a:t>
            </a:r>
          </a:p>
          <a:p>
            <a:pPr lvl="1"/>
            <a:r>
              <a:rPr lang="en-US" sz="2800" dirty="0"/>
              <a:t>One oration claims that slave testimony should never be trusted, for that reason</a:t>
            </a:r>
          </a:p>
          <a:p>
            <a:pPr lvl="1"/>
            <a:r>
              <a:rPr lang="en-US" sz="2800" dirty="0"/>
              <a:t>Another that it has never proved false</a:t>
            </a:r>
          </a:p>
          <a:p>
            <a:pPr lvl="1"/>
            <a:r>
              <a:rPr lang="en-US" sz="2800" dirty="0"/>
              <a:t>Both written by the same orator</a:t>
            </a:r>
          </a:p>
          <a:p>
            <a:pPr lvl="1"/>
            <a:r>
              <a:rPr lang="en-US" sz="2800" dirty="0"/>
              <a:t>For different clients</a:t>
            </a:r>
          </a:p>
          <a:p>
            <a:r>
              <a:rPr lang="en-US" sz="3200" dirty="0"/>
              <a:t>The problem exists in other systems</a:t>
            </a:r>
          </a:p>
          <a:p>
            <a:pPr lvl="1"/>
            <a:r>
              <a:rPr lang="en-US" sz="2800" dirty="0"/>
              <a:t>In ours, the old version was “the third degree.” </a:t>
            </a:r>
          </a:p>
          <a:p>
            <a:pPr lvl="1"/>
            <a:r>
              <a:rPr lang="en-US" sz="2800" dirty="0"/>
              <a:t>The modern is plea bargaining.</a:t>
            </a:r>
          </a:p>
          <a:p>
            <a:pPr lvl="1"/>
            <a:r>
              <a:rPr lang="en-US" sz="2800" dirty="0"/>
              <a:t>The Visigoths had a solution</a:t>
            </a:r>
          </a:p>
          <a:p>
            <a:pPr lvl="2"/>
            <a:r>
              <a:rPr lang="en-US" sz="2400" dirty="0"/>
              <a:t>Evidence under torture only if there was knowledge an innocent would not have</a:t>
            </a:r>
          </a:p>
          <a:p>
            <a:pPr lvl="2"/>
            <a:r>
              <a:rPr lang="en-US" sz="2400" dirty="0"/>
              <a:t>Accepted only if such knowledge was revealed</a:t>
            </a:r>
          </a:p>
          <a:p>
            <a:pPr lvl="2"/>
            <a:r>
              <a:rPr lang="en-US" sz="2400" dirty="0"/>
              <a:t>The same approach can be used for modern confessions under pressure</a:t>
            </a:r>
          </a:p>
          <a:p>
            <a:pPr lvl="2"/>
            <a:r>
              <a:rPr lang="en-US" sz="2400" dirty="0"/>
              <a:t>With the same weakness — the interrogator can feed the defendant the information</a:t>
            </a:r>
          </a:p>
        </p:txBody>
      </p:sp>
    </p:spTree>
    <p:extLst>
      <p:ext uri="{BB962C8B-B14F-4D97-AF65-F5344CB8AC3E}">
        <p14:creationId xmlns:p14="http://schemas.microsoft.com/office/powerpoint/2010/main" val="2542099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12" end="12"/>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
                                            <p:txEl>
                                              <p:pRg st="14" end="14"/>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DCBDB-4C9C-2E4A-A15E-2EF6C6744A2D}"/>
              </a:ext>
            </a:extLst>
          </p:cNvPr>
          <p:cNvSpPr>
            <a:spLocks noGrp="1"/>
          </p:cNvSpPr>
          <p:nvPr>
            <p:ph type="title"/>
          </p:nvPr>
        </p:nvSpPr>
        <p:spPr>
          <a:xfrm>
            <a:off x="944218" y="1"/>
            <a:ext cx="10515600" cy="940904"/>
          </a:xfrm>
        </p:spPr>
        <p:txBody>
          <a:bodyPr/>
          <a:lstStyle/>
          <a:p>
            <a:pPr algn="ctr"/>
            <a:r>
              <a:rPr lang="en-US" dirty="0"/>
              <a:t>Miasma: Greek for </a:t>
            </a:r>
            <a:r>
              <a:rPr lang="en-US" dirty="0" err="1"/>
              <a:t>Marimé</a:t>
            </a:r>
            <a:endParaRPr lang="en-US" dirty="0"/>
          </a:p>
        </p:txBody>
      </p:sp>
      <p:sp>
        <p:nvSpPr>
          <p:cNvPr id="3" name="Content Placeholder 2">
            <a:extLst>
              <a:ext uri="{FF2B5EF4-FFF2-40B4-BE49-F238E27FC236}">
                <a16:creationId xmlns:a16="http://schemas.microsoft.com/office/drawing/2014/main" id="{72EBB944-C8E1-6141-9BE1-39075D46F29D}"/>
              </a:ext>
            </a:extLst>
          </p:cNvPr>
          <p:cNvSpPr>
            <a:spLocks noGrp="1"/>
          </p:cNvSpPr>
          <p:nvPr>
            <p:ph idx="1"/>
          </p:nvPr>
        </p:nvSpPr>
        <p:spPr>
          <a:xfrm>
            <a:off x="838200" y="1099930"/>
            <a:ext cx="10515600" cy="5758070"/>
          </a:xfrm>
        </p:spPr>
        <p:txBody>
          <a:bodyPr>
            <a:normAutofit/>
          </a:bodyPr>
          <a:lstStyle/>
          <a:p>
            <a:r>
              <a:rPr lang="en-US" dirty="0"/>
              <a:t>Killing pollutes the killer</a:t>
            </a:r>
          </a:p>
          <a:p>
            <a:pPr lvl="1"/>
            <a:r>
              <a:rPr lang="en-US" dirty="0"/>
              <a:t>leading to bad luck</a:t>
            </a:r>
          </a:p>
          <a:p>
            <a:pPr lvl="1"/>
            <a:r>
              <a:rPr lang="en-US" dirty="0"/>
              <a:t>To him and those around him — contagious</a:t>
            </a:r>
          </a:p>
          <a:p>
            <a:r>
              <a:rPr lang="en-US" dirty="0"/>
              <a:t>An object that killed an Athenian must be exiled</a:t>
            </a:r>
          </a:p>
          <a:p>
            <a:r>
              <a:rPr lang="en-US" dirty="0"/>
              <a:t>A defendant accused of murder claimed the lack of bad luck on a sea voyage as evidence of his innocence</a:t>
            </a:r>
          </a:p>
          <a:p>
            <a:pPr marL="457200" lvl="1" indent="0" algn="just">
              <a:buNone/>
            </a:pPr>
            <a:r>
              <a:rPr lang="en-US" sz="2000" dirty="0"/>
              <a:t>“You know that, before now, many men whose hands are unclean, or who have any other sort of pollution, have gone on board ship, and by doing so have brought destruction on the innocent souls who sailed with them, or have brought them into grave danger.” </a:t>
            </a:r>
          </a:p>
          <a:p>
            <a:r>
              <a:rPr lang="en-US" dirty="0"/>
              <a:t>Someone accused of murder must stay out of temples and courts</a:t>
            </a:r>
          </a:p>
          <a:p>
            <a:pPr lvl="1"/>
            <a:r>
              <a:rPr lang="en-US" dirty="0"/>
              <a:t>Trial is held in the open air</a:t>
            </a:r>
          </a:p>
          <a:p>
            <a:pPr lvl="1"/>
            <a:r>
              <a:rPr lang="en-US" dirty="0"/>
              <a:t>A murder defendant claims that the only reason he was accused</a:t>
            </a:r>
          </a:p>
          <a:p>
            <a:pPr lvl="1"/>
            <a:r>
              <a:rPr lang="en-US" dirty="0"/>
              <a:t>Was to keep him from prosecuting another case</a:t>
            </a:r>
          </a:p>
          <a:p>
            <a:endParaRPr lang="en-US" dirty="0"/>
          </a:p>
        </p:txBody>
      </p:sp>
    </p:spTree>
    <p:extLst>
      <p:ext uri="{BB962C8B-B14F-4D97-AF65-F5344CB8AC3E}">
        <p14:creationId xmlns:p14="http://schemas.microsoft.com/office/powerpoint/2010/main" val="1352380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US" dirty="0"/>
              <a:t>Marriage</a:t>
            </a:r>
          </a:p>
        </p:txBody>
      </p:sp>
      <p:sp>
        <p:nvSpPr>
          <p:cNvPr id="3" name="Content Placeholder 2"/>
          <p:cNvSpPr>
            <a:spLocks noGrp="1"/>
          </p:cNvSpPr>
          <p:nvPr>
            <p:ph idx="1"/>
          </p:nvPr>
        </p:nvSpPr>
        <p:spPr>
          <a:xfrm>
            <a:off x="838200" y="1209524"/>
            <a:ext cx="10515600" cy="5648476"/>
          </a:xfrm>
        </p:spPr>
        <p:txBody>
          <a:bodyPr>
            <a:normAutofit/>
          </a:bodyPr>
          <a:lstStyle/>
          <a:p>
            <a:r>
              <a:rPr lang="en-US" dirty="0"/>
              <a:t>A man could have only one wife but could also have a non-citizen concubine</a:t>
            </a:r>
            <a:endParaRPr lang="en-US" sz="3600" dirty="0"/>
          </a:p>
          <a:p>
            <a:r>
              <a:rPr lang="en-US" dirty="0"/>
              <a:t>Any free woman must have a lord: </a:t>
            </a:r>
            <a:r>
              <a:rPr lang="en-US" i="1" dirty="0" err="1"/>
              <a:t>Kyrios</a:t>
            </a:r>
            <a:endParaRPr lang="en-US" sz="3600" i="1" dirty="0"/>
          </a:p>
          <a:p>
            <a:pPr lvl="1"/>
            <a:r>
              <a:rPr lang="en-US" dirty="0"/>
              <a:t>Responsible for supporting her</a:t>
            </a:r>
            <a:endParaRPr lang="en-US" sz="3200" dirty="0"/>
          </a:p>
          <a:p>
            <a:pPr lvl="1"/>
            <a:r>
              <a:rPr lang="en-US" dirty="0"/>
              <a:t>And representing her at law</a:t>
            </a:r>
            <a:endParaRPr lang="en-US" sz="3200" dirty="0"/>
          </a:p>
          <a:p>
            <a:r>
              <a:rPr lang="en-US" dirty="0"/>
              <a:t>Her </a:t>
            </a:r>
            <a:r>
              <a:rPr lang="en-US" dirty="0" err="1"/>
              <a:t>kyrios</a:t>
            </a:r>
            <a:r>
              <a:rPr lang="en-US" dirty="0"/>
              <a:t> was first her father, then her husband, then the head of what had been her husband’s household, possibly her son </a:t>
            </a:r>
            <a:endParaRPr lang="en-US" sz="3600" dirty="0"/>
          </a:p>
          <a:p>
            <a:r>
              <a:rPr lang="en-US" dirty="0"/>
              <a:t>Her father controlled whom she married. </a:t>
            </a:r>
            <a:endParaRPr lang="en-US" sz="3600" dirty="0"/>
          </a:p>
          <a:p>
            <a:pPr lvl="1"/>
            <a:r>
              <a:rPr lang="en-US" dirty="0"/>
              <a:t>True in Icelandic law for a first marriage</a:t>
            </a:r>
            <a:endParaRPr lang="en-US" sz="3000" dirty="0"/>
          </a:p>
          <a:p>
            <a:pPr lvl="1"/>
            <a:r>
              <a:rPr lang="en-US" dirty="0"/>
              <a:t>In Jewish law for a woman under 12 ½</a:t>
            </a:r>
            <a:endParaRPr lang="en-US" sz="3000" dirty="0"/>
          </a:p>
          <a:p>
            <a:r>
              <a:rPr lang="en-US" dirty="0"/>
              <a:t>Divorce occurred at the initiative of husband or wife’s father</a:t>
            </a:r>
            <a:endParaRPr lang="en-US" sz="3600" dirty="0"/>
          </a:p>
          <a:p>
            <a:r>
              <a:rPr lang="en-US" dirty="0"/>
              <a:t>A dying man could assign his wife and her dowry to someone else</a:t>
            </a:r>
          </a:p>
        </p:txBody>
      </p:sp>
    </p:spTree>
    <p:extLst>
      <p:ext uri="{BB962C8B-B14F-4D97-AF65-F5344CB8AC3E}">
        <p14:creationId xmlns:p14="http://schemas.microsoft.com/office/powerpoint/2010/main" val="305012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US" dirty="0"/>
              <a:t>Inheritance</a:t>
            </a:r>
          </a:p>
        </p:txBody>
      </p:sp>
      <p:sp>
        <p:nvSpPr>
          <p:cNvPr id="3" name="Content Placeholder 2"/>
          <p:cNvSpPr>
            <a:spLocks noGrp="1"/>
          </p:cNvSpPr>
          <p:nvPr>
            <p:ph idx="1"/>
          </p:nvPr>
        </p:nvSpPr>
        <p:spPr>
          <a:xfrm>
            <a:off x="371061" y="1325563"/>
            <a:ext cx="11711609" cy="5375198"/>
          </a:xfrm>
        </p:spPr>
        <p:txBody>
          <a:bodyPr>
            <a:noAutofit/>
          </a:bodyPr>
          <a:lstStyle/>
          <a:p>
            <a:r>
              <a:rPr lang="en-US" sz="3200" dirty="0"/>
              <a:t>There was only limited freedom of inheritance</a:t>
            </a:r>
            <a:endParaRPr lang="en-US" sz="4000" dirty="0"/>
          </a:p>
          <a:p>
            <a:pPr lvl="1"/>
            <a:r>
              <a:rPr lang="en-US" sz="2800" dirty="0"/>
              <a:t>The only way to disinherit a son was by denying paternity</a:t>
            </a:r>
          </a:p>
          <a:p>
            <a:pPr lvl="2"/>
            <a:r>
              <a:rPr lang="en-US" sz="2400" dirty="0"/>
              <a:t>Which would also affect his claim to be a citizen</a:t>
            </a:r>
          </a:p>
          <a:p>
            <a:pPr lvl="2"/>
            <a:r>
              <a:rPr lang="en-US" sz="2400" dirty="0"/>
              <a:t>Since a citizen had to be the son of two citizen parents</a:t>
            </a:r>
          </a:p>
          <a:p>
            <a:pPr lvl="1"/>
            <a:r>
              <a:rPr lang="en-US" sz="2800" dirty="0"/>
              <a:t>To give someone other than a son a claim to inherit a man had to adopt him</a:t>
            </a:r>
          </a:p>
          <a:p>
            <a:pPr lvl="1"/>
            <a:r>
              <a:rPr lang="en-US" sz="2800" dirty="0"/>
              <a:t>And the adopted son forfeited any claim to inherit from his real parents</a:t>
            </a:r>
            <a:endParaRPr lang="en-US" sz="3600" dirty="0"/>
          </a:p>
          <a:p>
            <a:r>
              <a:rPr lang="en-US" sz="3200" dirty="0"/>
              <a:t>If a man died with only a daughter</a:t>
            </a:r>
            <a:endParaRPr lang="en-US" sz="4000" dirty="0"/>
          </a:p>
          <a:p>
            <a:pPr lvl="1"/>
            <a:r>
              <a:rPr lang="en-US" sz="2800" dirty="0"/>
              <a:t>She must marry the nearest male relative who would have her</a:t>
            </a:r>
          </a:p>
          <a:p>
            <a:pPr lvl="1"/>
            <a:r>
              <a:rPr lang="en-US" sz="2800" dirty="0"/>
              <a:t>As long as he wasn’t within the narrow restrictions of the incest rules</a:t>
            </a:r>
            <a:endParaRPr lang="en-US" sz="3600" dirty="0"/>
          </a:p>
          <a:p>
            <a:pPr lvl="1"/>
            <a:r>
              <a:rPr lang="en-US" sz="2800" dirty="0"/>
              <a:t>Even if she must first divorce her husband to do so</a:t>
            </a:r>
            <a:endParaRPr lang="en-US" sz="3600" dirty="0"/>
          </a:p>
        </p:txBody>
      </p:sp>
    </p:spTree>
    <p:extLst>
      <p:ext uri="{BB962C8B-B14F-4D97-AF65-F5344CB8AC3E}">
        <p14:creationId xmlns:p14="http://schemas.microsoft.com/office/powerpoint/2010/main" val="3982179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7A3D7-7090-274A-B03A-EE016C28F83B}"/>
              </a:ext>
            </a:extLst>
          </p:cNvPr>
          <p:cNvSpPr>
            <a:spLocks noGrp="1"/>
          </p:cNvSpPr>
          <p:nvPr>
            <p:ph type="title"/>
          </p:nvPr>
        </p:nvSpPr>
        <p:spPr/>
        <p:txBody>
          <a:bodyPr/>
          <a:lstStyle/>
          <a:p>
            <a:pPr algn="ctr"/>
            <a:r>
              <a:rPr lang="en-US" dirty="0"/>
              <a:t>Any Questions About</a:t>
            </a:r>
          </a:p>
        </p:txBody>
      </p:sp>
      <p:sp>
        <p:nvSpPr>
          <p:cNvPr id="3" name="Content Placeholder 2">
            <a:extLst>
              <a:ext uri="{FF2B5EF4-FFF2-40B4-BE49-F238E27FC236}">
                <a16:creationId xmlns:a16="http://schemas.microsoft.com/office/drawing/2014/main" id="{C2CD4467-41E4-A04E-8B12-A9EC83BBEC59}"/>
              </a:ext>
            </a:extLst>
          </p:cNvPr>
          <p:cNvSpPr>
            <a:spLocks noGrp="1"/>
          </p:cNvSpPr>
          <p:nvPr>
            <p:ph idx="1"/>
          </p:nvPr>
        </p:nvSpPr>
        <p:spPr/>
        <p:txBody>
          <a:bodyPr>
            <a:normAutofit/>
          </a:bodyPr>
          <a:lstStyle/>
          <a:p>
            <a:r>
              <a:rPr lang="en-US" sz="3600" dirty="0"/>
              <a:t>Saga-Period Iceland </a:t>
            </a:r>
            <a:endParaRPr lang="en-US" sz="4800" dirty="0"/>
          </a:p>
          <a:p>
            <a:r>
              <a:rPr lang="en-US" sz="3600" dirty="0"/>
              <a:t>Somali Law </a:t>
            </a:r>
            <a:endParaRPr lang="en-US" sz="4800" dirty="0"/>
          </a:p>
          <a:p>
            <a:r>
              <a:rPr lang="en-US" sz="3600" dirty="0"/>
              <a:t>Early Irish Law </a:t>
            </a:r>
            <a:endParaRPr lang="en-US" sz="4800" dirty="0"/>
          </a:p>
          <a:p>
            <a:r>
              <a:rPr lang="en-US" sz="3600" dirty="0"/>
              <a:t>Feud Law </a:t>
            </a:r>
            <a:endParaRPr lang="en-US" sz="4800" dirty="0"/>
          </a:p>
        </p:txBody>
      </p:sp>
    </p:spTree>
    <p:extLst>
      <p:ext uri="{BB962C8B-B14F-4D97-AF65-F5344CB8AC3E}">
        <p14:creationId xmlns:p14="http://schemas.microsoft.com/office/powerpoint/2010/main" val="31093425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4962" y="0"/>
            <a:ext cx="10515600" cy="1325563"/>
          </a:xfrm>
        </p:spPr>
        <p:txBody>
          <a:bodyPr/>
          <a:lstStyle/>
          <a:p>
            <a:pPr algn="ctr"/>
            <a:r>
              <a:rPr lang="en-US" dirty="0"/>
              <a:t>Producing Public Goods</a:t>
            </a:r>
          </a:p>
        </p:txBody>
      </p:sp>
      <p:sp>
        <p:nvSpPr>
          <p:cNvPr id="3" name="Content Placeholder 2"/>
          <p:cNvSpPr>
            <a:spLocks noGrp="1"/>
          </p:cNvSpPr>
          <p:nvPr>
            <p:ph idx="1"/>
          </p:nvPr>
        </p:nvSpPr>
        <p:spPr>
          <a:xfrm>
            <a:off x="838200" y="1325562"/>
            <a:ext cx="10515600" cy="5532437"/>
          </a:xfrm>
        </p:spPr>
        <p:txBody>
          <a:bodyPr>
            <a:normAutofit/>
          </a:bodyPr>
          <a:lstStyle/>
          <a:p>
            <a:r>
              <a:rPr lang="en-US" dirty="0"/>
              <a:t>If you were one of the richest men in Athens, every two years you must produce a public good (liturgy)</a:t>
            </a:r>
            <a:endParaRPr lang="en-US" sz="3600" dirty="0"/>
          </a:p>
          <a:p>
            <a:pPr lvl="1"/>
            <a:r>
              <a:rPr lang="en-US" dirty="0"/>
              <a:t>Sponsor the Athenian Olympics entry</a:t>
            </a:r>
            <a:endParaRPr lang="en-US" sz="3200" dirty="0"/>
          </a:p>
          <a:p>
            <a:pPr lvl="1"/>
            <a:r>
              <a:rPr lang="en-US" dirty="0"/>
              <a:t>Pay half the cost of running a trireme (warship) for a year</a:t>
            </a:r>
            <a:endParaRPr lang="en-US" sz="3200" dirty="0"/>
          </a:p>
          <a:p>
            <a:r>
              <a:rPr lang="en-US" dirty="0"/>
              <a:t>The relevant magistrate assigns you to it</a:t>
            </a:r>
            <a:endParaRPr lang="en-US" sz="3600" dirty="0"/>
          </a:p>
          <a:p>
            <a:r>
              <a:rPr lang="en-US" dirty="0"/>
              <a:t>Two ways of getting out of it</a:t>
            </a:r>
            <a:endParaRPr lang="en-US" sz="3600" dirty="0"/>
          </a:p>
          <a:p>
            <a:pPr lvl="1"/>
            <a:r>
              <a:rPr lang="en-US" dirty="0"/>
              <a:t>Prove you already did one this year or last year</a:t>
            </a:r>
            <a:endParaRPr lang="en-US" sz="3200" dirty="0"/>
          </a:p>
          <a:p>
            <a:pPr lvl="1"/>
            <a:r>
              <a:rPr lang="en-US" dirty="0"/>
              <a:t>Prove another Athenian who didn’t do one this year or last is richer than you are</a:t>
            </a:r>
            <a:endParaRPr lang="en-US" sz="3200" dirty="0"/>
          </a:p>
          <a:p>
            <a:pPr lvl="1"/>
            <a:r>
              <a:rPr lang="en-US" dirty="0"/>
              <a:t>How could you prove that in a world without accountants, IRS, </a:t>
            </a:r>
            <a:r>
              <a:rPr lang="en-US" dirty="0" err="1"/>
              <a:t>etc</a:t>
            </a:r>
            <a:r>
              <a:rPr lang="en-US" dirty="0"/>
              <a:t>?</a:t>
            </a:r>
            <a:endParaRPr lang="en-US" sz="3200" dirty="0"/>
          </a:p>
          <a:p>
            <a:pPr lvl="1"/>
            <a:r>
              <a:rPr lang="en-US" dirty="0"/>
              <a:t>Offer to exchange everything you own for everything he owns</a:t>
            </a:r>
            <a:endParaRPr lang="en-US" sz="3200" dirty="0"/>
          </a:p>
          <a:p>
            <a:pPr lvl="1"/>
            <a:r>
              <a:rPr lang="en-US" dirty="0"/>
              <a:t>If he turns you down, he has admitted he is richer, must do your liturgy</a:t>
            </a:r>
            <a:endParaRPr lang="en-US" sz="3200" dirty="0"/>
          </a:p>
          <a:p>
            <a:endParaRPr lang="en-US" dirty="0"/>
          </a:p>
        </p:txBody>
      </p:sp>
    </p:spTree>
    <p:extLst>
      <p:ext uri="{BB962C8B-B14F-4D97-AF65-F5344CB8AC3E}">
        <p14:creationId xmlns:p14="http://schemas.microsoft.com/office/powerpoint/2010/main" val="2299658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57" y="0"/>
            <a:ext cx="11188095" cy="870857"/>
          </a:xfrm>
        </p:spPr>
        <p:txBody>
          <a:bodyPr>
            <a:normAutofit fontScale="90000"/>
          </a:bodyPr>
          <a:lstStyle/>
          <a:p>
            <a:pPr algn="ctr"/>
            <a:r>
              <a:rPr lang="en-US" b="1" dirty="0"/>
              <a:t>Ways of Enforcing Rules and what is wrong with each</a:t>
            </a:r>
          </a:p>
        </p:txBody>
      </p:sp>
      <p:sp>
        <p:nvSpPr>
          <p:cNvPr id="3" name="Content Placeholder 2"/>
          <p:cNvSpPr>
            <a:spLocks noGrp="1"/>
          </p:cNvSpPr>
          <p:nvPr>
            <p:ph idx="1"/>
          </p:nvPr>
        </p:nvSpPr>
        <p:spPr>
          <a:xfrm>
            <a:off x="838199" y="870858"/>
            <a:ext cx="11261035" cy="5987142"/>
          </a:xfrm>
        </p:spPr>
        <p:txBody>
          <a:bodyPr>
            <a:normAutofit fontScale="92500" lnSpcReduction="10000"/>
          </a:bodyPr>
          <a:lstStyle/>
          <a:p>
            <a:r>
              <a:rPr lang="en-US" dirty="0"/>
              <a:t>Three parts to the job: </a:t>
            </a:r>
          </a:p>
          <a:p>
            <a:pPr lvl="1"/>
            <a:r>
              <a:rPr lang="en-US" dirty="0"/>
              <a:t>Catch the offender and collect evidence</a:t>
            </a:r>
          </a:p>
          <a:p>
            <a:pPr lvl="1"/>
            <a:r>
              <a:rPr lang="en-US" dirty="0"/>
              <a:t>Determine if he is guilty</a:t>
            </a:r>
          </a:p>
          <a:p>
            <a:pPr lvl="1"/>
            <a:r>
              <a:rPr lang="en-US" dirty="0"/>
              <a:t>Punish him</a:t>
            </a:r>
          </a:p>
          <a:p>
            <a:r>
              <a:rPr lang="en-US" dirty="0"/>
              <a:t>Criminal law: State actors are hired to do all of it</a:t>
            </a:r>
          </a:p>
          <a:p>
            <a:pPr lvl="1"/>
            <a:r>
              <a:rPr lang="en-US" dirty="0"/>
              <a:t>Enforcers act in their interest, not our interest</a:t>
            </a:r>
          </a:p>
          <a:p>
            <a:pPr lvl="1"/>
            <a:r>
              <a:rPr lang="en-US" dirty="0"/>
              <a:t>Many costs are imposed on others, so may be ignored</a:t>
            </a:r>
          </a:p>
          <a:p>
            <a:pPr lvl="1"/>
            <a:r>
              <a:rPr lang="en-US" dirty="0"/>
              <a:t>Perhaps deliberately imposed to punish without a trial</a:t>
            </a:r>
          </a:p>
          <a:p>
            <a:pPr lvl="1"/>
            <a:r>
              <a:rPr lang="en-US" dirty="0"/>
              <a:t>And the cop has an incentive to sell the evidence to the criminal</a:t>
            </a:r>
          </a:p>
          <a:p>
            <a:pPr lvl="2"/>
            <a:r>
              <a:rPr lang="en-US" dirty="0"/>
              <a:t>In their mutual benefit</a:t>
            </a:r>
          </a:p>
          <a:p>
            <a:pPr lvl="2"/>
            <a:r>
              <a:rPr lang="en-US" dirty="0"/>
              <a:t>So we need mechanisms to prevent that</a:t>
            </a:r>
          </a:p>
          <a:p>
            <a:r>
              <a:rPr lang="en-US" dirty="0"/>
              <a:t>Privately prosecuted criminal law: A private actor catches and prosecutes</a:t>
            </a:r>
          </a:p>
          <a:p>
            <a:pPr lvl="1"/>
            <a:r>
              <a:rPr lang="en-US" dirty="0"/>
              <a:t>If his incentive is the reward, he may prosecute someone who is innocent</a:t>
            </a:r>
          </a:p>
          <a:p>
            <a:pPr lvl="2"/>
            <a:r>
              <a:rPr lang="en-US" dirty="0"/>
              <a:t>He may even entrap someone into committing a crime</a:t>
            </a:r>
          </a:p>
          <a:p>
            <a:pPr lvl="2"/>
            <a:r>
              <a:rPr lang="en-US" dirty="0"/>
              <a:t>Or frame someone who hasn’t committed a crime</a:t>
            </a:r>
          </a:p>
          <a:p>
            <a:pPr lvl="1"/>
            <a:r>
              <a:rPr lang="en-US" dirty="0"/>
              <a:t>If private deterrence, it doesn’t work when the criminal does not know who the victim is</a:t>
            </a:r>
          </a:p>
          <a:p>
            <a:pPr lvl="1"/>
            <a:r>
              <a:rPr lang="en-US" dirty="0"/>
              <a:t>Out-of-court settlement only works if the defendant can pay</a:t>
            </a:r>
          </a:p>
        </p:txBody>
      </p:sp>
    </p:spTree>
    <p:extLst>
      <p:ext uri="{BB962C8B-B14F-4D97-AF65-F5344CB8AC3E}">
        <p14:creationId xmlns:p14="http://schemas.microsoft.com/office/powerpoint/2010/main" val="3803096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
                                            <p:txEl>
                                              <p:pRg st="13" end="13"/>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003905"/>
          </a:xfrm>
        </p:spPr>
        <p:txBody>
          <a:bodyPr/>
          <a:lstStyle/>
          <a:p>
            <a:pPr algn="ctr"/>
            <a:r>
              <a:rPr lang="en-US" dirty="0"/>
              <a:t>Tort Law</a:t>
            </a:r>
          </a:p>
        </p:txBody>
      </p:sp>
      <p:sp>
        <p:nvSpPr>
          <p:cNvPr id="3" name="Content Placeholder 2"/>
          <p:cNvSpPr>
            <a:spLocks noGrp="1"/>
          </p:cNvSpPr>
          <p:nvPr>
            <p:ph idx="1"/>
          </p:nvPr>
        </p:nvSpPr>
        <p:spPr>
          <a:xfrm>
            <a:off x="838200" y="1149048"/>
            <a:ext cx="10515600" cy="5600095"/>
          </a:xfrm>
        </p:spPr>
        <p:txBody>
          <a:bodyPr/>
          <a:lstStyle/>
          <a:p>
            <a:r>
              <a:rPr lang="en-US" dirty="0"/>
              <a:t>The victim or his agent catches and prosecutes</a:t>
            </a:r>
          </a:p>
          <a:p>
            <a:r>
              <a:rPr lang="en-US" dirty="0"/>
              <a:t>Doesn’t work if </a:t>
            </a:r>
          </a:p>
          <a:p>
            <a:pPr lvl="1"/>
            <a:r>
              <a:rPr lang="en-US" dirty="0"/>
              <a:t>The defendant can’t pay—is judgment proof</a:t>
            </a:r>
          </a:p>
          <a:p>
            <a:pPr lvl="1"/>
            <a:r>
              <a:rPr lang="en-US" dirty="0"/>
              <a:t>If the chance of catching and convicting is low</a:t>
            </a:r>
          </a:p>
          <a:p>
            <a:pPr lvl="2"/>
            <a:r>
              <a:rPr lang="en-US" dirty="0"/>
              <a:t>It would cost $2000 to identify and prosecute the offender whose tort cost me $4,000</a:t>
            </a:r>
          </a:p>
          <a:p>
            <a:pPr lvl="2"/>
            <a:r>
              <a:rPr lang="en-US" dirty="0"/>
              <a:t>And I would have only one chance in four of success</a:t>
            </a:r>
          </a:p>
          <a:p>
            <a:pPr lvl="2"/>
            <a:r>
              <a:rPr lang="en-US" dirty="0"/>
              <a:t>So I don’t</a:t>
            </a:r>
          </a:p>
          <a:p>
            <a:r>
              <a:rPr lang="en-US" dirty="0"/>
              <a:t>The damage payment is doing three things at once</a:t>
            </a:r>
          </a:p>
          <a:p>
            <a:pPr lvl="1"/>
            <a:r>
              <a:rPr lang="en-US" dirty="0"/>
              <a:t>Punishing the </a:t>
            </a:r>
            <a:r>
              <a:rPr lang="en-US" dirty="0" err="1"/>
              <a:t>tortfeasor</a:t>
            </a:r>
            <a:endParaRPr lang="en-US" dirty="0"/>
          </a:p>
          <a:p>
            <a:pPr lvl="1"/>
            <a:r>
              <a:rPr lang="en-US" dirty="0"/>
              <a:t>Rewarding the victim for successful prosecution</a:t>
            </a:r>
          </a:p>
          <a:p>
            <a:pPr lvl="1"/>
            <a:r>
              <a:rPr lang="en-US" dirty="0"/>
              <a:t>Compensating the victim for his loss</a:t>
            </a:r>
          </a:p>
          <a:p>
            <a:r>
              <a:rPr lang="en-US" dirty="0"/>
              <a:t>There is no reason why the same sum should be right for all three</a:t>
            </a:r>
          </a:p>
          <a:p>
            <a:endParaRPr lang="en-US" dirty="0"/>
          </a:p>
        </p:txBody>
      </p:sp>
    </p:spTree>
    <p:extLst>
      <p:ext uri="{BB962C8B-B14F-4D97-AF65-F5344CB8AC3E}">
        <p14:creationId xmlns:p14="http://schemas.microsoft.com/office/powerpoint/2010/main" val="1400814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45810"/>
            <a:ext cx="10809514" cy="5612190"/>
          </a:xfrm>
        </p:spPr>
        <p:txBody>
          <a:bodyPr>
            <a:normAutofit/>
          </a:bodyPr>
          <a:lstStyle/>
          <a:p>
            <a:r>
              <a:rPr lang="en-US" dirty="0"/>
              <a:t>Private and decentralized</a:t>
            </a:r>
          </a:p>
          <a:p>
            <a:pPr lvl="1"/>
            <a:r>
              <a:rPr lang="en-US" dirty="0"/>
              <a:t>The victim catches, prosecutes, and enforces the verdict</a:t>
            </a:r>
          </a:p>
          <a:p>
            <a:pPr lvl="1"/>
            <a:r>
              <a:rPr lang="en-US" dirty="0"/>
              <a:t>Policeman, judge, jury and executioner. Sounds dangerous</a:t>
            </a:r>
          </a:p>
          <a:p>
            <a:r>
              <a:rPr lang="en-US" dirty="0"/>
              <a:t>Problems</a:t>
            </a:r>
          </a:p>
          <a:p>
            <a:pPr lvl="1"/>
            <a:r>
              <a:rPr lang="en-US" dirty="0"/>
              <a:t>It requires some commitment mechanism, to make me carry out my threat</a:t>
            </a:r>
          </a:p>
          <a:p>
            <a:pPr lvl="1"/>
            <a:r>
              <a:rPr lang="en-US" dirty="0"/>
              <a:t>Unjustified or extortionate claims must be  limited by third parties</a:t>
            </a:r>
          </a:p>
          <a:p>
            <a:pPr lvl="2"/>
            <a:r>
              <a:rPr lang="en-US" dirty="0"/>
              <a:t>Which depends on their knowing if I have really been wronged and by how much</a:t>
            </a:r>
          </a:p>
          <a:p>
            <a:pPr lvl="2"/>
            <a:r>
              <a:rPr lang="en-US" dirty="0"/>
              <a:t>So you need either a small society where everyone knows everyone</a:t>
            </a:r>
          </a:p>
          <a:p>
            <a:pPr lvl="2"/>
            <a:r>
              <a:rPr lang="en-US" dirty="0"/>
              <a:t>Or some sort of trusted court system to reduce information costs</a:t>
            </a:r>
          </a:p>
          <a:p>
            <a:pPr lvl="1"/>
            <a:r>
              <a:rPr lang="en-US" dirty="0"/>
              <a:t>If plaintiff and defendant really disagree about the claim</a:t>
            </a:r>
          </a:p>
          <a:p>
            <a:pPr lvl="2"/>
            <a:r>
              <a:rPr lang="en-US" dirty="0"/>
              <a:t>Defendant has an incentive to resist, which can produce continued violence</a:t>
            </a:r>
          </a:p>
          <a:p>
            <a:pPr lvl="2"/>
            <a:r>
              <a:rPr lang="en-US" dirty="0"/>
              <a:t>So you need some mechanism, such as arbitration</a:t>
            </a:r>
          </a:p>
          <a:p>
            <a:pPr lvl="2"/>
            <a:r>
              <a:rPr lang="en-US" dirty="0"/>
              <a:t>That lets one side or the other give in without looking weak</a:t>
            </a:r>
          </a:p>
          <a:p>
            <a:endParaRPr lang="en-US" dirty="0"/>
          </a:p>
        </p:txBody>
      </p:sp>
      <p:sp>
        <p:nvSpPr>
          <p:cNvPr id="4" name="TextBox 3"/>
          <p:cNvSpPr txBox="1"/>
          <p:nvPr/>
        </p:nvSpPr>
        <p:spPr>
          <a:xfrm>
            <a:off x="1959429" y="423334"/>
            <a:ext cx="7583714" cy="646331"/>
          </a:xfrm>
          <a:prstGeom prst="rect">
            <a:avLst/>
          </a:prstGeom>
          <a:noFill/>
        </p:spPr>
        <p:txBody>
          <a:bodyPr wrap="square" rtlCol="0">
            <a:spAutoFit/>
          </a:bodyPr>
          <a:lstStyle/>
          <a:p>
            <a:pPr algn="ctr"/>
            <a:r>
              <a:rPr lang="en-US" sz="3600" dirty="0"/>
              <a:t>Feud System</a:t>
            </a:r>
          </a:p>
        </p:txBody>
      </p:sp>
    </p:spTree>
    <p:extLst>
      <p:ext uri="{BB962C8B-B14F-4D97-AF65-F5344CB8AC3E}">
        <p14:creationId xmlns:p14="http://schemas.microsoft.com/office/powerpoint/2010/main" val="2834496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846667"/>
          </a:xfrm>
        </p:spPr>
        <p:txBody>
          <a:bodyPr>
            <a:normAutofit/>
          </a:bodyPr>
          <a:lstStyle/>
          <a:p>
            <a:pPr algn="ctr"/>
            <a:r>
              <a:rPr lang="en-US" dirty="0"/>
              <a:t>Community responsibility system</a:t>
            </a:r>
          </a:p>
        </p:txBody>
      </p:sp>
      <p:sp>
        <p:nvSpPr>
          <p:cNvPr id="3" name="Content Placeholder 2"/>
          <p:cNvSpPr>
            <a:spLocks noGrp="1"/>
          </p:cNvSpPr>
          <p:nvPr>
            <p:ph idx="1"/>
          </p:nvPr>
        </p:nvSpPr>
        <p:spPr>
          <a:xfrm>
            <a:off x="0" y="979714"/>
            <a:ext cx="12192000" cy="5793619"/>
          </a:xfrm>
        </p:spPr>
        <p:txBody>
          <a:bodyPr>
            <a:normAutofit lnSpcReduction="10000"/>
          </a:bodyPr>
          <a:lstStyle/>
          <a:p>
            <a:r>
              <a:rPr lang="en-US" dirty="0" err="1"/>
              <a:t>Dia</a:t>
            </a:r>
            <a:r>
              <a:rPr lang="en-US" dirty="0"/>
              <a:t> paying groups, </a:t>
            </a:r>
            <a:r>
              <a:rPr lang="en-US" dirty="0" err="1"/>
              <a:t>Aqila</a:t>
            </a:r>
            <a:r>
              <a:rPr lang="en-US" dirty="0"/>
              <a:t>, more examples in the book</a:t>
            </a:r>
          </a:p>
          <a:p>
            <a:r>
              <a:rPr lang="en-US" dirty="0"/>
              <a:t>Smith </a:t>
            </a:r>
            <a:r>
              <a:rPr lang="en-US" dirty="0" err="1"/>
              <a:t>vs</a:t>
            </a:r>
            <a:r>
              <a:rPr lang="en-US" dirty="0"/>
              <a:t> Hume on established religion</a:t>
            </a:r>
          </a:p>
          <a:p>
            <a:r>
              <a:rPr lang="en-US" dirty="0"/>
              <a:t>Hume argued for it</a:t>
            </a:r>
          </a:p>
          <a:p>
            <a:pPr lvl="1"/>
            <a:r>
              <a:rPr lang="en-US" dirty="0"/>
              <a:t>If priests get their money from their congregation they have an incentive to whip up religious passions</a:t>
            </a:r>
          </a:p>
          <a:p>
            <a:pPr lvl="1"/>
            <a:r>
              <a:rPr lang="en-US" dirty="0"/>
              <a:t>So have the state pay them instead. </a:t>
            </a:r>
          </a:p>
          <a:p>
            <a:pPr lvl="1"/>
            <a:r>
              <a:rPr lang="en-US" dirty="0"/>
              <a:t>They get their positions by being loyal, impressing high status people, which bores their parishioners</a:t>
            </a:r>
          </a:p>
          <a:p>
            <a:pPr lvl="1"/>
            <a:r>
              <a:rPr lang="en-US" dirty="0"/>
              <a:t>Thus the state bribes the indolence of the clergy</a:t>
            </a:r>
          </a:p>
          <a:p>
            <a:r>
              <a:rPr lang="en-US" dirty="0"/>
              <a:t>Smith argued against having an established church</a:t>
            </a:r>
          </a:p>
          <a:p>
            <a:pPr lvl="1"/>
            <a:r>
              <a:rPr lang="en-US" dirty="0"/>
              <a:t>Because if there are lots of small sects, each of them</a:t>
            </a:r>
          </a:p>
          <a:p>
            <a:pPr lvl="1"/>
            <a:r>
              <a:rPr lang="en-US" dirty="0"/>
              <a:t>Enforces good behavior on their members, to maintain the reputation of the sect</a:t>
            </a:r>
          </a:p>
          <a:p>
            <a:r>
              <a:rPr lang="en-US" dirty="0"/>
              <a:t>It requires some mechanism to enforce rules of behavior on the group members</a:t>
            </a:r>
          </a:p>
          <a:p>
            <a:pPr lvl="1"/>
            <a:r>
              <a:rPr lang="en-US" dirty="0"/>
              <a:t>Prison gang: Like a government with criminal law</a:t>
            </a:r>
          </a:p>
          <a:p>
            <a:pPr lvl="1"/>
            <a:r>
              <a:rPr lang="en-US" dirty="0"/>
              <a:t>Religious sect: Like norms, ostracism, similar non-violent enforcement</a:t>
            </a:r>
          </a:p>
          <a:p>
            <a:endParaRPr lang="en-US" dirty="0"/>
          </a:p>
        </p:txBody>
      </p:sp>
    </p:spTree>
    <p:extLst>
      <p:ext uri="{BB962C8B-B14F-4D97-AF65-F5344CB8AC3E}">
        <p14:creationId xmlns:p14="http://schemas.microsoft.com/office/powerpoint/2010/main" val="603135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97982"/>
            <a:ext cx="10515600" cy="1325563"/>
          </a:xfrm>
        </p:spPr>
        <p:txBody>
          <a:bodyPr/>
          <a:lstStyle/>
          <a:p>
            <a:pPr algn="ctr"/>
            <a:r>
              <a:rPr lang="en-US" dirty="0"/>
              <a:t>Enforcement Without Force</a:t>
            </a:r>
          </a:p>
        </p:txBody>
      </p:sp>
    </p:spTree>
    <p:extLst>
      <p:ext uri="{BB962C8B-B14F-4D97-AF65-F5344CB8AC3E}">
        <p14:creationId xmlns:p14="http://schemas.microsoft.com/office/powerpoint/2010/main" val="27828588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4000" y="608966"/>
            <a:ext cx="11466286" cy="6249034"/>
          </a:xfrm>
        </p:spPr>
        <p:txBody>
          <a:bodyPr>
            <a:normAutofit fontScale="92500" lnSpcReduction="20000"/>
          </a:bodyPr>
          <a:lstStyle/>
          <a:p>
            <a:r>
              <a:rPr lang="en-US" dirty="0"/>
              <a:t>If you act in ways that make dealing with you costly</a:t>
            </a:r>
          </a:p>
          <a:p>
            <a:pPr lvl="1"/>
            <a:r>
              <a:rPr lang="en-US" dirty="0"/>
              <a:t>Other people choose not to deal with you</a:t>
            </a:r>
          </a:p>
          <a:p>
            <a:pPr lvl="1"/>
            <a:r>
              <a:rPr lang="en-US" dirty="0"/>
              <a:t>Not to punish you but to protect themselves</a:t>
            </a:r>
          </a:p>
          <a:p>
            <a:pPr lvl="1"/>
            <a:r>
              <a:rPr lang="en-US" dirty="0"/>
              <a:t>Which is a cost to you</a:t>
            </a:r>
          </a:p>
          <a:p>
            <a:r>
              <a:rPr lang="en-US" dirty="0"/>
              <a:t>Which depends on their knowing who is at fault</a:t>
            </a:r>
          </a:p>
          <a:p>
            <a:pPr lvl="1"/>
            <a:r>
              <a:rPr lang="en-US" sz="2200" dirty="0"/>
              <a:t>If they cannot tell, they avoid both parties to the conflict</a:t>
            </a:r>
          </a:p>
          <a:p>
            <a:pPr lvl="1"/>
            <a:r>
              <a:rPr lang="en-US" sz="2200" dirty="0"/>
              <a:t>Which makes complaining that someone cheated you unprofitable</a:t>
            </a:r>
          </a:p>
          <a:p>
            <a:pPr lvl="1"/>
            <a:r>
              <a:rPr lang="en-US" sz="2200" dirty="0"/>
              <a:t>So you don’t, so reputational enforcement doesn’t work</a:t>
            </a:r>
          </a:p>
          <a:p>
            <a:r>
              <a:rPr lang="en-US" sz="2600" dirty="0"/>
              <a:t>Which is an argument for some way of lowering information costs</a:t>
            </a:r>
          </a:p>
          <a:p>
            <a:pPr lvl="1"/>
            <a:r>
              <a:rPr lang="en-US" sz="2200" dirty="0"/>
              <a:t>If there is some trusted arbitrator available, you appeal to him</a:t>
            </a:r>
          </a:p>
          <a:p>
            <a:pPr lvl="2"/>
            <a:r>
              <a:rPr lang="en-US" sz="1800" dirty="0"/>
              <a:t>If the other refuses to go to arbitration or refuses to accept the verdict</a:t>
            </a:r>
          </a:p>
          <a:p>
            <a:pPr lvl="2"/>
            <a:r>
              <a:rPr lang="en-US" sz="1800" dirty="0"/>
              <a:t>others know he is in the wrong</a:t>
            </a:r>
          </a:p>
          <a:p>
            <a:pPr lvl="1"/>
            <a:r>
              <a:rPr lang="en-US" sz="2200" dirty="0"/>
              <a:t>If the dispute is over a contract, you could agree on the arbitrator in advance</a:t>
            </a:r>
          </a:p>
          <a:p>
            <a:pPr lvl="2"/>
            <a:r>
              <a:rPr lang="en-US" sz="1800" dirty="0"/>
              <a:t>Others don’t have to trust the arbitrator themselves, just to know you did</a:t>
            </a:r>
          </a:p>
          <a:p>
            <a:pPr lvl="2"/>
            <a:r>
              <a:rPr lang="en-US" sz="1800" dirty="0"/>
              <a:t>So if you didn’t accept his verdict, you are the one in the wrong</a:t>
            </a:r>
          </a:p>
          <a:p>
            <a:pPr lvl="1"/>
            <a:r>
              <a:rPr lang="en-US" sz="2200" dirty="0"/>
              <a:t>If over a contract, you can structure it to put the incentive to cheat on the person with a reputation</a:t>
            </a:r>
          </a:p>
          <a:p>
            <a:pPr lvl="2"/>
            <a:r>
              <a:rPr lang="en-US" sz="1800" dirty="0"/>
              <a:t>If the seller can be trusted, because he has a reputation to lose, pay in advance</a:t>
            </a:r>
          </a:p>
          <a:p>
            <a:pPr lvl="2"/>
            <a:r>
              <a:rPr lang="en-US" sz="1800" dirty="0"/>
              <a:t>If the buyer can be trusted, pay on delivery</a:t>
            </a:r>
          </a:p>
          <a:p>
            <a:r>
              <a:rPr lang="en-US" dirty="0"/>
              <a:t>Reputational enforcement depends on repeat dealings</a:t>
            </a:r>
          </a:p>
          <a:p>
            <a:pPr lvl="1"/>
            <a:r>
              <a:rPr lang="en-US" sz="2200" dirty="0"/>
              <a:t>But most of us interact with other people in many ways</a:t>
            </a:r>
          </a:p>
          <a:p>
            <a:pPr lvl="1"/>
            <a:r>
              <a:rPr lang="en-US" sz="2200" dirty="0"/>
              <a:t>If I cheated you in one way, others may distrust me in other ways</a:t>
            </a:r>
          </a:p>
          <a:p>
            <a:endParaRPr lang="en-US" sz="2000" dirty="0"/>
          </a:p>
          <a:p>
            <a:endParaRPr lang="en-US" sz="2400" dirty="0"/>
          </a:p>
        </p:txBody>
      </p:sp>
      <p:sp>
        <p:nvSpPr>
          <p:cNvPr id="4" name="TextBox 3"/>
          <p:cNvSpPr txBox="1"/>
          <p:nvPr/>
        </p:nvSpPr>
        <p:spPr>
          <a:xfrm>
            <a:off x="677332" y="24189"/>
            <a:ext cx="9059335" cy="584776"/>
          </a:xfrm>
          <a:prstGeom prst="rect">
            <a:avLst/>
          </a:prstGeom>
          <a:noFill/>
        </p:spPr>
        <p:txBody>
          <a:bodyPr wrap="square" rtlCol="0">
            <a:spAutoFit/>
          </a:bodyPr>
          <a:lstStyle/>
          <a:p>
            <a:pPr algn="ctr"/>
            <a:r>
              <a:rPr lang="en-US" sz="3200" dirty="0"/>
              <a:t>Reputational Enforcement</a:t>
            </a:r>
          </a:p>
        </p:txBody>
      </p:sp>
    </p:spTree>
    <p:extLst>
      <p:ext uri="{BB962C8B-B14F-4D97-AF65-F5344CB8AC3E}">
        <p14:creationId xmlns:p14="http://schemas.microsoft.com/office/powerpoint/2010/main" val="3259605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
                                            <p:txEl>
                                              <p:pRg st="13" end="13"/>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5" end="15"/>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
                                            <p:txEl>
                                              <p:pRg st="16" end="16"/>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8" end="18"/>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19" end="19"/>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
                                            <p:txEl>
                                              <p:pRg st="20" end="2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Enforcement by the Threat of Ostracism</a:t>
            </a:r>
          </a:p>
        </p:txBody>
      </p:sp>
      <p:sp>
        <p:nvSpPr>
          <p:cNvPr id="3" name="Content Placeholder 2"/>
          <p:cNvSpPr>
            <a:spLocks noGrp="1"/>
          </p:cNvSpPr>
          <p:nvPr>
            <p:ph idx="1"/>
          </p:nvPr>
        </p:nvSpPr>
        <p:spPr>
          <a:xfrm>
            <a:off x="471714" y="1825624"/>
            <a:ext cx="11212286" cy="4911423"/>
          </a:xfrm>
        </p:spPr>
        <p:txBody>
          <a:bodyPr>
            <a:normAutofit/>
          </a:bodyPr>
          <a:lstStyle/>
          <a:p>
            <a:r>
              <a:rPr lang="en-US" dirty="0"/>
              <a:t>Making it work faces a public good problem</a:t>
            </a:r>
          </a:p>
          <a:p>
            <a:pPr lvl="1"/>
            <a:r>
              <a:rPr lang="en-US" dirty="0"/>
              <a:t>Why should I give up opportunities to associate with someone</a:t>
            </a:r>
          </a:p>
          <a:p>
            <a:pPr lvl="1"/>
            <a:r>
              <a:rPr lang="en-US" dirty="0"/>
              <a:t>Just because other people want to punish him?</a:t>
            </a:r>
          </a:p>
          <a:p>
            <a:r>
              <a:rPr lang="en-US" dirty="0"/>
              <a:t>Solution: If you associate with him, you get ostracized too: </a:t>
            </a:r>
            <a:r>
              <a:rPr lang="en-US" dirty="0" err="1"/>
              <a:t>Marimé</a:t>
            </a:r>
            <a:endParaRPr lang="en-US" dirty="0"/>
          </a:p>
          <a:p>
            <a:r>
              <a:rPr lang="en-US" dirty="0"/>
              <a:t>Depends on a society sufficiently isolated so he needs to associate with fellow members</a:t>
            </a:r>
          </a:p>
          <a:p>
            <a:r>
              <a:rPr lang="en-US" dirty="0"/>
              <a:t>Enforcement of private norms works largely by the same mechanism</a:t>
            </a:r>
            <a:endParaRPr lang="en-US" sz="2400" dirty="0"/>
          </a:p>
          <a:p>
            <a:pPr lvl="1"/>
            <a:r>
              <a:rPr lang="en-US" dirty="0"/>
              <a:t>Associating with a norm violator lowers my status </a:t>
            </a:r>
          </a:p>
          <a:p>
            <a:pPr lvl="1"/>
            <a:r>
              <a:rPr lang="en-US" dirty="0"/>
              <a:t>So I don’t</a:t>
            </a:r>
          </a:p>
          <a:p>
            <a:pPr lvl="1"/>
            <a:r>
              <a:rPr lang="en-US" dirty="0"/>
              <a:t>Which is a cost for him</a:t>
            </a:r>
            <a:endParaRPr lang="en-US" sz="2800" dirty="0"/>
          </a:p>
        </p:txBody>
      </p:sp>
    </p:spTree>
    <p:extLst>
      <p:ext uri="{BB962C8B-B14F-4D97-AF65-F5344CB8AC3E}">
        <p14:creationId xmlns:p14="http://schemas.microsoft.com/office/powerpoint/2010/main" val="2602405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58762"/>
          </a:xfrm>
        </p:spPr>
        <p:txBody>
          <a:bodyPr/>
          <a:lstStyle/>
          <a:p>
            <a:pPr algn="ctr"/>
            <a:r>
              <a:rPr lang="en-US" dirty="0"/>
              <a:t>Religion as an Enforcement Mechanism</a:t>
            </a:r>
          </a:p>
        </p:txBody>
      </p:sp>
      <p:sp>
        <p:nvSpPr>
          <p:cNvPr id="3" name="Content Placeholder 2"/>
          <p:cNvSpPr>
            <a:spLocks noGrp="1"/>
          </p:cNvSpPr>
          <p:nvPr>
            <p:ph idx="1"/>
          </p:nvPr>
        </p:nvSpPr>
        <p:spPr>
          <a:xfrm>
            <a:off x="544286" y="858764"/>
            <a:ext cx="11430000" cy="5999236"/>
          </a:xfrm>
        </p:spPr>
        <p:txBody>
          <a:bodyPr>
            <a:normAutofit fontScale="92500" lnSpcReduction="20000"/>
          </a:bodyPr>
          <a:lstStyle/>
          <a:p>
            <a:r>
              <a:rPr lang="en-US" dirty="0"/>
              <a:t>Obey the rules because God wants you to</a:t>
            </a:r>
          </a:p>
          <a:p>
            <a:pPr lvl="1"/>
            <a:r>
              <a:rPr lang="en-US" dirty="0"/>
              <a:t>Either because you want to obey God or</a:t>
            </a:r>
          </a:p>
          <a:p>
            <a:pPr lvl="1"/>
            <a:r>
              <a:rPr lang="en-US" dirty="0"/>
              <a:t>Because you believe he will punish you if you don’t</a:t>
            </a:r>
          </a:p>
          <a:p>
            <a:r>
              <a:rPr lang="en-US" dirty="0"/>
              <a:t>Supernatural pollution that is contagious</a:t>
            </a:r>
          </a:p>
          <a:p>
            <a:pPr lvl="1"/>
            <a:r>
              <a:rPr lang="en-US" dirty="0"/>
              <a:t>The pollution is a direct cost to you, through bad luck or the like</a:t>
            </a:r>
          </a:p>
          <a:p>
            <a:pPr lvl="1"/>
            <a:r>
              <a:rPr lang="en-US" dirty="0"/>
              <a:t>If it is contagious, others avoid you, another cost to you</a:t>
            </a:r>
          </a:p>
          <a:p>
            <a:pPr lvl="1"/>
            <a:r>
              <a:rPr lang="en-US" dirty="0"/>
              <a:t>Ostracism with a built-in enforcement mechanism: Contagion</a:t>
            </a:r>
          </a:p>
          <a:p>
            <a:r>
              <a:rPr lang="en-US" dirty="0"/>
              <a:t>Oaths as lie detectors</a:t>
            </a:r>
          </a:p>
          <a:p>
            <a:r>
              <a:rPr lang="en-US" dirty="0"/>
              <a:t>Divine intervention—trial by combat or ordeal</a:t>
            </a:r>
          </a:p>
          <a:p>
            <a:pPr lvl="1"/>
            <a:r>
              <a:rPr lang="en-US" dirty="0" err="1"/>
              <a:t>Leeson</a:t>
            </a:r>
            <a:r>
              <a:rPr lang="en-US" dirty="0"/>
              <a:t> argues that, in the Middle Ages, ordeals worked</a:t>
            </a:r>
          </a:p>
          <a:p>
            <a:pPr lvl="1"/>
            <a:r>
              <a:rPr lang="en-US" dirty="0"/>
              <a:t>Most defendants believed in them, so only chose to undergo an ordeal if they were innocent</a:t>
            </a:r>
          </a:p>
          <a:p>
            <a:pPr lvl="1"/>
            <a:r>
              <a:rPr lang="en-US" dirty="0"/>
              <a:t>Priests knew that, so mostly rigged the ordeals to acquit</a:t>
            </a:r>
          </a:p>
          <a:p>
            <a:pPr lvl="1"/>
            <a:r>
              <a:rPr lang="en-US" dirty="0"/>
              <a:t>And Leeson offers evidence</a:t>
            </a:r>
          </a:p>
          <a:p>
            <a:r>
              <a:rPr lang="en-US" dirty="0"/>
              <a:t>Religious rules are obeyed because</a:t>
            </a:r>
          </a:p>
          <a:p>
            <a:pPr lvl="1"/>
            <a:r>
              <a:rPr lang="en-US" dirty="0"/>
              <a:t>They are right</a:t>
            </a:r>
          </a:p>
          <a:p>
            <a:pPr lvl="1"/>
            <a:r>
              <a:rPr lang="en-US" dirty="0"/>
              <a:t>God will enforce</a:t>
            </a:r>
          </a:p>
          <a:p>
            <a:pPr lvl="1"/>
            <a:r>
              <a:rPr lang="en-US" dirty="0"/>
              <a:t>Other believers will enforce</a:t>
            </a:r>
          </a:p>
        </p:txBody>
      </p:sp>
    </p:spTree>
    <p:extLst>
      <p:ext uri="{BB962C8B-B14F-4D97-AF65-F5344CB8AC3E}">
        <p14:creationId xmlns:p14="http://schemas.microsoft.com/office/powerpoint/2010/main" val="3336702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
                                            <p:txEl>
                                              <p:pRg st="14" end="14"/>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3">
                                            <p:txEl>
                                              <p:pRg st="15" end="15"/>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52286"/>
          </a:xfrm>
        </p:spPr>
        <p:txBody>
          <a:bodyPr/>
          <a:lstStyle/>
          <a:p>
            <a:pPr algn="ctr"/>
            <a:r>
              <a:rPr lang="en-US" dirty="0"/>
              <a:t>Potential Problems</a:t>
            </a:r>
          </a:p>
        </p:txBody>
      </p:sp>
      <p:sp>
        <p:nvSpPr>
          <p:cNvPr id="3" name="Content Placeholder 2"/>
          <p:cNvSpPr>
            <a:spLocks noGrp="1"/>
          </p:cNvSpPr>
          <p:nvPr>
            <p:ph idx="1"/>
          </p:nvPr>
        </p:nvSpPr>
        <p:spPr>
          <a:xfrm>
            <a:off x="838200" y="1052288"/>
            <a:ext cx="10515600" cy="5805712"/>
          </a:xfrm>
        </p:spPr>
        <p:txBody>
          <a:bodyPr/>
          <a:lstStyle/>
          <a:p>
            <a:r>
              <a:rPr lang="en-US" dirty="0"/>
              <a:t>Someone has to interpret God’s will</a:t>
            </a:r>
          </a:p>
          <a:p>
            <a:r>
              <a:rPr lang="en-US" dirty="0"/>
              <a:t>If someone else interprets it for you, he may interpret it in his interest</a:t>
            </a:r>
          </a:p>
          <a:p>
            <a:pPr lvl="1"/>
            <a:r>
              <a:rPr lang="en-US" dirty="0"/>
              <a:t>God wants you to pay tithes</a:t>
            </a:r>
          </a:p>
          <a:p>
            <a:pPr lvl="1"/>
            <a:r>
              <a:rPr lang="en-US" dirty="0"/>
              <a:t>Or buy indulgences</a:t>
            </a:r>
          </a:p>
          <a:p>
            <a:r>
              <a:rPr lang="en-US" dirty="0"/>
              <a:t>If you interpret it yourself</a:t>
            </a:r>
          </a:p>
          <a:p>
            <a:pPr lvl="1"/>
            <a:r>
              <a:rPr lang="en-US" dirty="0"/>
              <a:t>You may decide that what you want to do isn’t sinful</a:t>
            </a:r>
          </a:p>
          <a:p>
            <a:pPr lvl="1"/>
            <a:r>
              <a:rPr lang="en-US" dirty="0"/>
              <a:t>In the Islamic case, choose the </a:t>
            </a:r>
            <a:r>
              <a:rPr lang="en-US" i="1" dirty="0" err="1"/>
              <a:t>madhab</a:t>
            </a:r>
            <a:r>
              <a:rPr lang="en-US" i="1" dirty="0"/>
              <a:t> </a:t>
            </a:r>
            <a:r>
              <a:rPr lang="en-US" dirty="0"/>
              <a:t>that permits what you want to do</a:t>
            </a:r>
          </a:p>
          <a:p>
            <a:pPr lvl="1"/>
            <a:r>
              <a:rPr lang="en-US" dirty="0"/>
              <a:t>Everyone is a biased judge in his own case</a:t>
            </a:r>
          </a:p>
          <a:p>
            <a:r>
              <a:rPr lang="en-US" dirty="0"/>
              <a:t>If the reason to obey God’s will is fear of punishment, it only works if</a:t>
            </a:r>
          </a:p>
          <a:p>
            <a:pPr lvl="1"/>
            <a:r>
              <a:rPr lang="en-US" dirty="0"/>
              <a:t>God is really there and punishes, or …</a:t>
            </a:r>
          </a:p>
          <a:p>
            <a:pPr lvl="1"/>
            <a:r>
              <a:rPr lang="en-US" dirty="0"/>
              <a:t>Whether you are punished is not observable by you or others</a:t>
            </a:r>
          </a:p>
          <a:p>
            <a:pPr lvl="2"/>
            <a:r>
              <a:rPr lang="en-US" dirty="0"/>
              <a:t>Punishment in the afterlife, the Islamic (and Christian) solution, or</a:t>
            </a:r>
          </a:p>
          <a:p>
            <a:pPr lvl="2"/>
            <a:r>
              <a:rPr lang="en-US" dirty="0"/>
              <a:t>Bad luck. Everyone has bad luck in something, sometime</a:t>
            </a:r>
          </a:p>
        </p:txBody>
      </p:sp>
    </p:spTree>
    <p:extLst>
      <p:ext uri="{BB962C8B-B14F-4D97-AF65-F5344CB8AC3E}">
        <p14:creationId xmlns:p14="http://schemas.microsoft.com/office/powerpoint/2010/main" val="1542766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3E990C-C331-3E45-98A7-5472F48D4DDD}"/>
              </a:ext>
            </a:extLst>
          </p:cNvPr>
          <p:cNvSpPr>
            <a:spLocks noGrp="1"/>
          </p:cNvSpPr>
          <p:nvPr>
            <p:ph type="ctrTitle"/>
          </p:nvPr>
        </p:nvSpPr>
        <p:spPr>
          <a:xfrm>
            <a:off x="1470992" y="366989"/>
            <a:ext cx="9144000" cy="759446"/>
          </a:xfrm>
        </p:spPr>
        <p:txBody>
          <a:bodyPr>
            <a:normAutofit fontScale="90000"/>
          </a:bodyPr>
          <a:lstStyle/>
          <a:p>
            <a:r>
              <a:rPr lang="en-US" dirty="0"/>
              <a:t>Today</a:t>
            </a:r>
          </a:p>
        </p:txBody>
      </p:sp>
      <p:sp>
        <p:nvSpPr>
          <p:cNvPr id="3" name="Subtitle 2">
            <a:extLst>
              <a:ext uri="{FF2B5EF4-FFF2-40B4-BE49-F238E27FC236}">
                <a16:creationId xmlns:a16="http://schemas.microsoft.com/office/drawing/2014/main" id="{4EEC37A2-D287-424C-B12A-5B3D965CBDE2}"/>
              </a:ext>
            </a:extLst>
          </p:cNvPr>
          <p:cNvSpPr>
            <a:spLocks noGrp="1"/>
          </p:cNvSpPr>
          <p:nvPr>
            <p:ph type="subTitle" idx="1"/>
          </p:nvPr>
        </p:nvSpPr>
        <p:spPr>
          <a:xfrm>
            <a:off x="212035" y="1417983"/>
            <a:ext cx="11304103" cy="3839817"/>
          </a:xfrm>
        </p:spPr>
        <p:txBody>
          <a:bodyPr>
            <a:normAutofit/>
          </a:bodyPr>
          <a:lstStyle/>
          <a:p>
            <a:pPr marL="1200150" lvl="2" indent="-285750" algn="l">
              <a:buFont typeface="Arial" panose="020B0604020202020204" pitchFamily="34" charset="0"/>
              <a:buChar char="•"/>
            </a:pPr>
            <a:r>
              <a:rPr lang="en-US" sz="4000" dirty="0"/>
              <a:t>England In the Eighteenth Century </a:t>
            </a:r>
            <a:endParaRPr lang="en-US" sz="5400" dirty="0"/>
          </a:p>
          <a:p>
            <a:pPr marL="1200150" lvl="2" indent="-285750" algn="l">
              <a:buFont typeface="Arial" panose="020B0604020202020204" pitchFamily="34" charset="0"/>
              <a:buChar char="•"/>
            </a:pPr>
            <a:r>
              <a:rPr lang="en-US" sz="4000" dirty="0"/>
              <a:t>Athenian Law: The Work of a Mad Economist</a:t>
            </a:r>
            <a:endParaRPr lang="en-US" sz="5400" dirty="0"/>
          </a:p>
          <a:p>
            <a:pPr marL="1200150" lvl="2" indent="-285750" algn="l">
              <a:buFont typeface="Arial" panose="020B0604020202020204" pitchFamily="34" charset="0"/>
              <a:buChar char="•"/>
            </a:pPr>
            <a:r>
              <a:rPr lang="en-US" sz="4000" dirty="0"/>
              <a:t>Enforcing Rules </a:t>
            </a:r>
            <a:endParaRPr lang="en-US" sz="5400" dirty="0"/>
          </a:p>
          <a:p>
            <a:endParaRPr lang="en-US" sz="2000" dirty="0"/>
          </a:p>
        </p:txBody>
      </p:sp>
    </p:spTree>
    <p:extLst>
      <p:ext uri="{BB962C8B-B14F-4D97-AF65-F5344CB8AC3E}">
        <p14:creationId xmlns:p14="http://schemas.microsoft.com/office/powerpoint/2010/main" val="19617117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Conclusion</a:t>
            </a:r>
          </a:p>
        </p:txBody>
      </p:sp>
      <p:sp>
        <p:nvSpPr>
          <p:cNvPr id="3" name="Content Placeholder 2"/>
          <p:cNvSpPr>
            <a:spLocks noGrp="1"/>
          </p:cNvSpPr>
          <p:nvPr>
            <p:ph idx="1"/>
          </p:nvPr>
        </p:nvSpPr>
        <p:spPr/>
        <p:txBody>
          <a:bodyPr/>
          <a:lstStyle/>
          <a:p>
            <a:r>
              <a:rPr lang="en-US" dirty="0"/>
              <a:t>All of the alternative ways of enforcing rules have problems</a:t>
            </a:r>
          </a:p>
          <a:p>
            <a:r>
              <a:rPr lang="en-US" dirty="0"/>
              <a:t>So which is best probably depends</a:t>
            </a:r>
          </a:p>
          <a:p>
            <a:r>
              <a:rPr lang="en-US" dirty="0"/>
              <a:t>On the details of the society</a:t>
            </a:r>
          </a:p>
          <a:p>
            <a:pPr lvl="1"/>
            <a:r>
              <a:rPr lang="en-US" dirty="0"/>
              <a:t>How large is it</a:t>
            </a:r>
          </a:p>
          <a:p>
            <a:pPr lvl="1"/>
            <a:r>
              <a:rPr lang="en-US" dirty="0"/>
              <a:t>How complicated and hard to follow are dealings</a:t>
            </a:r>
          </a:p>
          <a:p>
            <a:pPr lvl="1"/>
            <a:r>
              <a:rPr lang="en-US" dirty="0"/>
              <a:t>How much do members have in common</a:t>
            </a:r>
          </a:p>
          <a:p>
            <a:pPr lvl="1"/>
            <a:r>
              <a:rPr lang="en-US" dirty="0"/>
              <a:t>Do they all believe in the same religion</a:t>
            </a:r>
          </a:p>
          <a:p>
            <a:pPr lvl="1"/>
            <a:r>
              <a:rPr lang="en-US" dirty="0"/>
              <a:t>…</a:t>
            </a:r>
          </a:p>
        </p:txBody>
      </p:sp>
    </p:spTree>
    <p:extLst>
      <p:ext uri="{BB962C8B-B14F-4D97-AF65-F5344CB8AC3E}">
        <p14:creationId xmlns:p14="http://schemas.microsoft.com/office/powerpoint/2010/main" val="2434919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0667" y="181428"/>
            <a:ext cx="10515600" cy="1245810"/>
          </a:xfrm>
        </p:spPr>
        <p:txBody>
          <a:bodyPr/>
          <a:lstStyle/>
          <a:p>
            <a:pPr algn="ctr"/>
            <a:r>
              <a:rPr lang="en-US" dirty="0"/>
              <a:t>England: Three Features, Each With Puzzles</a:t>
            </a:r>
          </a:p>
        </p:txBody>
      </p:sp>
      <p:sp>
        <p:nvSpPr>
          <p:cNvPr id="3" name="Content Placeholder 2"/>
          <p:cNvSpPr>
            <a:spLocks noGrp="1"/>
          </p:cNvSpPr>
          <p:nvPr>
            <p:ph idx="1"/>
          </p:nvPr>
        </p:nvSpPr>
        <p:spPr>
          <a:xfrm>
            <a:off x="359597" y="1850570"/>
            <a:ext cx="11486506" cy="5007429"/>
          </a:xfrm>
        </p:spPr>
        <p:txBody>
          <a:bodyPr>
            <a:normAutofit/>
          </a:bodyPr>
          <a:lstStyle/>
          <a:p>
            <a:r>
              <a:rPr lang="en-US" dirty="0"/>
              <a:t>Private prosecution of criminal law</a:t>
            </a:r>
          </a:p>
          <a:p>
            <a:r>
              <a:rPr lang="en-US" dirty="0"/>
              <a:t>The Bloody Code: Almost all serious crimes were capital</a:t>
            </a:r>
          </a:p>
          <a:p>
            <a:r>
              <a:rPr lang="en-US" dirty="0"/>
              <a:t>If you were convicted of anything serious, the only sentence was hanging</a:t>
            </a:r>
          </a:p>
          <a:p>
            <a:pPr lvl="1"/>
            <a:r>
              <a:rPr lang="en-US" dirty="0"/>
              <a:t>But not very many felons were hanged</a:t>
            </a:r>
          </a:p>
          <a:p>
            <a:pPr lvl="1"/>
            <a:r>
              <a:rPr lang="en-US" dirty="0"/>
              <a:t>In part because many were pardoned conditional on agreeing to a lesser punishment</a:t>
            </a:r>
          </a:p>
          <a:p>
            <a:pPr lvl="1"/>
            <a:r>
              <a:rPr lang="en-US" dirty="0"/>
              <a:t>Or simply pardoned and sent home</a:t>
            </a:r>
          </a:p>
          <a:p>
            <a:r>
              <a:rPr lang="en-US" dirty="0"/>
              <a:t>Why didn’t the system collapse?</a:t>
            </a:r>
          </a:p>
          <a:p>
            <a:r>
              <a:rPr lang="en-US" dirty="0"/>
              <a:t>Why wasn’t it changed?</a:t>
            </a:r>
          </a:p>
          <a:p>
            <a:endParaRPr lang="en-US" dirty="0"/>
          </a:p>
        </p:txBody>
      </p:sp>
    </p:spTree>
    <p:extLst>
      <p:ext uri="{BB962C8B-B14F-4D97-AF65-F5344CB8AC3E}">
        <p14:creationId xmlns:p14="http://schemas.microsoft.com/office/powerpoint/2010/main" val="1263040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791110"/>
          </a:xfrm>
        </p:spPr>
        <p:txBody>
          <a:bodyPr/>
          <a:lstStyle/>
          <a:p>
            <a:pPr algn="ctr"/>
            <a:r>
              <a:rPr lang="en-US" dirty="0"/>
              <a:t>Private Prosecution</a:t>
            </a:r>
          </a:p>
        </p:txBody>
      </p:sp>
      <p:sp>
        <p:nvSpPr>
          <p:cNvPr id="3" name="Content Placeholder 2"/>
          <p:cNvSpPr>
            <a:spLocks noGrp="1"/>
          </p:cNvSpPr>
          <p:nvPr>
            <p:ph idx="1"/>
          </p:nvPr>
        </p:nvSpPr>
        <p:spPr>
          <a:xfrm>
            <a:off x="838200" y="609600"/>
            <a:ext cx="10515600" cy="6248400"/>
          </a:xfrm>
        </p:spPr>
        <p:txBody>
          <a:bodyPr>
            <a:normAutofit fontScale="92500" lnSpcReduction="10000"/>
          </a:bodyPr>
          <a:lstStyle/>
          <a:p>
            <a:r>
              <a:rPr lang="en-US" dirty="0"/>
              <a:t>Any Englishman could prosecute any crime</a:t>
            </a:r>
          </a:p>
          <a:p>
            <a:pPr lvl="1"/>
            <a:r>
              <a:rPr lang="en-US" dirty="0"/>
              <a:t>He had to pay the cost of catching and convicting the criminal</a:t>
            </a:r>
          </a:p>
          <a:p>
            <a:pPr lvl="1"/>
            <a:r>
              <a:rPr lang="en-US" dirty="0"/>
              <a:t>Why bother?</a:t>
            </a:r>
          </a:p>
          <a:p>
            <a:pPr lvl="1"/>
            <a:r>
              <a:rPr lang="en-US" dirty="0"/>
              <a:t>Unlike tort law, he didn’t get to collect a damage payment</a:t>
            </a:r>
          </a:p>
          <a:p>
            <a:r>
              <a:rPr lang="en-US" dirty="0"/>
              <a:t>Incentives to prosecute</a:t>
            </a:r>
          </a:p>
          <a:p>
            <a:pPr lvl="1"/>
            <a:r>
              <a:rPr lang="en-US" dirty="0"/>
              <a:t>Vengefulness or to recover stolen goods</a:t>
            </a:r>
          </a:p>
          <a:p>
            <a:pPr lvl="1"/>
            <a:r>
              <a:rPr lang="en-US" dirty="0"/>
              <a:t>Deterrence as a private good</a:t>
            </a:r>
          </a:p>
          <a:p>
            <a:pPr lvl="2"/>
            <a:r>
              <a:rPr lang="en-US" dirty="0"/>
              <a:t>For repeat victims with a reputation</a:t>
            </a:r>
          </a:p>
          <a:p>
            <a:pPr lvl="2"/>
            <a:r>
              <a:rPr lang="en-US" dirty="0"/>
              <a:t>Or using a prosecution association as a commitment mechanism</a:t>
            </a:r>
          </a:p>
          <a:p>
            <a:pPr lvl="1"/>
            <a:r>
              <a:rPr lang="en-US" dirty="0"/>
              <a:t>The possibility of an out-of-court settlement</a:t>
            </a:r>
          </a:p>
          <a:p>
            <a:pPr lvl="2"/>
            <a:r>
              <a:rPr lang="en-US" dirty="0"/>
              <a:t>Pay me and I’ll drop the charges or not show up at the trial </a:t>
            </a:r>
          </a:p>
          <a:p>
            <a:pPr lvl="2"/>
            <a:r>
              <a:rPr lang="en-US" dirty="0"/>
              <a:t>Legal and approved of for minor offenses</a:t>
            </a:r>
          </a:p>
          <a:p>
            <a:pPr lvl="2"/>
            <a:r>
              <a:rPr lang="en-US" dirty="0"/>
              <a:t>“Compounding a felony” was illegal but pretty clearly happening</a:t>
            </a:r>
          </a:p>
          <a:p>
            <a:pPr lvl="1"/>
            <a:r>
              <a:rPr lang="en-US" dirty="0"/>
              <a:t>Rewards from the crown to give victims more incentive to prosecute</a:t>
            </a:r>
          </a:p>
          <a:p>
            <a:pPr lvl="2"/>
            <a:r>
              <a:rPr lang="en-US" dirty="0"/>
              <a:t>Private </a:t>
            </a:r>
            <a:r>
              <a:rPr lang="en-US" dirty="0" err="1"/>
              <a:t>thieftakers</a:t>
            </a:r>
            <a:r>
              <a:rPr lang="en-US" dirty="0"/>
              <a:t> caught thieves for rewards, public and private. </a:t>
            </a:r>
          </a:p>
          <a:p>
            <a:pPr lvl="2"/>
            <a:r>
              <a:rPr lang="en-US" dirty="0"/>
              <a:t>But there were scandals where people were entrapped or framed for the reward</a:t>
            </a:r>
          </a:p>
          <a:p>
            <a:pPr lvl="2"/>
            <a:r>
              <a:rPr lang="en-US" dirty="0"/>
              <a:t>Jonathan Wilde — Mr. </a:t>
            </a:r>
            <a:r>
              <a:rPr lang="en-US" dirty="0" err="1"/>
              <a:t>Peachum</a:t>
            </a:r>
            <a:r>
              <a:rPr lang="en-US" dirty="0"/>
              <a:t> of The Beggar’s Opera, combined the professions</a:t>
            </a:r>
          </a:p>
          <a:p>
            <a:pPr lvl="3"/>
            <a:r>
              <a:rPr lang="en-US" dirty="0"/>
              <a:t>Of </a:t>
            </a:r>
            <a:r>
              <a:rPr lang="en-US" dirty="0" err="1"/>
              <a:t>thieftaker</a:t>
            </a:r>
            <a:r>
              <a:rPr lang="en-US" dirty="0"/>
              <a:t>, </a:t>
            </a:r>
            <a:r>
              <a:rPr lang="en-US" dirty="0" err="1"/>
              <a:t>recoverer</a:t>
            </a:r>
            <a:r>
              <a:rPr lang="en-US" dirty="0"/>
              <a:t> of stolen property, and large scale employer of thieves</a:t>
            </a:r>
          </a:p>
          <a:p>
            <a:pPr lvl="3"/>
            <a:r>
              <a:rPr lang="en-US" dirty="0"/>
              <a:t>For ten years, until they hanged him</a:t>
            </a:r>
          </a:p>
        </p:txBody>
      </p:sp>
    </p:spTree>
    <p:extLst>
      <p:ext uri="{BB962C8B-B14F-4D97-AF65-F5344CB8AC3E}">
        <p14:creationId xmlns:p14="http://schemas.microsoft.com/office/powerpoint/2010/main" val="2568781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
                                            <p:txEl>
                                              <p:pRg st="16" end="16"/>
                                            </p:txEl>
                                          </p:spTgt>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3">
                                            <p:txEl>
                                              <p:pRg st="18" end="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005465"/>
          </a:xfrm>
        </p:spPr>
        <p:txBody>
          <a:bodyPr/>
          <a:lstStyle/>
          <a:p>
            <a:pPr algn="ctr"/>
            <a:r>
              <a:rPr lang="en-US" dirty="0"/>
              <a:t>Punishments: Benefit of Clergy</a:t>
            </a:r>
          </a:p>
        </p:txBody>
      </p:sp>
      <p:sp>
        <p:nvSpPr>
          <p:cNvPr id="3" name="Content Placeholder 2"/>
          <p:cNvSpPr>
            <a:spLocks noGrp="1"/>
          </p:cNvSpPr>
          <p:nvPr>
            <p:ph idx="1"/>
          </p:nvPr>
        </p:nvSpPr>
        <p:spPr>
          <a:xfrm>
            <a:off x="119059" y="1005465"/>
            <a:ext cx="12072941" cy="5852535"/>
          </a:xfrm>
        </p:spPr>
        <p:txBody>
          <a:bodyPr/>
          <a:lstStyle/>
          <a:p>
            <a:r>
              <a:rPr lang="en-US" dirty="0"/>
              <a:t>Medieval England was a </a:t>
            </a:r>
            <a:r>
              <a:rPr lang="en-US" dirty="0" err="1"/>
              <a:t>polylegal</a:t>
            </a:r>
            <a:r>
              <a:rPr lang="en-US" dirty="0"/>
              <a:t> system: Church and Crown</a:t>
            </a:r>
          </a:p>
          <a:p>
            <a:pPr lvl="1"/>
            <a:r>
              <a:rPr lang="en-US" dirty="0"/>
              <a:t>A cleric charged with a capital offense could have the case transferred to a church court</a:t>
            </a:r>
          </a:p>
          <a:p>
            <a:pPr lvl="1"/>
            <a:r>
              <a:rPr lang="en-US" dirty="0"/>
              <a:t>Which did not impose capital punishment</a:t>
            </a:r>
          </a:p>
          <a:p>
            <a:pPr lvl="1"/>
            <a:r>
              <a:rPr lang="en-US" dirty="0"/>
              <a:t>How to prove you are a cleric? Show that you can read.</a:t>
            </a:r>
          </a:p>
          <a:p>
            <a:r>
              <a:rPr lang="en-US" dirty="0"/>
              <a:t>England leaves the Catholic church in the 16</a:t>
            </a:r>
            <a:r>
              <a:rPr lang="en-US" baseline="30000" dirty="0"/>
              <a:t>th</a:t>
            </a:r>
            <a:r>
              <a:rPr lang="en-US" dirty="0"/>
              <a:t> century</a:t>
            </a:r>
          </a:p>
          <a:p>
            <a:pPr lvl="1"/>
            <a:r>
              <a:rPr lang="en-US" dirty="0"/>
              <a:t>Eventually there are no church courts for serious offenses</a:t>
            </a:r>
          </a:p>
          <a:p>
            <a:pPr lvl="1"/>
            <a:r>
              <a:rPr lang="en-US" dirty="0"/>
              <a:t>So benefit of clergy becomes a get out of jail free card</a:t>
            </a:r>
          </a:p>
          <a:p>
            <a:pPr lvl="1"/>
            <a:r>
              <a:rPr lang="en-US" dirty="0"/>
              <a:t>You prove you can read, usually by reading a particular verse of the bible in Latin</a:t>
            </a:r>
          </a:p>
          <a:p>
            <a:pPr lvl="1"/>
            <a:r>
              <a:rPr lang="en-US" dirty="0"/>
              <a:t>Are branded on the thumb and released. In theory you can only do it once.</a:t>
            </a:r>
          </a:p>
          <a:p>
            <a:r>
              <a:rPr lang="en-US" dirty="0"/>
              <a:t>This is eventually modified in several ways</a:t>
            </a:r>
          </a:p>
          <a:p>
            <a:pPr lvl="1"/>
            <a:r>
              <a:rPr lang="en-US" dirty="0"/>
              <a:t>Non-capital punishments for those who plead clergy, such as transportation for seven years</a:t>
            </a:r>
          </a:p>
          <a:p>
            <a:pPr lvl="1"/>
            <a:r>
              <a:rPr lang="en-US" dirty="0"/>
              <a:t>And more and more felonies become non-</a:t>
            </a:r>
            <a:r>
              <a:rPr lang="en-US" dirty="0" err="1"/>
              <a:t>clergyable</a:t>
            </a:r>
            <a:endParaRPr lang="en-US" dirty="0"/>
          </a:p>
          <a:p>
            <a:pPr lvl="1"/>
            <a:r>
              <a:rPr lang="en-US" dirty="0"/>
              <a:t>Eventually almost all serious crimes</a:t>
            </a:r>
          </a:p>
        </p:txBody>
      </p:sp>
    </p:spTree>
    <p:extLst>
      <p:ext uri="{BB962C8B-B14F-4D97-AF65-F5344CB8AC3E}">
        <p14:creationId xmlns:p14="http://schemas.microsoft.com/office/powerpoint/2010/main" val="1949669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4381"/>
            <a:ext cx="10515600" cy="799097"/>
          </a:xfrm>
        </p:spPr>
        <p:txBody>
          <a:bodyPr/>
          <a:lstStyle/>
          <a:p>
            <a:pPr algn="ctr"/>
            <a:r>
              <a:rPr lang="en-US" dirty="0"/>
              <a:t>Punishments</a:t>
            </a:r>
          </a:p>
        </p:txBody>
      </p:sp>
      <p:sp>
        <p:nvSpPr>
          <p:cNvPr id="3" name="Content Placeholder 2"/>
          <p:cNvSpPr>
            <a:spLocks noGrp="1"/>
          </p:cNvSpPr>
          <p:nvPr>
            <p:ph idx="1"/>
          </p:nvPr>
        </p:nvSpPr>
        <p:spPr>
          <a:xfrm>
            <a:off x="495905" y="833478"/>
            <a:ext cx="11115524" cy="6024521"/>
          </a:xfrm>
        </p:spPr>
        <p:txBody>
          <a:bodyPr>
            <a:normAutofit/>
          </a:bodyPr>
          <a:lstStyle/>
          <a:p>
            <a:r>
              <a:rPr lang="en-US" sz="3200" dirty="0"/>
              <a:t>The only sentence for a serious felony was hanging</a:t>
            </a:r>
          </a:p>
          <a:p>
            <a:pPr lvl="1"/>
            <a:r>
              <a:rPr lang="en-US" dirty="0"/>
              <a:t>Where that included </a:t>
            </a:r>
            <a:r>
              <a:rPr lang="en-US" sz="2400" dirty="0"/>
              <a:t>theft from a house of goods worth forty shillings or more</a:t>
            </a:r>
          </a:p>
          <a:p>
            <a:pPr lvl="1"/>
            <a:r>
              <a:rPr lang="en-US" dirty="0"/>
              <a:t>Sheep stealing</a:t>
            </a:r>
          </a:p>
          <a:p>
            <a:pPr lvl="1"/>
            <a:r>
              <a:rPr lang="en-US" dirty="0"/>
              <a:t>And much else</a:t>
            </a:r>
          </a:p>
          <a:p>
            <a:r>
              <a:rPr lang="en-US" sz="3200" dirty="0"/>
              <a:t>But in practice, there were multiple alternatives</a:t>
            </a:r>
          </a:p>
          <a:p>
            <a:pPr lvl="1"/>
            <a:r>
              <a:rPr lang="en-US" sz="2800" dirty="0"/>
              <a:t>Pious Perjury. Jury convicts of</a:t>
            </a:r>
            <a:r>
              <a:rPr lang="en-US" dirty="0"/>
              <a:t> a non-capital included offense</a:t>
            </a:r>
          </a:p>
          <a:p>
            <a:pPr lvl="2"/>
            <a:r>
              <a:rPr lang="en-US" dirty="0"/>
              <a:t>You steal a bunch of things, including 70 shillings in cash</a:t>
            </a:r>
          </a:p>
          <a:p>
            <a:pPr lvl="2"/>
            <a:r>
              <a:rPr lang="en-US" dirty="0"/>
              <a:t>The jury convicts you of stealing goods worth 39 shillings</a:t>
            </a:r>
          </a:p>
          <a:p>
            <a:pPr lvl="1"/>
            <a:r>
              <a:rPr lang="en-US" sz="2800" dirty="0"/>
              <a:t>Pardon on condition that the convict agree to</a:t>
            </a:r>
          </a:p>
          <a:p>
            <a:pPr lvl="2"/>
            <a:r>
              <a:rPr lang="en-US" sz="2400" dirty="0"/>
              <a:t>Transportation to the New World for 14 years of indentured servitude</a:t>
            </a:r>
          </a:p>
          <a:p>
            <a:pPr lvl="2"/>
            <a:r>
              <a:rPr lang="en-US" sz="2400" dirty="0"/>
              <a:t>Enlist in the army or navy</a:t>
            </a:r>
          </a:p>
          <a:p>
            <a:pPr lvl="1"/>
            <a:r>
              <a:rPr lang="en-US" sz="2800" dirty="0"/>
              <a:t>Unconditional pardon: “Go home and don’t do it again”</a:t>
            </a:r>
          </a:p>
          <a:p>
            <a:endParaRPr lang="en-US" sz="3200" dirty="0"/>
          </a:p>
        </p:txBody>
      </p:sp>
    </p:spTree>
    <p:extLst>
      <p:ext uri="{BB962C8B-B14F-4D97-AF65-F5344CB8AC3E}">
        <p14:creationId xmlns:p14="http://schemas.microsoft.com/office/powerpoint/2010/main" val="1806740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F0D0C-C810-CA4E-BC4A-BF7679BBDA86}"/>
              </a:ext>
            </a:extLst>
          </p:cNvPr>
          <p:cNvSpPr>
            <a:spLocks noGrp="1"/>
          </p:cNvSpPr>
          <p:nvPr>
            <p:ph type="title"/>
          </p:nvPr>
        </p:nvSpPr>
        <p:spPr>
          <a:xfrm>
            <a:off x="838200" y="0"/>
            <a:ext cx="10515600" cy="689113"/>
          </a:xfrm>
        </p:spPr>
        <p:txBody>
          <a:bodyPr>
            <a:normAutofit fontScale="90000"/>
          </a:bodyPr>
          <a:lstStyle/>
          <a:p>
            <a:pPr algn="ctr"/>
            <a:r>
              <a:rPr lang="en-US" dirty="0"/>
              <a:t>Explanations for Pardoning</a:t>
            </a:r>
          </a:p>
        </p:txBody>
      </p:sp>
      <p:sp>
        <p:nvSpPr>
          <p:cNvPr id="3" name="Content Placeholder 2">
            <a:extLst>
              <a:ext uri="{FF2B5EF4-FFF2-40B4-BE49-F238E27FC236}">
                <a16:creationId xmlns:a16="http://schemas.microsoft.com/office/drawing/2014/main" id="{76E98ED4-73E8-2A4D-81BB-431D5545D294}"/>
              </a:ext>
            </a:extLst>
          </p:cNvPr>
          <p:cNvSpPr>
            <a:spLocks noGrp="1"/>
          </p:cNvSpPr>
          <p:nvPr>
            <p:ph idx="1"/>
          </p:nvPr>
        </p:nvSpPr>
        <p:spPr>
          <a:xfrm>
            <a:off x="578126" y="689113"/>
            <a:ext cx="11035748" cy="6168887"/>
          </a:xfrm>
        </p:spPr>
        <p:txBody>
          <a:bodyPr>
            <a:normAutofit fontScale="92500" lnSpcReduction="20000"/>
          </a:bodyPr>
          <a:lstStyle/>
          <a:p>
            <a:r>
              <a:rPr lang="en-US" dirty="0"/>
              <a:t>Price discrimination by the court system</a:t>
            </a:r>
          </a:p>
          <a:p>
            <a:pPr lvl="1"/>
            <a:r>
              <a:rPr lang="en-US" dirty="0"/>
              <a:t>This guilty defendant is a villain, hang him</a:t>
            </a:r>
          </a:p>
          <a:p>
            <a:pPr lvl="1"/>
            <a:r>
              <a:rPr lang="en-US" dirty="0"/>
              <a:t>This one might eventually reform, transport him</a:t>
            </a:r>
          </a:p>
          <a:p>
            <a:pPr lvl="1"/>
            <a:r>
              <a:rPr lang="en-US" dirty="0"/>
              <a:t>This one made a mistake, has been sufficiently scared not to repeat it. Send him home</a:t>
            </a:r>
          </a:p>
          <a:p>
            <a:pPr lvl="1"/>
            <a:r>
              <a:rPr lang="en-US" dirty="0"/>
              <a:t>Other systems, including modern U.S, vary punishments for similar reasons</a:t>
            </a:r>
          </a:p>
          <a:p>
            <a:r>
              <a:rPr lang="en-US" dirty="0"/>
              <a:t>A market for mercy</a:t>
            </a:r>
          </a:p>
          <a:p>
            <a:pPr lvl="1"/>
            <a:r>
              <a:rPr lang="en-US" dirty="0"/>
              <a:t>Seen as an exchange of favors up the status system</a:t>
            </a:r>
          </a:p>
          <a:p>
            <a:pPr lvl="1"/>
            <a:r>
              <a:rPr lang="en-US" dirty="0"/>
              <a:t>The squire wants ”his people” to feel indebted to him, tries to get one pardoned</a:t>
            </a:r>
          </a:p>
          <a:p>
            <a:pPr lvl="1"/>
            <a:r>
              <a:rPr lang="en-US" dirty="0"/>
              <a:t>The local MP wants the squire’s political support, may have the necessary influence</a:t>
            </a:r>
          </a:p>
          <a:p>
            <a:pPr lvl="1"/>
            <a:r>
              <a:rPr lang="en-US" dirty="0"/>
              <a:t>Boswell provides a real story along these lines</a:t>
            </a:r>
          </a:p>
          <a:p>
            <a:r>
              <a:rPr lang="en-US" dirty="0"/>
              <a:t>A way of stabilizing the social system</a:t>
            </a:r>
          </a:p>
          <a:p>
            <a:pPr lvl="1"/>
            <a:r>
              <a:rPr lang="en-US" dirty="0"/>
              <a:t>The opinion of other people could determine life or death</a:t>
            </a:r>
          </a:p>
          <a:p>
            <a:pPr lvl="2"/>
            <a:r>
              <a:rPr lang="en-US" sz="1800" dirty="0"/>
              <a:t>Character witnesses at trial, People petitioning for a pardon if you were convicted</a:t>
            </a:r>
          </a:p>
          <a:p>
            <a:pPr lvl="2"/>
            <a:r>
              <a:rPr lang="en-US" sz="1800" dirty="0"/>
              <a:t>Especially your status superiors, who were likely to have more influence with the judge</a:t>
            </a:r>
          </a:p>
          <a:p>
            <a:pPr lvl="1"/>
            <a:r>
              <a:rPr lang="en-US" dirty="0"/>
              <a:t>Which was a good reason to behave in ways that gave them a good opinion of you</a:t>
            </a:r>
          </a:p>
          <a:p>
            <a:r>
              <a:rPr lang="en-US" dirty="0"/>
              <a:t>18</a:t>
            </a:r>
            <a:r>
              <a:rPr lang="en-US" baseline="30000" dirty="0"/>
              <a:t>th</a:t>
            </a:r>
            <a:r>
              <a:rPr lang="en-US" dirty="0"/>
              <a:t> century behavioral economics</a:t>
            </a:r>
          </a:p>
          <a:p>
            <a:pPr lvl="1"/>
            <a:r>
              <a:rPr lang="en-US" dirty="0"/>
              <a:t>People over estimate the importance of dramatic low probability events</a:t>
            </a:r>
          </a:p>
          <a:p>
            <a:pPr lvl="1"/>
            <a:r>
              <a:rPr lang="en-US" dirty="0"/>
              <a:t>So hanging a few particularly bad criminals may be sufficient</a:t>
            </a:r>
          </a:p>
          <a:p>
            <a:pPr lvl="1"/>
            <a:r>
              <a:rPr lang="en-US" dirty="0"/>
              <a:t>To scare other people out of crime</a:t>
            </a:r>
          </a:p>
          <a:p>
            <a:endParaRPr lang="en-US" dirty="0"/>
          </a:p>
          <a:p>
            <a:endParaRPr lang="en-US" dirty="0"/>
          </a:p>
        </p:txBody>
      </p:sp>
    </p:spTree>
    <p:extLst>
      <p:ext uri="{BB962C8B-B14F-4D97-AF65-F5344CB8AC3E}">
        <p14:creationId xmlns:p14="http://schemas.microsoft.com/office/powerpoint/2010/main" val="4065467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
                                            <p:txEl>
                                              <p:pRg st="13" end="13"/>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5" end="15"/>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
                                            <p:txEl>
                                              <p:pRg st="16" end="16"/>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3">
                                            <p:txEl>
                                              <p:pRg st="17" end="17"/>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
                                            <p:txEl>
                                              <p:pRg st="18" end="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EAC69-FA1C-844F-B5AE-BB6713DE7077}"/>
              </a:ext>
            </a:extLst>
          </p:cNvPr>
          <p:cNvSpPr>
            <a:spLocks noGrp="1"/>
          </p:cNvSpPr>
          <p:nvPr>
            <p:ph type="title"/>
          </p:nvPr>
        </p:nvSpPr>
        <p:spPr>
          <a:xfrm>
            <a:off x="838200" y="0"/>
            <a:ext cx="10515600" cy="1325563"/>
          </a:xfrm>
        </p:spPr>
        <p:txBody>
          <a:bodyPr/>
          <a:lstStyle/>
          <a:p>
            <a:r>
              <a:rPr lang="en-US" dirty="0"/>
              <a:t>Why No Imprisonment for Serious Crime?</a:t>
            </a:r>
          </a:p>
        </p:txBody>
      </p:sp>
      <p:sp>
        <p:nvSpPr>
          <p:cNvPr id="3" name="Content Placeholder 2">
            <a:extLst>
              <a:ext uri="{FF2B5EF4-FFF2-40B4-BE49-F238E27FC236}">
                <a16:creationId xmlns:a16="http://schemas.microsoft.com/office/drawing/2014/main" id="{5842493E-5450-584A-84E9-CD1F6E2ACA89}"/>
              </a:ext>
            </a:extLst>
          </p:cNvPr>
          <p:cNvSpPr>
            <a:spLocks noGrp="1"/>
          </p:cNvSpPr>
          <p:nvPr>
            <p:ph idx="1"/>
          </p:nvPr>
        </p:nvSpPr>
        <p:spPr>
          <a:xfrm>
            <a:off x="838200" y="1050324"/>
            <a:ext cx="10515600" cy="5807676"/>
          </a:xfrm>
        </p:spPr>
        <p:txBody>
          <a:bodyPr/>
          <a:lstStyle/>
          <a:p>
            <a:r>
              <a:rPr lang="en-US" dirty="0"/>
              <a:t>Locking up violent criminals was expensive?</a:t>
            </a:r>
          </a:p>
          <a:p>
            <a:r>
              <a:rPr lang="en-US" dirty="0"/>
              <a:t>What about slave labor?</a:t>
            </a:r>
          </a:p>
          <a:p>
            <a:pPr lvl="1"/>
            <a:r>
              <a:rPr lang="en-US" dirty="0"/>
              <a:t>Transportation into temporary slavery in the New World</a:t>
            </a:r>
          </a:p>
          <a:p>
            <a:pPr lvl="2"/>
            <a:r>
              <a:rPr lang="en-US" dirty="0"/>
              <a:t>When they arrived, auctioned off to the highest bidder</a:t>
            </a:r>
          </a:p>
          <a:p>
            <a:pPr lvl="2"/>
            <a:r>
              <a:rPr lang="en-US" dirty="0"/>
              <a:t>To make it work, the Crown had to subsidize transportation</a:t>
            </a:r>
          </a:p>
          <a:p>
            <a:pPr lvl="2"/>
            <a:r>
              <a:rPr lang="en-US" dirty="0"/>
              <a:t>But presumably still cheaper than long term imprisonment</a:t>
            </a:r>
          </a:p>
          <a:p>
            <a:pPr lvl="1"/>
            <a:r>
              <a:rPr lang="en-US" dirty="0"/>
              <a:t>After the American revolution, a temporary experiment</a:t>
            </a:r>
          </a:p>
          <a:p>
            <a:pPr lvl="2"/>
            <a:r>
              <a:rPr lang="en-US" dirty="0"/>
              <a:t>Prisoners confined in hulks on the Thames</a:t>
            </a:r>
          </a:p>
          <a:p>
            <a:pPr lvl="2"/>
            <a:r>
              <a:rPr lang="en-US" dirty="0"/>
              <a:t>Used for river improvements</a:t>
            </a:r>
          </a:p>
          <a:p>
            <a:pPr lvl="2"/>
            <a:r>
              <a:rPr lang="en-US" dirty="0"/>
              <a:t>Didn’t pay the cost of doing it</a:t>
            </a:r>
          </a:p>
          <a:p>
            <a:pPr lvl="1"/>
            <a:r>
              <a:rPr lang="en-US" dirty="0"/>
              <a:t>Elsewhere, galley slavery</a:t>
            </a:r>
          </a:p>
          <a:p>
            <a:pPr lvl="2"/>
            <a:r>
              <a:rPr lang="en-US" dirty="0"/>
              <a:t>Easy to monitor effort, hard to escape</a:t>
            </a:r>
          </a:p>
          <a:p>
            <a:pPr lvl="2"/>
            <a:r>
              <a:rPr lang="en-US" dirty="0"/>
              <a:t>A Renaissance innovation — didn’t exist in classical antiquity. Why not?</a:t>
            </a:r>
          </a:p>
          <a:p>
            <a:pPr lvl="2"/>
            <a:r>
              <a:rPr lang="en-US" dirty="0"/>
              <a:t>But galleys don’t do well in the Atlantic</a:t>
            </a:r>
          </a:p>
        </p:txBody>
      </p:sp>
    </p:spTree>
    <p:extLst>
      <p:ext uri="{BB962C8B-B14F-4D97-AF65-F5344CB8AC3E}">
        <p14:creationId xmlns:p14="http://schemas.microsoft.com/office/powerpoint/2010/main" val="3560400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1198</TotalTime>
  <Words>3354</Words>
  <Application>Microsoft Macintosh PowerPoint</Application>
  <PresentationFormat>Widescreen</PresentationFormat>
  <Paragraphs>372</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Calibri Light</vt:lpstr>
      <vt:lpstr>Office Theme</vt:lpstr>
      <vt:lpstr>Class Web Page </vt:lpstr>
      <vt:lpstr>Any Questions About</vt:lpstr>
      <vt:lpstr>Today</vt:lpstr>
      <vt:lpstr>England: Three Features, Each With Puzzles</vt:lpstr>
      <vt:lpstr>Private Prosecution</vt:lpstr>
      <vt:lpstr>Punishments: Benefit of Clergy</vt:lpstr>
      <vt:lpstr>Punishments</vt:lpstr>
      <vt:lpstr>Explanations for Pardoning</vt:lpstr>
      <vt:lpstr>Why No Imprisonment for Serious Crime?</vt:lpstr>
      <vt:lpstr>Why Private Prosecution</vt:lpstr>
      <vt:lpstr>Athenian Law: The Work of a Mad Economist</vt:lpstr>
      <vt:lpstr>The Political System</vt:lpstr>
      <vt:lpstr>Court System</vt:lpstr>
      <vt:lpstr>Prosecution</vt:lpstr>
      <vt:lpstr>Theft and Murder</vt:lpstr>
      <vt:lpstr>The Evidence of Slaves</vt:lpstr>
      <vt:lpstr>Miasma: Greek for Marimé</vt:lpstr>
      <vt:lpstr>Marriage</vt:lpstr>
      <vt:lpstr>Inheritance</vt:lpstr>
      <vt:lpstr>Producing Public Goods</vt:lpstr>
      <vt:lpstr>Ways of Enforcing Rules and what is wrong with each</vt:lpstr>
      <vt:lpstr>Tort Law</vt:lpstr>
      <vt:lpstr>PowerPoint Presentation</vt:lpstr>
      <vt:lpstr>Community responsibility system</vt:lpstr>
      <vt:lpstr>Enforcement Without Force</vt:lpstr>
      <vt:lpstr>PowerPoint Presentation</vt:lpstr>
      <vt:lpstr>Enforcement by the Threat of Ostracism</vt:lpstr>
      <vt:lpstr>Religion as an Enforcement Mechanism</vt:lpstr>
      <vt:lpstr>Potential Problems</vt:lpstr>
      <vt:lpstr>Conclusion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 Web Page </dc:title>
  <dc:creator>Microsoft Office User</dc:creator>
  <cp:lastModifiedBy>Microsoft Office User</cp:lastModifiedBy>
  <cp:revision>16</cp:revision>
  <dcterms:created xsi:type="dcterms:W3CDTF">2020-01-27T22:36:36Z</dcterms:created>
  <dcterms:modified xsi:type="dcterms:W3CDTF">2020-01-28T20:17:51Z</dcterms:modified>
</cp:coreProperties>
</file>