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01" r:id="rId2"/>
    <p:sldId id="402" r:id="rId3"/>
    <p:sldId id="367" r:id="rId4"/>
    <p:sldId id="368" r:id="rId5"/>
    <p:sldId id="369" r:id="rId6"/>
    <p:sldId id="370" r:id="rId7"/>
    <p:sldId id="371" r:id="rId8"/>
    <p:sldId id="373" r:id="rId9"/>
    <p:sldId id="372" r:id="rId10"/>
    <p:sldId id="374" r:id="rId11"/>
    <p:sldId id="385" r:id="rId12"/>
    <p:sldId id="386" r:id="rId13"/>
    <p:sldId id="387" r:id="rId14"/>
    <p:sldId id="388" r:id="rId15"/>
    <p:sldId id="389" r:id="rId16"/>
    <p:sldId id="390" r:id="rId17"/>
    <p:sldId id="391" r:id="rId18"/>
    <p:sldId id="392" r:id="rId19"/>
    <p:sldId id="393" r:id="rId20"/>
    <p:sldId id="394" r:id="rId21"/>
    <p:sldId id="395" r:id="rId22"/>
    <p:sldId id="396" r:id="rId23"/>
    <p:sldId id="397" r:id="rId24"/>
    <p:sldId id="398" r:id="rId25"/>
    <p:sldId id="399" r:id="rId26"/>
    <p:sldId id="400" r:id="rId27"/>
    <p:sldId id="258" r:id="rId28"/>
    <p:sldId id="259" r:id="rId29"/>
    <p:sldId id="260" r:id="rId30"/>
    <p:sldId id="261" r:id="rId31"/>
    <p:sldId id="262" r:id="rId32"/>
    <p:sldId id="403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36"/>
    <p:restoredTop sz="94667"/>
  </p:normalViewPr>
  <p:slideViewPr>
    <p:cSldViewPr snapToGrid="0" snapToObjects="1">
      <p:cViewPr varScale="1">
        <p:scale>
          <a:sx n="99" d="100"/>
          <a:sy n="99" d="100"/>
        </p:scale>
        <p:origin x="192" y="1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D5097-B14B-6D41-AA45-B270251085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326DF9-22EA-0D4B-9B63-4B99909D6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7DF90-758A-C143-8805-2353E4FB3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0FE9-606A-6A47-B8EE-097CB43A7231}" type="datetimeFigureOut">
              <a:rPr lang="en-US" smtClean="0"/>
              <a:t>2/3/20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067BAC-8D23-814B-A5BE-C11FC58C6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A416E8-43F8-1742-B9D8-D65D8FB3D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33B-A605-9744-BD1D-38C07885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20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4DA98-DE7F-F547-8314-E4BD1585A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733B3B-0900-6247-A345-6770291EB9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797EE-4301-8047-B845-82D268805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0FE9-606A-6A47-B8EE-097CB43A7231}" type="datetimeFigureOut">
              <a:rPr lang="en-US" smtClean="0"/>
              <a:t>2/3/20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3EDFE-22D1-A54E-8482-42323B525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F8E754-6380-904D-B068-85AF7CCB2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33B-A605-9744-BD1D-38C07885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436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BFBA7F-A016-F343-AC15-F5DEA5C7B0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A44668-36B5-9B41-9F74-C9F385F6B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77DFE-810A-7F47-B024-DC81394F9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0FE9-606A-6A47-B8EE-097CB43A7231}" type="datetimeFigureOut">
              <a:rPr lang="en-US" smtClean="0"/>
              <a:t>2/3/20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24562-321E-E845-9158-9708662D5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8322-52BB-0C4F-9708-CBC7B6435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33B-A605-9744-BD1D-38C07885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227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27D40-260A-3F40-8412-C29090BEF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E82A4-880F-5C4B-888D-B5EB93093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57DF9-D9FA-2340-B3BA-B57305B7F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0FE9-606A-6A47-B8EE-097CB43A7231}" type="datetimeFigureOut">
              <a:rPr lang="en-US" smtClean="0"/>
              <a:t>2/3/20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B4EFB-BA93-124A-951A-BE0CDCEF0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5EC2A-D8E6-A94D-B415-8897E4223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33B-A605-9744-BD1D-38C07885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63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9C285-1D01-E94F-914F-2FAC3A015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1EC0A3-8282-C844-B297-FA8AF3468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E9BB8-D581-2E43-A0A0-BE4070C1A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0FE9-606A-6A47-B8EE-097CB43A7231}" type="datetimeFigureOut">
              <a:rPr lang="en-US" smtClean="0"/>
              <a:t>2/3/20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655A9-72E1-F240-96AD-D02329A63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9F5F6-BDB9-C74A-9985-0A62636D7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33B-A605-9744-BD1D-38C07885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27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9B277-D00A-A643-8BC6-4CB8D79BC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0BBC8-CE56-2A45-A2BB-23E0E085F5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E9DA07-F1B0-A248-9C67-9D34688155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E76683-D186-4945-ABD9-15A8BF5A1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0FE9-606A-6A47-B8EE-097CB43A7231}" type="datetimeFigureOut">
              <a:rPr lang="en-US" smtClean="0"/>
              <a:t>2/3/20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7972EE-CCBA-A849-A18F-0B8517CE0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D8886A-1941-FC49-915E-1595F085A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33B-A605-9744-BD1D-38C07885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66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9DCEA-A1D8-8E45-8138-CDAF6B16B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064109-6237-5942-8F8D-0AB559664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019D8-A83D-4445-AA28-1E78403433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640543-E489-C043-BD4B-E19A289283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13E2E6-D99B-9E45-A8DA-9AB7E55B39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28CFB4-B1C1-1147-AD36-370818CA0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0FE9-606A-6A47-B8EE-097CB43A7231}" type="datetimeFigureOut">
              <a:rPr lang="en-US" smtClean="0"/>
              <a:t>2/3/20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8C83F3-05F5-9142-ADB0-EA9DCE49D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4086E0-8A55-CB4C-A552-97AB78DD5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33B-A605-9744-BD1D-38C07885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556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AAB24-B29F-7248-A74F-48535F7F4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5829F0-E2FA-254C-B4FD-4F81770B3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0FE9-606A-6A47-B8EE-097CB43A7231}" type="datetimeFigureOut">
              <a:rPr lang="en-US" smtClean="0"/>
              <a:t>2/3/20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257911-548A-4544-9CFF-4A9CB7743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2BCB29-FFAF-C64E-92C0-A266F7A2B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33B-A605-9744-BD1D-38C07885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1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D5B1B7-ADCF-054E-AEA5-57F843D5C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0FE9-606A-6A47-B8EE-097CB43A7231}" type="datetimeFigureOut">
              <a:rPr lang="en-US" smtClean="0"/>
              <a:t>2/3/20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3C7DEF-7F0D-0A4A-B8F4-1CCEBDA65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0B241C-52B7-664A-B024-7A4B913C9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33B-A605-9744-BD1D-38C07885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40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868B28-1787-AE49-858B-41DA4827D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26866-9D8C-6F4C-B8D5-FBA985ED1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A5E92E-4C5D-124D-8D76-F12A7D3A6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B74C75-EBBA-E544-816A-A375C3976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0FE9-606A-6A47-B8EE-097CB43A7231}" type="datetimeFigureOut">
              <a:rPr lang="en-US" smtClean="0"/>
              <a:t>2/3/20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3129D1-7C85-7442-A446-69EA7C801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A453E-BABE-5045-9A4D-C44EDB29C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33B-A605-9744-BD1D-38C07885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30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7688D-C5D1-CE4E-AF9D-9EFDC5711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7DD0D1-D688-5F46-AA46-DE78B0C387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480C76-4B69-7B4C-80C0-0CB377D37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1CFF7D-BF66-3848-8C55-4E753AC03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C0FE9-606A-6A47-B8EE-097CB43A7231}" type="datetimeFigureOut">
              <a:rPr lang="en-US" smtClean="0"/>
              <a:t>2/3/20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408B02-1E89-A44B-A52B-BC13C1E67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EB1D2-ADB8-4F4A-983D-B6C2A9D5D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F633B-A605-9744-BD1D-38C07885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83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AB7B5F-837B-1646-8EF2-63C3CD1CE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775B5-0F87-4F42-9E33-48B7C0A44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DDCA5-BA70-274C-BE5F-88593CF237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C0FE9-606A-6A47-B8EE-097CB43A7231}" type="datetimeFigureOut">
              <a:rPr lang="en-US" smtClean="0"/>
              <a:t>2/3/20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2039E-6B51-9541-820E-79B46E1A15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B3502-F3EF-C242-9099-82D58896F5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F633B-A605-9744-BD1D-38C07885E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8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oemhunter.com/poem/the-english-padlock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aviddfriedman.com/The_Machinery_of_Freedom_.pdf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981FC-B2F8-3843-A5A3-5795FBBCAF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Any Questions 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AA7B7-3FCC-D04D-BC66-C17B376814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338" y="1825625"/>
            <a:ext cx="11648661" cy="4351338"/>
          </a:xfrm>
        </p:spPr>
        <p:txBody>
          <a:bodyPr/>
          <a:lstStyle/>
          <a:p>
            <a:pPr marL="285750" indent="-285750"/>
            <a:r>
              <a:rPr lang="en-US" sz="4800" dirty="0"/>
              <a:t>England In the Eighteenth Century </a:t>
            </a:r>
            <a:endParaRPr lang="en-US" sz="6200" dirty="0"/>
          </a:p>
          <a:p>
            <a:pPr marL="285750" indent="-285750"/>
            <a:r>
              <a:rPr lang="en-US" sz="4800" dirty="0"/>
              <a:t>Athenian Law: The Work of a Mad Economist</a:t>
            </a:r>
            <a:endParaRPr lang="en-US" sz="6200" dirty="0"/>
          </a:p>
          <a:p>
            <a:pPr marL="285750" indent="-285750"/>
            <a:r>
              <a:rPr lang="en-US" sz="4800" dirty="0"/>
              <a:t>Enforcing Rules </a:t>
            </a:r>
            <a:endParaRPr lang="en-US" sz="6200" dirty="0"/>
          </a:p>
        </p:txBody>
      </p:sp>
    </p:spTree>
    <p:extLst>
      <p:ext uri="{BB962C8B-B14F-4D97-AF65-F5344CB8AC3E}">
        <p14:creationId xmlns:p14="http://schemas.microsoft.com/office/powerpoint/2010/main" val="1209375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555"/>
            <a:ext cx="10515600" cy="783922"/>
          </a:xfrm>
        </p:spPr>
        <p:txBody>
          <a:bodyPr/>
          <a:lstStyle/>
          <a:p>
            <a:r>
              <a:rPr lang="en-US" dirty="0"/>
              <a:t>Systems for Enforcement and their Incentives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979714"/>
            <a:ext cx="11974286" cy="587828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Two mechanisms that apply in many systems</a:t>
            </a:r>
          </a:p>
          <a:p>
            <a:pPr lvl="1"/>
            <a:r>
              <a:rPr lang="en-US" dirty="0"/>
              <a:t>Rules that make it harder to convict even the guilty are a reason not to prosecute the innocent</a:t>
            </a:r>
          </a:p>
          <a:p>
            <a:pPr lvl="1"/>
            <a:r>
              <a:rPr lang="en-US" dirty="0"/>
              <a:t>If one motive is deterrence, it helps to get the right guy</a:t>
            </a:r>
          </a:p>
          <a:p>
            <a:r>
              <a:rPr lang="en-US" dirty="0"/>
              <a:t>Ordinary criminal law: Rewards to police and prosecutor </a:t>
            </a:r>
          </a:p>
          <a:p>
            <a:pPr lvl="1"/>
            <a:r>
              <a:rPr lang="en-US" dirty="0"/>
              <a:t>Depend on conviction, not guilt</a:t>
            </a:r>
          </a:p>
          <a:p>
            <a:pPr lvl="1"/>
            <a:r>
              <a:rPr lang="en-US" dirty="0"/>
              <a:t>And deterrence may or may not matter</a:t>
            </a:r>
          </a:p>
          <a:p>
            <a:pPr lvl="2"/>
            <a:r>
              <a:rPr lang="en-US" dirty="0"/>
              <a:t>If crime rates go up, the chief of police might be fired</a:t>
            </a:r>
          </a:p>
          <a:p>
            <a:pPr lvl="2"/>
            <a:r>
              <a:rPr lang="en-US" dirty="0"/>
              <a:t>Or might get a bigger budget to solve the problem </a:t>
            </a:r>
          </a:p>
          <a:p>
            <a:r>
              <a:rPr lang="en-US" dirty="0"/>
              <a:t>Privately prosecuted criminal law: </a:t>
            </a:r>
          </a:p>
          <a:p>
            <a:pPr lvl="1"/>
            <a:r>
              <a:rPr lang="en-US" dirty="0"/>
              <a:t>Rewards depend on conviction, not guilt</a:t>
            </a:r>
          </a:p>
          <a:p>
            <a:pPr lvl="1"/>
            <a:r>
              <a:rPr lang="en-US" dirty="0"/>
              <a:t>But private deterrence depends in part on getting the right man</a:t>
            </a:r>
          </a:p>
          <a:p>
            <a:r>
              <a:rPr lang="en-US" dirty="0"/>
              <a:t>Tort Law</a:t>
            </a:r>
          </a:p>
          <a:p>
            <a:pPr lvl="1"/>
            <a:r>
              <a:rPr lang="en-US" dirty="0"/>
              <a:t>The damage payment is a reward whether or not the loser is guilty</a:t>
            </a:r>
          </a:p>
          <a:p>
            <a:pPr lvl="1"/>
            <a:r>
              <a:rPr lang="en-US" dirty="0"/>
              <a:t>But deterrence may depend on suing the right person</a:t>
            </a:r>
          </a:p>
          <a:p>
            <a:r>
              <a:rPr lang="en-US" dirty="0"/>
              <a:t>Feud: Innocents have reputational reasons to fight instead of paying, which makes it harder to get them to pay</a:t>
            </a:r>
          </a:p>
        </p:txBody>
      </p:sp>
    </p:spTree>
    <p:extLst>
      <p:ext uri="{BB962C8B-B14F-4D97-AF65-F5344CB8AC3E}">
        <p14:creationId xmlns:p14="http://schemas.microsoft.com/office/powerpoint/2010/main" val="346956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Divine Enforcement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Works perfectly if the religion is true</a:t>
            </a:r>
          </a:p>
          <a:p>
            <a:pPr lvl="1"/>
            <a:r>
              <a:rPr lang="en-US" dirty="0"/>
              <a:t>God punishes the guilty</a:t>
            </a:r>
          </a:p>
          <a:p>
            <a:pPr lvl="1"/>
            <a:r>
              <a:rPr lang="en-US" dirty="0"/>
              <a:t>And makes no mistakes</a:t>
            </a:r>
          </a:p>
          <a:p>
            <a:r>
              <a:rPr lang="en-US" dirty="0"/>
              <a:t>Works to some degree if people believe in the religion</a:t>
            </a:r>
          </a:p>
          <a:p>
            <a:pPr lvl="1"/>
            <a:r>
              <a:rPr lang="en-US" dirty="0"/>
              <a:t>Because you know if you are guilty</a:t>
            </a:r>
          </a:p>
          <a:p>
            <a:pPr lvl="1"/>
            <a:r>
              <a:rPr lang="en-US" dirty="0"/>
              <a:t>Which produces deterrence </a:t>
            </a:r>
          </a:p>
          <a:p>
            <a:pPr lvl="1"/>
            <a:r>
              <a:rPr lang="en-US" dirty="0"/>
              <a:t>But you might be wrong in either direction</a:t>
            </a:r>
          </a:p>
          <a:p>
            <a:pPr lvl="2"/>
            <a:r>
              <a:rPr lang="en-US" dirty="0"/>
              <a:t>You might think something is against divine law that isn’t</a:t>
            </a:r>
          </a:p>
          <a:p>
            <a:pPr lvl="2"/>
            <a:r>
              <a:rPr lang="en-US" dirty="0"/>
              <a:t>Or think something you want to do is permitted when it isn’t</a:t>
            </a:r>
          </a:p>
          <a:p>
            <a:pPr lvl="2"/>
            <a:r>
              <a:rPr lang="en-US" dirty="0"/>
              <a:t>Every man a biased judge in his own case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393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Correcting Mistakes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5363104"/>
          </a:xfrm>
        </p:spPr>
        <p:txBody>
          <a:bodyPr>
            <a:normAutofit/>
          </a:bodyPr>
          <a:lstStyle/>
          <a:p>
            <a:r>
              <a:rPr lang="en-US" dirty="0"/>
              <a:t>If you discover a mistaken conviction, what can you do?</a:t>
            </a:r>
          </a:p>
          <a:p>
            <a:r>
              <a:rPr lang="en-US" dirty="0"/>
              <a:t>If the punishment is a fine or damage payment, it can be reversed</a:t>
            </a:r>
          </a:p>
          <a:p>
            <a:r>
              <a:rPr lang="en-US" dirty="0"/>
              <a:t>If an ongoing punishment, such as fine or ostracism</a:t>
            </a:r>
          </a:p>
          <a:p>
            <a:pPr lvl="1"/>
            <a:r>
              <a:rPr lang="en-US" dirty="0"/>
              <a:t>If still running it can be cancelled</a:t>
            </a:r>
          </a:p>
          <a:p>
            <a:pPr lvl="1"/>
            <a:r>
              <a:rPr lang="en-US" dirty="0"/>
              <a:t>That eliminates at least part of the punishment</a:t>
            </a:r>
          </a:p>
          <a:p>
            <a:r>
              <a:rPr lang="en-US" dirty="0"/>
              <a:t>The person who was punished and exonerated can be compensated</a:t>
            </a:r>
          </a:p>
          <a:p>
            <a:pPr lvl="1"/>
            <a:r>
              <a:rPr lang="en-US" dirty="0"/>
              <a:t>Occasionally done in modern legal systems</a:t>
            </a:r>
          </a:p>
          <a:p>
            <a:pPr lvl="1"/>
            <a:r>
              <a:rPr lang="en-US" dirty="0"/>
              <a:t>Not, I think, in any of the ones we looked at</a:t>
            </a:r>
          </a:p>
          <a:p>
            <a:r>
              <a:rPr lang="en-US" dirty="0"/>
              <a:t>Hard to do if he has been executed</a:t>
            </a:r>
          </a:p>
          <a:p>
            <a:pPr lvl="1"/>
            <a:r>
              <a:rPr lang="en-US" dirty="0"/>
              <a:t>An argument against capital punishment</a:t>
            </a:r>
          </a:p>
          <a:p>
            <a:pPr lvl="1"/>
            <a:r>
              <a:rPr lang="en-US" dirty="0"/>
              <a:t>But not a very strong one</a:t>
            </a:r>
          </a:p>
          <a:p>
            <a:pPr lvl="1"/>
            <a:r>
              <a:rPr lang="en-US" dirty="0"/>
              <a:t>Since mistakes are rarely discovered to be corrected</a:t>
            </a:r>
          </a:p>
        </p:txBody>
      </p:sp>
    </p:spTree>
    <p:extLst>
      <p:ext uri="{BB962C8B-B14F-4D97-AF65-F5344CB8AC3E}">
        <p14:creationId xmlns:p14="http://schemas.microsoft.com/office/powerpoint/2010/main" val="751601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825624"/>
          </a:xfrm>
        </p:spPr>
        <p:txBody>
          <a:bodyPr/>
          <a:lstStyle/>
          <a:p>
            <a:pPr algn="ctr"/>
            <a:r>
              <a:rPr lang="en-US"/>
              <a:t>Making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different ways of doing it, and the problems they raise</a:t>
            </a:r>
          </a:p>
        </p:txBody>
      </p:sp>
    </p:spTree>
    <p:extLst>
      <p:ext uri="{BB962C8B-B14F-4D97-AF65-F5344CB8AC3E}">
        <p14:creationId xmlns:p14="http://schemas.microsoft.com/office/powerpoint/2010/main" val="856861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2672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Divine Inspiration: Problems of Inconsistency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382" y="708917"/>
            <a:ext cx="11701617" cy="614908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Due to variant versions of the text</a:t>
            </a:r>
          </a:p>
          <a:p>
            <a:pPr lvl="1"/>
            <a:r>
              <a:rPr lang="en-US" dirty="0"/>
              <a:t>A single version of the Koran was established under Abd al Malik, but there were variant views of hadith, thus of the </a:t>
            </a:r>
            <a:r>
              <a:rPr lang="en-US" dirty="0" err="1"/>
              <a:t>sunna</a:t>
            </a:r>
            <a:r>
              <a:rPr lang="en-US" dirty="0"/>
              <a:t> of the Prophet</a:t>
            </a:r>
          </a:p>
          <a:p>
            <a:pPr lvl="1"/>
            <a:r>
              <a:rPr lang="en-US" dirty="0"/>
              <a:t>Something similar may have happened with the Torah</a:t>
            </a:r>
          </a:p>
          <a:p>
            <a:pPr lvl="1"/>
            <a:r>
              <a:rPr lang="en-US" dirty="0"/>
              <a:t>But there could still be different views on the contents of the Oral Torah </a:t>
            </a:r>
          </a:p>
          <a:p>
            <a:pPr lvl="1"/>
            <a:r>
              <a:rPr lang="en-US" dirty="0"/>
              <a:t>Dealt with by majority vote of the Sanhedrin</a:t>
            </a:r>
          </a:p>
          <a:p>
            <a:r>
              <a:rPr lang="en-US" dirty="0"/>
              <a:t>Due to variant interpretations</a:t>
            </a:r>
          </a:p>
          <a:p>
            <a:pPr lvl="1"/>
            <a:r>
              <a:rPr lang="en-US" dirty="0"/>
              <a:t>Dealt with by majority rule of the Sanhedrin in the early period</a:t>
            </a:r>
          </a:p>
          <a:p>
            <a:pPr lvl="1"/>
            <a:r>
              <a:rPr lang="en-US" dirty="0"/>
              <a:t>later most disputes were intracommunal, decided by prominent scholars and communal authorities</a:t>
            </a:r>
          </a:p>
          <a:p>
            <a:pPr lvl="1"/>
            <a:r>
              <a:rPr lang="en-US" dirty="0"/>
              <a:t>The Islamic version ended up with multiple Madhabs, to some degree geographical</a:t>
            </a:r>
          </a:p>
          <a:p>
            <a:pPr lvl="1"/>
            <a:r>
              <a:rPr lang="en-US" dirty="0"/>
              <a:t>Al Ma’mun and successors tried to force their theological interpretation—did that involve legal issues?</a:t>
            </a:r>
          </a:p>
          <a:p>
            <a:r>
              <a:rPr lang="en-US" dirty="0"/>
              <a:t>The problem of someone claiming to have a new revelation</a:t>
            </a:r>
          </a:p>
          <a:p>
            <a:pPr lvl="1"/>
            <a:r>
              <a:rPr lang="en-US" dirty="0"/>
              <a:t>The Oven of Akhnai story can be seen as a blanket rejection of all such claims</a:t>
            </a:r>
          </a:p>
          <a:p>
            <a:pPr lvl="1"/>
            <a:r>
              <a:rPr lang="en-US" dirty="0"/>
              <a:t>Mohammed as the final prophet rules out such claims for the Sunni</a:t>
            </a:r>
          </a:p>
          <a:p>
            <a:pPr lvl="1"/>
            <a:r>
              <a:rPr lang="en-US" dirty="0"/>
              <a:t>But Twelver Shia had a series of Imams, </a:t>
            </a:r>
            <a:r>
              <a:rPr lang="en-US" dirty="0" err="1"/>
              <a:t>Fatimids</a:t>
            </a:r>
            <a:r>
              <a:rPr lang="en-US" dirty="0"/>
              <a:t> even more, and the Nizari still have one (the Aga Khan)</a:t>
            </a:r>
          </a:p>
        </p:txBody>
      </p:sp>
    </p:spTree>
    <p:extLst>
      <p:ext uri="{BB962C8B-B14F-4D97-AF65-F5344CB8AC3E}">
        <p14:creationId xmlns:p14="http://schemas.microsoft.com/office/powerpoint/2010/main" val="349109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87394"/>
          </a:xfrm>
        </p:spPr>
        <p:txBody>
          <a:bodyPr/>
          <a:lstStyle/>
          <a:p>
            <a:pPr algn="ctr"/>
            <a:r>
              <a:rPr lang="en-US"/>
              <a:t>Legislation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870" y="1173892"/>
            <a:ext cx="11363218" cy="5684108"/>
          </a:xfrm>
        </p:spPr>
        <p:txBody>
          <a:bodyPr/>
          <a:lstStyle/>
          <a:p>
            <a:r>
              <a:rPr lang="en-US" dirty="0"/>
              <a:t>By different authorities</a:t>
            </a:r>
          </a:p>
          <a:p>
            <a:pPr lvl="1"/>
            <a:r>
              <a:rPr lang="en-US" dirty="0"/>
              <a:t>Democracy</a:t>
            </a:r>
          </a:p>
          <a:p>
            <a:pPr lvl="2"/>
            <a:r>
              <a:rPr lang="en-US" dirty="0"/>
              <a:t>Congress and Parliament in modern systems</a:t>
            </a:r>
          </a:p>
          <a:p>
            <a:pPr lvl="2"/>
            <a:r>
              <a:rPr lang="en-US" dirty="0"/>
              <a:t>The Assembly in Athens</a:t>
            </a:r>
          </a:p>
          <a:p>
            <a:pPr lvl="2"/>
            <a:r>
              <a:rPr lang="en-US" dirty="0"/>
              <a:t>An Amish congregation–proposed by the Bishop but requiring unanimous assent</a:t>
            </a:r>
          </a:p>
          <a:p>
            <a:pPr lvl="1"/>
            <a:r>
              <a:rPr lang="en-US" dirty="0"/>
              <a:t>A Sovereign such as the Chinese Emperor</a:t>
            </a:r>
          </a:p>
          <a:p>
            <a:pPr lvl="1"/>
            <a:r>
              <a:rPr lang="en-US" dirty="0"/>
              <a:t>By an assembly of the Romani called (rarely) for the purpose of amending </a:t>
            </a:r>
            <a:r>
              <a:rPr lang="en-US" i="1" dirty="0"/>
              <a:t>Romania</a:t>
            </a:r>
          </a:p>
          <a:p>
            <a:r>
              <a:rPr lang="en-US" dirty="0"/>
              <a:t>Legislation never covers all questions</a:t>
            </a:r>
          </a:p>
          <a:p>
            <a:pPr lvl="1"/>
            <a:r>
              <a:rPr lang="en-US" dirty="0"/>
              <a:t>Even in Imperial Chinese law, which tried to specify the penalty for every offense</a:t>
            </a:r>
          </a:p>
          <a:p>
            <a:pPr lvl="1"/>
            <a:r>
              <a:rPr lang="en-US" dirty="0"/>
              <a:t>So there is still room for interpretation.</a:t>
            </a:r>
          </a:p>
        </p:txBody>
      </p:sp>
    </p:spTree>
    <p:extLst>
      <p:ext uri="{BB962C8B-B14F-4D97-AF65-F5344CB8AC3E}">
        <p14:creationId xmlns:p14="http://schemas.microsoft.com/office/powerpoint/2010/main" val="4165310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0119" y="1"/>
            <a:ext cx="10515600" cy="1075038"/>
          </a:xfrm>
        </p:spPr>
        <p:txBody>
          <a:bodyPr/>
          <a:lstStyle/>
          <a:p>
            <a:pPr algn="ctr"/>
            <a:r>
              <a:rPr lang="en-US" dirty="0"/>
              <a:t>Binding Precedent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272" y="1232900"/>
            <a:ext cx="11003622" cy="5301464"/>
          </a:xfrm>
        </p:spPr>
        <p:txBody>
          <a:bodyPr>
            <a:normAutofit/>
          </a:bodyPr>
          <a:lstStyle/>
          <a:p>
            <a:r>
              <a:rPr lang="en-US" dirty="0"/>
              <a:t>Its advantages over legislation</a:t>
            </a:r>
          </a:p>
          <a:p>
            <a:pPr lvl="1"/>
            <a:r>
              <a:rPr lang="en-US" dirty="0"/>
              <a:t>More detailed than legislation since it arises from cases to be dealt with</a:t>
            </a:r>
          </a:p>
          <a:p>
            <a:pPr lvl="1"/>
            <a:r>
              <a:rPr lang="en-US" dirty="0"/>
              <a:t>More flexible</a:t>
            </a:r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/>
              <a:t>Precedent may be inconsistent across jurisdictions until resolved by a higher court</a:t>
            </a:r>
          </a:p>
          <a:p>
            <a:pPr lvl="1"/>
            <a:r>
              <a:rPr lang="en-US" dirty="0"/>
              <a:t>If the judges get their income by getting cases, as at one time in England</a:t>
            </a:r>
          </a:p>
          <a:p>
            <a:pPr lvl="2"/>
            <a:r>
              <a:rPr lang="en-US" dirty="0"/>
              <a:t>They have an incentive to appeal to whichever litigant chooses the forum</a:t>
            </a:r>
          </a:p>
          <a:p>
            <a:pPr lvl="2"/>
            <a:r>
              <a:rPr lang="en-US" dirty="0"/>
              <a:t>Making English law pro-plaintiff until the 19</a:t>
            </a:r>
            <a:r>
              <a:rPr lang="en-US" baseline="30000" dirty="0"/>
              <a:t>th</a:t>
            </a:r>
            <a:r>
              <a:rPr lang="en-US" dirty="0"/>
              <a:t> century</a:t>
            </a:r>
          </a:p>
          <a:p>
            <a:pPr lvl="2"/>
            <a:r>
              <a:rPr lang="en-US" dirty="0"/>
              <a:t>Since the plaintiff decided in what court to sue</a:t>
            </a:r>
          </a:p>
          <a:p>
            <a:pPr lvl="2"/>
            <a:r>
              <a:rPr lang="en-US" dirty="0"/>
              <a:t>According to Klerman’s article</a:t>
            </a:r>
          </a:p>
          <a:p>
            <a:r>
              <a:rPr lang="en-US" dirty="0"/>
              <a:t>Courts may respond to change more slowly than legislatures</a:t>
            </a:r>
          </a:p>
          <a:p>
            <a:pPr lvl="1"/>
            <a:r>
              <a:rPr lang="en-US" dirty="0"/>
              <a:t>Judges are in for a long time, likely to be old</a:t>
            </a:r>
          </a:p>
          <a:p>
            <a:pPr lvl="1"/>
            <a:r>
              <a:rPr lang="en-US" dirty="0"/>
              <a:t>Which may be seen as a feature or a bug</a:t>
            </a:r>
          </a:p>
        </p:txBody>
      </p:sp>
    </p:spTree>
    <p:extLst>
      <p:ext uri="{BB962C8B-B14F-4D97-AF65-F5344CB8AC3E}">
        <p14:creationId xmlns:p14="http://schemas.microsoft.com/office/powerpoint/2010/main" val="125121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855" y="77448"/>
            <a:ext cx="11835828" cy="754759"/>
          </a:xfrm>
        </p:spPr>
        <p:txBody>
          <a:bodyPr/>
          <a:lstStyle/>
          <a:p>
            <a:pPr lvl="0" algn="ctr"/>
            <a:r>
              <a:rPr lang="en-US" dirty="0"/>
              <a:t>Customary law, Precedent as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219" y="914400"/>
            <a:ext cx="11448336" cy="59435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Somali or Bedouin</a:t>
            </a:r>
          </a:p>
          <a:p>
            <a:pPr lvl="1"/>
            <a:r>
              <a:rPr lang="en-US" dirty="0"/>
              <a:t>Judges are arbitrators offering an opinion about what the law is</a:t>
            </a:r>
          </a:p>
          <a:p>
            <a:pPr lvl="1"/>
            <a:r>
              <a:rPr lang="en-US" dirty="0"/>
              <a:t>Not a binding precedent that others have to follow</a:t>
            </a:r>
          </a:p>
          <a:p>
            <a:r>
              <a:rPr lang="en-US" dirty="0"/>
              <a:t>Modern example: </a:t>
            </a:r>
            <a:r>
              <a:rPr lang="en-US" i="1" dirty="0"/>
              <a:t>Annie Lee Turner et al. v. Big Lake Oil Company et al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The Texas court cited a British opinion on the issue from the previous century</a:t>
            </a:r>
          </a:p>
          <a:p>
            <a:pPr lvl="1"/>
            <a:r>
              <a:rPr lang="en-US" dirty="0"/>
              <a:t>Not as authoritative precedent in America </a:t>
            </a:r>
          </a:p>
          <a:p>
            <a:pPr lvl="1"/>
            <a:r>
              <a:rPr lang="en-US" dirty="0"/>
              <a:t>But as an expert opinion on what the common law was</a:t>
            </a:r>
          </a:p>
          <a:p>
            <a:r>
              <a:rPr lang="en-US" dirty="0"/>
              <a:t>Amish Law</a:t>
            </a:r>
          </a:p>
          <a:p>
            <a:pPr lvl="1"/>
            <a:r>
              <a:rPr lang="en-US" dirty="0"/>
              <a:t>The final decision on the </a:t>
            </a:r>
            <a:r>
              <a:rPr lang="en-US" i="1" dirty="0"/>
              <a:t>Ordnung</a:t>
            </a:r>
            <a:r>
              <a:rPr lang="en-US" dirty="0"/>
              <a:t> is legislation by unanimous assent</a:t>
            </a:r>
          </a:p>
          <a:p>
            <a:pPr lvl="1"/>
            <a:r>
              <a:rPr lang="en-US" dirty="0"/>
              <a:t>But produced by people first changing what they do and seeing if anyone objects</a:t>
            </a:r>
          </a:p>
          <a:p>
            <a:pPr lvl="1"/>
            <a:r>
              <a:rPr lang="en-US" dirty="0"/>
              <a:t>Which looks like a change in customary law</a:t>
            </a:r>
          </a:p>
          <a:p>
            <a:r>
              <a:rPr lang="en-US" dirty="0"/>
              <a:t>Jewish law</a:t>
            </a:r>
          </a:p>
          <a:p>
            <a:pPr lvl="1"/>
            <a:r>
              <a:rPr lang="en-US" dirty="0"/>
              <a:t>Scholars such as Maimonides were viewed as experts discovering law </a:t>
            </a:r>
          </a:p>
          <a:p>
            <a:pPr lvl="1"/>
            <a:r>
              <a:rPr lang="en-US" dirty="0"/>
              <a:t>Not as legislators creating it</a:t>
            </a:r>
          </a:p>
          <a:p>
            <a:r>
              <a:rPr lang="en-US" dirty="0"/>
              <a:t>Norms as customary law</a:t>
            </a:r>
          </a:p>
          <a:p>
            <a:pPr lvl="1"/>
            <a:r>
              <a:rPr lang="en-US" dirty="0"/>
              <a:t>I obey norms of how professors are supposed to behave</a:t>
            </a:r>
          </a:p>
          <a:p>
            <a:pPr lvl="1"/>
            <a:r>
              <a:rPr lang="en-US" dirty="0"/>
              <a:t>If a professor violates some of those norms and nobody seems to be bothered, norms change</a:t>
            </a:r>
          </a:p>
          <a:p>
            <a:pPr lvl="1"/>
            <a:r>
              <a:rPr lang="en-US" dirty="0"/>
              <a:t>Most of us don’t wear ties any more</a:t>
            </a:r>
          </a:p>
        </p:txBody>
      </p:sp>
    </p:spTree>
    <p:extLst>
      <p:ext uri="{BB962C8B-B14F-4D97-AF65-F5344CB8AC3E}">
        <p14:creationId xmlns:p14="http://schemas.microsoft.com/office/powerpoint/2010/main" val="303091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0832"/>
          </a:xfrm>
        </p:spPr>
        <p:txBody>
          <a:bodyPr/>
          <a:lstStyle/>
          <a:p>
            <a:pPr algn="ctr"/>
            <a:r>
              <a:rPr lang="en-US" dirty="0"/>
              <a:t>Real Systems Often Mix These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0833"/>
            <a:ext cx="10515600" cy="598067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Amish: Customary law and legislation by unanimous assent</a:t>
            </a:r>
          </a:p>
          <a:p>
            <a:r>
              <a:rPr lang="en-US" dirty="0"/>
              <a:t>Jewish: Customary law and Divine law</a:t>
            </a:r>
          </a:p>
          <a:p>
            <a:r>
              <a:rPr lang="en-US" dirty="0"/>
              <a:t>Anglo-American legal system</a:t>
            </a:r>
          </a:p>
          <a:p>
            <a:pPr lvl="1"/>
            <a:r>
              <a:rPr lang="en-US" dirty="0"/>
              <a:t>Common law is precedent mixed with traditional–judges discover law</a:t>
            </a:r>
          </a:p>
          <a:p>
            <a:pPr lvl="1"/>
            <a:r>
              <a:rPr lang="en-US" dirty="0"/>
              <a:t>But there is also legislation by Congress or Parliament</a:t>
            </a:r>
          </a:p>
          <a:p>
            <a:r>
              <a:rPr lang="en-US" dirty="0"/>
              <a:t>Chinese law</a:t>
            </a:r>
          </a:p>
          <a:p>
            <a:pPr lvl="1"/>
            <a:r>
              <a:rPr lang="en-US" dirty="0"/>
              <a:t>The statutes are made by the Emperor</a:t>
            </a:r>
          </a:p>
          <a:p>
            <a:pPr lvl="1"/>
            <a:r>
              <a:rPr lang="en-US" dirty="0"/>
              <a:t>But some of them leave room for interpretation by judges</a:t>
            </a:r>
          </a:p>
          <a:p>
            <a:r>
              <a:rPr lang="en-US" dirty="0"/>
              <a:t>Somali law</a:t>
            </a:r>
          </a:p>
          <a:p>
            <a:pPr lvl="1"/>
            <a:r>
              <a:rPr lang="en-US" dirty="0"/>
              <a:t>A system of customary law, but </a:t>
            </a:r>
            <a:r>
              <a:rPr lang="mr-IN" dirty="0"/>
              <a:t>…</a:t>
            </a:r>
            <a:endParaRPr lang="en-US" dirty="0"/>
          </a:p>
          <a:p>
            <a:pPr lvl="1"/>
            <a:r>
              <a:rPr lang="en-US" dirty="0"/>
              <a:t>Parts of it are Islamic law, based on divine revelation</a:t>
            </a:r>
          </a:p>
          <a:p>
            <a:r>
              <a:rPr lang="en-US" dirty="0"/>
              <a:t>Islamic law</a:t>
            </a:r>
          </a:p>
          <a:p>
            <a:pPr lvl="1"/>
            <a:r>
              <a:rPr lang="en-US" dirty="0"/>
              <a:t>Based on revelation, but interpreted by </a:t>
            </a:r>
            <a:r>
              <a:rPr lang="en-US" i="1" dirty="0"/>
              <a:t>mujtahids</a:t>
            </a:r>
          </a:p>
          <a:p>
            <a:pPr lvl="1"/>
            <a:r>
              <a:rPr lang="en-US" dirty="0"/>
              <a:t>And supplemented by legislation—consider the Ottoman </a:t>
            </a:r>
            <a:r>
              <a:rPr lang="en-US" i="1" dirty="0"/>
              <a:t>kanun</a:t>
            </a:r>
          </a:p>
        </p:txBody>
      </p:sp>
    </p:spTree>
    <p:extLst>
      <p:ext uri="{BB962C8B-B14F-4D97-AF65-F5344CB8AC3E}">
        <p14:creationId xmlns:p14="http://schemas.microsoft.com/office/powerpoint/2010/main" val="328593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02043"/>
          </a:xfrm>
        </p:spPr>
        <p:txBody>
          <a:bodyPr/>
          <a:lstStyle/>
          <a:p>
            <a:pPr algn="ctr"/>
            <a:r>
              <a:rPr lang="en-US" dirty="0"/>
              <a:t>How to Make Good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2276" y="902043"/>
            <a:ext cx="11147854" cy="5955957"/>
          </a:xfrm>
        </p:spPr>
        <p:txBody>
          <a:bodyPr>
            <a:normAutofit fontScale="92500"/>
          </a:bodyPr>
          <a:lstStyle/>
          <a:p>
            <a:r>
              <a:rPr lang="en-US" dirty="0"/>
              <a:t>Divinely inspired, legislated by the wise, maybe</a:t>
            </a:r>
          </a:p>
          <a:p>
            <a:pPr lvl="1"/>
            <a:r>
              <a:rPr lang="en-US" dirty="0"/>
              <a:t>But the sovereign may be more interested in laws that keep him in power</a:t>
            </a:r>
          </a:p>
          <a:p>
            <a:pPr lvl="1"/>
            <a:r>
              <a:rPr lang="en-US" dirty="0"/>
              <a:t>Than in laws that make his subjects better off</a:t>
            </a:r>
          </a:p>
          <a:p>
            <a:r>
              <a:rPr lang="en-US" dirty="0"/>
              <a:t>Democracy</a:t>
            </a:r>
          </a:p>
          <a:p>
            <a:pPr lvl="1"/>
            <a:r>
              <a:rPr lang="en-US" dirty="0"/>
              <a:t>Argument for—politicians have to make good laws or we will vote them out of power</a:t>
            </a:r>
          </a:p>
          <a:p>
            <a:pPr lvl="1"/>
            <a:r>
              <a:rPr lang="en-US" dirty="0"/>
              <a:t>Argument against: Rational ignorance</a:t>
            </a:r>
          </a:p>
          <a:p>
            <a:pPr lvl="2"/>
            <a:r>
              <a:rPr lang="en-US" dirty="0"/>
              <a:t>Each voter knows his vote doesn’t matter, so why spend time and effort deciding whom to vote for?</a:t>
            </a:r>
          </a:p>
          <a:p>
            <a:pPr lvl="2"/>
            <a:r>
              <a:rPr lang="en-US" dirty="0"/>
              <a:t>Trade restrictions have been bad economics for two hundred years, are still good politics</a:t>
            </a:r>
          </a:p>
          <a:p>
            <a:r>
              <a:rPr lang="en-US" dirty="0"/>
              <a:t>Judge made law</a:t>
            </a:r>
          </a:p>
          <a:p>
            <a:pPr lvl="1"/>
            <a:r>
              <a:rPr lang="en-US" dirty="0"/>
              <a:t>Richard Posner argued that the common law consisted of economically efficient rules</a:t>
            </a:r>
          </a:p>
          <a:p>
            <a:pPr lvl="1"/>
            <a:r>
              <a:rPr lang="en-US" dirty="0"/>
              <a:t>Meaning rules that maximize the size of the pie</a:t>
            </a:r>
          </a:p>
          <a:p>
            <a:pPr lvl="1"/>
            <a:r>
              <a:rPr lang="en-US" dirty="0"/>
              <a:t>But he offered no good reason why that would be true</a:t>
            </a:r>
          </a:p>
          <a:p>
            <a:pPr lvl="1"/>
            <a:r>
              <a:rPr lang="en-US" dirty="0"/>
              <a:t>And the evidence from the economic analysis of law is mixed</a:t>
            </a:r>
          </a:p>
          <a:p>
            <a:pPr lvl="1"/>
            <a:r>
              <a:rPr lang="en-US" dirty="0"/>
              <a:t>Once you know what the law is, you can usually find some argument to show it is efficient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093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E5CCE-B45E-824B-B610-168C27380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236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3A5DA-B437-1146-8EAB-601C56B57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9373"/>
            <a:ext cx="10515600" cy="3897589"/>
          </a:xfrm>
        </p:spPr>
        <p:txBody>
          <a:bodyPr>
            <a:normAutofit/>
          </a:bodyPr>
          <a:lstStyle/>
          <a:p>
            <a:r>
              <a:rPr lang="en-US" sz="3600" dirty="0"/>
              <a:t>The Problem of Error</a:t>
            </a:r>
          </a:p>
          <a:p>
            <a:r>
              <a:rPr lang="en-US" sz="3600" dirty="0"/>
              <a:t>Making Law</a:t>
            </a:r>
          </a:p>
          <a:p>
            <a:r>
              <a:rPr lang="en-US" sz="3600" dirty="0"/>
              <a:t>Who will guard the guardians</a:t>
            </a:r>
          </a:p>
          <a:p>
            <a:r>
              <a:rPr lang="en-US" sz="3600" dirty="0"/>
              <a:t>Ideas We Can Use</a:t>
            </a:r>
          </a:p>
        </p:txBody>
      </p:sp>
    </p:spTree>
    <p:extLst>
      <p:ext uri="{BB962C8B-B14F-4D97-AF65-F5344CB8AC3E}">
        <p14:creationId xmlns:p14="http://schemas.microsoft.com/office/powerpoint/2010/main" val="3556788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858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Customary law</a:t>
            </a:r>
          </a:p>
          <a:p>
            <a:pPr lvl="1"/>
            <a:r>
              <a:rPr lang="en-US" dirty="0"/>
              <a:t>Evolution of locally efficient norms</a:t>
            </a:r>
          </a:p>
          <a:p>
            <a:pPr lvl="2"/>
            <a:r>
              <a:rPr lang="en-US" dirty="0"/>
              <a:t>Suppose some rule works well for members of a group that follows it</a:t>
            </a:r>
          </a:p>
          <a:p>
            <a:pPr lvl="2"/>
            <a:r>
              <a:rPr lang="en-US" dirty="0"/>
              <a:t>“Be honest in dealings with fellow group members, shun members who are not honest”</a:t>
            </a:r>
          </a:p>
          <a:p>
            <a:pPr lvl="2"/>
            <a:r>
              <a:rPr lang="en-US" dirty="0"/>
              <a:t>It is in the interest of people to join a group with such rules</a:t>
            </a:r>
          </a:p>
          <a:p>
            <a:pPr lvl="2"/>
            <a:r>
              <a:rPr lang="en-US" dirty="0"/>
              <a:t>And of other groups to adopt them</a:t>
            </a:r>
          </a:p>
          <a:p>
            <a:pPr lvl="1"/>
            <a:r>
              <a:rPr lang="en-US" dirty="0"/>
              <a:t>It doesn’t work with norms that are globally but not locally efficient</a:t>
            </a:r>
          </a:p>
          <a:p>
            <a:pPr lvl="2"/>
            <a:r>
              <a:rPr lang="en-US" dirty="0"/>
              <a:t>19</a:t>
            </a:r>
            <a:r>
              <a:rPr lang="en-US" baseline="30000" dirty="0"/>
              <a:t>th</a:t>
            </a:r>
            <a:r>
              <a:rPr lang="en-US" dirty="0"/>
              <a:t> c. whalers had efficient norms for issues such as sharing ownership of a whale that one ship injured, another ship finally captured</a:t>
            </a:r>
          </a:p>
          <a:p>
            <a:pPr lvl="2"/>
            <a:r>
              <a:rPr lang="en-US" dirty="0"/>
              <a:t>The norms changed as they changed from hunting one species of whale to another</a:t>
            </a:r>
          </a:p>
          <a:p>
            <a:pPr lvl="2"/>
            <a:r>
              <a:rPr lang="en-US" dirty="0"/>
              <a:t>Because they were hunting each species to near extinction</a:t>
            </a:r>
          </a:p>
          <a:p>
            <a:pPr lvl="2"/>
            <a:r>
              <a:rPr lang="en-US" dirty="0"/>
              <a:t>Which was probably not efficient. But if some don’t, others benefit</a:t>
            </a:r>
          </a:p>
          <a:p>
            <a:pPr lvl="2"/>
            <a:r>
              <a:rPr lang="en-US" dirty="0"/>
              <a:t>A norm for holding down the catch may be globally but not locally efficient</a:t>
            </a:r>
          </a:p>
          <a:p>
            <a:r>
              <a:rPr lang="en-US" dirty="0"/>
              <a:t>Competitive Legal system where parties choose their law in advance</a:t>
            </a:r>
          </a:p>
          <a:p>
            <a:pPr lvl="1"/>
            <a:r>
              <a:rPr lang="en-US" dirty="0"/>
              <a:t>Islamic choice of </a:t>
            </a:r>
            <a:r>
              <a:rPr lang="en-US" i="1" dirty="0"/>
              <a:t>madhab</a:t>
            </a:r>
          </a:p>
          <a:p>
            <a:pPr lvl="2"/>
            <a:r>
              <a:rPr lang="en-US" dirty="0"/>
              <a:t>Individuals forming a contract choose the </a:t>
            </a:r>
            <a:r>
              <a:rPr lang="en-US" i="1" dirty="0"/>
              <a:t>madhab</a:t>
            </a:r>
            <a:r>
              <a:rPr lang="en-US" dirty="0"/>
              <a:t> with the best contract rules</a:t>
            </a:r>
          </a:p>
          <a:p>
            <a:pPr lvl="2"/>
            <a:r>
              <a:rPr lang="en-US" dirty="0"/>
              <a:t>And if </a:t>
            </a:r>
            <a:r>
              <a:rPr lang="en-US" i="1" dirty="0"/>
              <a:t>mujtahids</a:t>
            </a:r>
            <a:r>
              <a:rPr lang="en-US" dirty="0"/>
              <a:t> want their rules to be used, they have an incentive to choose good ones</a:t>
            </a:r>
          </a:p>
          <a:p>
            <a:pPr lvl="1"/>
            <a:r>
              <a:rPr lang="en-US" dirty="0"/>
              <a:t>Corporate choice of state in the U.S.</a:t>
            </a:r>
          </a:p>
          <a:p>
            <a:pPr lvl="2"/>
            <a:r>
              <a:rPr lang="en-US" dirty="0"/>
              <a:t>A corporation chooses what state to incorporate in</a:t>
            </a:r>
          </a:p>
          <a:p>
            <a:pPr lvl="2"/>
            <a:r>
              <a:rPr lang="en-US" dirty="0"/>
              <a:t>So Delaware has developed corporate law that corporations like</a:t>
            </a:r>
          </a:p>
          <a:p>
            <a:pPr lvl="1"/>
            <a:r>
              <a:rPr lang="en-US" dirty="0"/>
              <a:t>Ordinary contracts: Each is a miniature legal system designed by the parties</a:t>
            </a:r>
          </a:p>
        </p:txBody>
      </p:sp>
    </p:spTree>
    <p:extLst>
      <p:ext uri="{BB962C8B-B14F-4D97-AF65-F5344CB8AC3E}">
        <p14:creationId xmlns:p14="http://schemas.microsoft.com/office/powerpoint/2010/main" val="2296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Who Will Guard the Guardians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Quis</a:t>
            </a:r>
            <a:r>
              <a:rPr lang="en-US" i="1" dirty="0"/>
              <a:t> </a:t>
            </a:r>
            <a:r>
              <a:rPr lang="en-US" i="1" dirty="0" err="1"/>
              <a:t>Custodiet</a:t>
            </a:r>
            <a:r>
              <a:rPr lang="en-US" i="1" dirty="0"/>
              <a:t> </a:t>
            </a:r>
            <a:r>
              <a:rPr lang="en-US" i="1" dirty="0" err="1"/>
              <a:t>Ipsos</a:t>
            </a:r>
            <a:r>
              <a:rPr lang="en-US" i="1" dirty="0"/>
              <a:t> </a:t>
            </a:r>
            <a:r>
              <a:rPr lang="en-US" i="1" dirty="0" err="1"/>
              <a:t>Custodes</a:t>
            </a:r>
            <a:r>
              <a:rPr lang="en-US" dirty="0"/>
              <a:t>: Who will guard the guardians?</a:t>
            </a:r>
            <a:endParaRPr lang="en-US" i="1" dirty="0"/>
          </a:p>
          <a:p>
            <a:r>
              <a:rPr lang="en-US" dirty="0"/>
              <a:t>The phrase originates in a Latin poem </a:t>
            </a:r>
          </a:p>
          <a:p>
            <a:pPr lvl="1"/>
            <a:r>
              <a:rPr lang="en-US" dirty="0"/>
              <a:t>Discussing the problem of keeping a wife faithful</a:t>
            </a:r>
          </a:p>
          <a:p>
            <a:pPr lvl="1"/>
            <a:r>
              <a:rPr lang="en-US" dirty="0"/>
              <a:t>An issue picked up in “</a:t>
            </a:r>
            <a:r>
              <a:rPr lang="en-US" dirty="0">
                <a:hlinkClick r:id="rId2"/>
              </a:rPr>
              <a:t>The English Padlock</a:t>
            </a:r>
            <a:r>
              <a:rPr lang="en-US" dirty="0"/>
              <a:t>” by Mathew Prior</a:t>
            </a:r>
          </a:p>
          <a:p>
            <a:pPr lvl="1"/>
            <a:r>
              <a:rPr lang="en-US" dirty="0"/>
              <a:t>But is usually used in a political/legal context</a:t>
            </a:r>
          </a:p>
          <a:p>
            <a:r>
              <a:rPr lang="en-US" dirty="0"/>
              <a:t>Law exists in part to keep people from doing bad things</a:t>
            </a:r>
          </a:p>
          <a:p>
            <a:r>
              <a:rPr lang="en-US" dirty="0"/>
              <a:t>How do we keep the people enforcing the law from doing bad things?</a:t>
            </a:r>
          </a:p>
          <a:p>
            <a:r>
              <a:rPr lang="en-US" dirty="0"/>
              <a:t>How do we enforce the law on the enforcers?</a:t>
            </a:r>
          </a:p>
          <a:p>
            <a:r>
              <a:rPr lang="en-US" dirty="0"/>
              <a:t>We have seen several possible solutions</a:t>
            </a:r>
          </a:p>
        </p:txBody>
      </p:sp>
    </p:spTree>
    <p:extLst>
      <p:ext uri="{BB962C8B-B14F-4D97-AF65-F5344CB8AC3E}">
        <p14:creationId xmlns:p14="http://schemas.microsoft.com/office/powerpoint/2010/main" val="2780102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69"/>
            <a:ext cx="10515600" cy="856494"/>
          </a:xfrm>
        </p:spPr>
        <p:txBody>
          <a:bodyPr/>
          <a:lstStyle/>
          <a:p>
            <a:pPr algn="ctr"/>
            <a:r>
              <a:rPr lang="en-US" dirty="0"/>
              <a:t>Have no Specialized Enforcers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57" y="858762"/>
            <a:ext cx="11865429" cy="599923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That’s how a system of private norms works</a:t>
            </a:r>
          </a:p>
          <a:p>
            <a:r>
              <a:rPr lang="en-US" dirty="0"/>
              <a:t>Or a feud system</a:t>
            </a:r>
          </a:p>
          <a:p>
            <a:r>
              <a:rPr lang="en-US" dirty="0"/>
              <a:t>To some degree our tort system or criminal law in 18</a:t>
            </a:r>
            <a:r>
              <a:rPr lang="en-US" baseline="30000" dirty="0"/>
              <a:t>th</a:t>
            </a:r>
            <a:r>
              <a:rPr lang="en-US" dirty="0"/>
              <a:t> century England</a:t>
            </a:r>
          </a:p>
          <a:p>
            <a:pPr lvl="1"/>
            <a:r>
              <a:rPr lang="en-US" dirty="0"/>
              <a:t>Anyone can sue, any Englishman can prosecute any case</a:t>
            </a:r>
          </a:p>
          <a:p>
            <a:pPr lvl="1"/>
            <a:r>
              <a:rPr lang="en-US" dirty="0"/>
              <a:t>So you can sue the government or a police officer</a:t>
            </a:r>
          </a:p>
          <a:p>
            <a:pPr lvl="1"/>
            <a:r>
              <a:rPr lang="en-US" dirty="0"/>
              <a:t>And Wilkes supporters could charge a Justice of the Peace with murder</a:t>
            </a:r>
          </a:p>
          <a:p>
            <a:pPr lvl="2"/>
            <a:r>
              <a:rPr lang="en-US" dirty="0"/>
              <a:t>Because he had told troops to fire on a crowd demonstrating in favor of Wilkes</a:t>
            </a:r>
          </a:p>
          <a:p>
            <a:pPr lvl="2"/>
            <a:r>
              <a:rPr lang="en-US" dirty="0"/>
              <a:t>And several people were killed</a:t>
            </a:r>
          </a:p>
          <a:p>
            <a:r>
              <a:rPr lang="en-US" dirty="0"/>
              <a:t>But in those systems, the enforcers have a veto</a:t>
            </a:r>
          </a:p>
          <a:p>
            <a:pPr lvl="1"/>
            <a:r>
              <a:rPr lang="en-US" dirty="0"/>
              <a:t>AT&amp;T turned over data to the NSA, customers sued, Congress immunized the phone companies</a:t>
            </a:r>
          </a:p>
          <a:p>
            <a:pPr lvl="1"/>
            <a:r>
              <a:rPr lang="en-US" dirty="0"/>
              <a:t>If the Justice of the Peace had been convicted, the King could have pardoned him</a:t>
            </a:r>
          </a:p>
          <a:p>
            <a:pPr lvl="1"/>
            <a:r>
              <a:rPr lang="en-US" dirty="0"/>
              <a:t>Unlike a feud system</a:t>
            </a:r>
          </a:p>
          <a:p>
            <a:pPr lvl="2"/>
            <a:r>
              <a:rPr lang="en-US" dirty="0"/>
              <a:t>At the beginning of </a:t>
            </a:r>
            <a:r>
              <a:rPr lang="en-US" i="1" dirty="0" err="1"/>
              <a:t>Egilsaga</a:t>
            </a:r>
            <a:r>
              <a:rPr lang="en-US" dirty="0"/>
              <a:t>, </a:t>
            </a:r>
            <a:r>
              <a:rPr lang="en-US" dirty="0" err="1"/>
              <a:t>Kveldulf’s</a:t>
            </a:r>
            <a:r>
              <a:rPr lang="en-US" dirty="0"/>
              <a:t> son is killed by King </a:t>
            </a:r>
            <a:r>
              <a:rPr lang="en-US" dirty="0" err="1"/>
              <a:t>Harald</a:t>
            </a:r>
            <a:endParaRPr lang="en-US" dirty="0"/>
          </a:p>
          <a:p>
            <a:pPr lvl="2"/>
            <a:r>
              <a:rPr lang="en-US" dirty="0" err="1"/>
              <a:t>Skallagrim</a:t>
            </a:r>
            <a:r>
              <a:rPr lang="en-US" dirty="0"/>
              <a:t>, the other son, asks for </a:t>
            </a:r>
            <a:r>
              <a:rPr lang="en-US" dirty="0" err="1"/>
              <a:t>wergeld</a:t>
            </a:r>
            <a:r>
              <a:rPr lang="en-US" dirty="0"/>
              <a:t> from the King, doesn’t get it</a:t>
            </a:r>
          </a:p>
          <a:p>
            <a:pPr lvl="2"/>
            <a:r>
              <a:rPr lang="en-US" dirty="0"/>
              <a:t>On their way to Iceland, </a:t>
            </a:r>
            <a:r>
              <a:rPr lang="en-US" dirty="0" err="1"/>
              <a:t>Kveldulf</a:t>
            </a:r>
            <a:r>
              <a:rPr lang="en-US" dirty="0"/>
              <a:t> and </a:t>
            </a:r>
            <a:r>
              <a:rPr lang="en-US" dirty="0" err="1"/>
              <a:t>Skallagrim</a:t>
            </a:r>
            <a:r>
              <a:rPr lang="en-US" dirty="0"/>
              <a:t> attack a ship carrying two of </a:t>
            </a:r>
            <a:r>
              <a:rPr lang="en-US" dirty="0" err="1"/>
              <a:t>Harald’s</a:t>
            </a:r>
            <a:r>
              <a:rPr lang="en-US" dirty="0"/>
              <a:t> nephews, kill them</a:t>
            </a:r>
          </a:p>
          <a:p>
            <a:pPr lvl="2"/>
            <a:r>
              <a:rPr lang="en-US" dirty="0"/>
              <a:t>Setting off a feud that runs through three generations–a family of Icelandic farmers against the king of Norway</a:t>
            </a:r>
          </a:p>
          <a:p>
            <a:pPr lvl="2"/>
            <a:r>
              <a:rPr lang="en-US" dirty="0"/>
              <a:t>Even kings pay </a:t>
            </a:r>
            <a:r>
              <a:rPr lang="en-US" dirty="0" err="1"/>
              <a:t>wergeld</a:t>
            </a:r>
            <a:r>
              <a:rPr lang="en-US" dirty="0"/>
              <a:t>—or are subject to retaliation</a:t>
            </a:r>
          </a:p>
        </p:txBody>
      </p:sp>
    </p:spTree>
    <p:extLst>
      <p:ext uri="{BB962C8B-B14F-4D97-AF65-F5344CB8AC3E}">
        <p14:creationId xmlns:p14="http://schemas.microsoft.com/office/powerpoint/2010/main" val="417480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Have a Second Layer of Enforcers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524" y="1825624"/>
            <a:ext cx="11619896" cy="5032375"/>
          </a:xfrm>
        </p:spPr>
        <p:txBody>
          <a:bodyPr/>
          <a:lstStyle/>
          <a:p>
            <a:r>
              <a:rPr lang="en-US" dirty="0"/>
              <a:t>A civilian review board to look at charges against police officers</a:t>
            </a:r>
          </a:p>
          <a:p>
            <a:r>
              <a:rPr lang="en-US" dirty="0"/>
              <a:t>The </a:t>
            </a:r>
            <a:r>
              <a:rPr lang="en-US" i="1" dirty="0" err="1"/>
              <a:t>nazar</a:t>
            </a:r>
            <a:r>
              <a:rPr lang="en-US" i="1" dirty="0"/>
              <a:t> </a:t>
            </a:r>
            <a:r>
              <a:rPr lang="en-US" i="1" dirty="0" err="1"/>
              <a:t>fil-mazalim</a:t>
            </a:r>
            <a:r>
              <a:rPr lang="en-US" dirty="0"/>
              <a:t> to investigate complaints against judges or officials</a:t>
            </a:r>
          </a:p>
          <a:p>
            <a:r>
              <a:rPr lang="en-US" dirty="0"/>
              <a:t>The </a:t>
            </a:r>
            <a:r>
              <a:rPr lang="en-US" dirty="0" err="1"/>
              <a:t>censorate</a:t>
            </a:r>
            <a:r>
              <a:rPr lang="en-US" dirty="0"/>
              <a:t> in Imperial China</a:t>
            </a:r>
          </a:p>
          <a:p>
            <a:pPr lvl="1"/>
            <a:r>
              <a:rPr lang="en-US" dirty="0"/>
              <a:t>Do well in the Civil Service Exams—top fraction of one percent, you become a magistrate</a:t>
            </a:r>
          </a:p>
          <a:p>
            <a:pPr lvl="1"/>
            <a:r>
              <a:rPr lang="en-US" dirty="0"/>
              <a:t>If you do even better, you have the job of investigating magistrates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84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9619" y="365125"/>
            <a:ext cx="11397600" cy="1325563"/>
          </a:xfrm>
        </p:spPr>
        <p:txBody>
          <a:bodyPr>
            <a:normAutofit/>
          </a:bodyPr>
          <a:lstStyle/>
          <a:p>
            <a:r>
              <a:rPr lang="en-US" sz="3600" dirty="0"/>
              <a:t>Use one part of the law enforcement system against another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048" y="1825625"/>
            <a:ext cx="11030856" cy="4351338"/>
          </a:xfrm>
        </p:spPr>
        <p:txBody>
          <a:bodyPr/>
          <a:lstStyle/>
          <a:p>
            <a:r>
              <a:rPr lang="en-US" dirty="0"/>
              <a:t>The FBI investigating misdeeds by prosecutors or police</a:t>
            </a:r>
          </a:p>
          <a:p>
            <a:r>
              <a:rPr lang="en-US" dirty="0"/>
              <a:t>Use tort law, privately prosecuted, against law enforcement misdeeds</a:t>
            </a:r>
          </a:p>
          <a:p>
            <a:pPr lvl="1"/>
            <a:r>
              <a:rPr lang="en-US" dirty="0"/>
              <a:t>Suing city, county and state in Chicago’s 1969 Black Panther killing</a:t>
            </a:r>
          </a:p>
          <a:p>
            <a:pPr lvl="1"/>
            <a:r>
              <a:rPr lang="en-US" dirty="0"/>
              <a:t>Suing the Secret Service in the Steve Jackson case</a:t>
            </a:r>
          </a:p>
          <a:p>
            <a:pPr lvl="1"/>
            <a:r>
              <a:rPr lang="en-US" dirty="0"/>
              <a:t>Suing the Secretary of State in </a:t>
            </a:r>
            <a:r>
              <a:rPr lang="en-US" i="1" dirty="0"/>
              <a:t>Hinkle v. Money</a:t>
            </a:r>
            <a:r>
              <a:rPr lang="en-US" dirty="0"/>
              <a:t> in 18</a:t>
            </a:r>
            <a:r>
              <a:rPr lang="en-US" baseline="30000" dirty="0"/>
              <a:t>th</a:t>
            </a:r>
            <a:r>
              <a:rPr lang="en-US" dirty="0"/>
              <a:t> century England</a:t>
            </a:r>
          </a:p>
          <a:p>
            <a:r>
              <a:rPr lang="en-US" dirty="0"/>
              <a:t>In the tort cases, the money ends up paid by the state, not the offender</a:t>
            </a:r>
          </a:p>
          <a:p>
            <a:pPr lvl="1"/>
            <a:r>
              <a:rPr lang="en-US" dirty="0"/>
              <a:t>An incentive for the state to keep its employees from misdeeds</a:t>
            </a:r>
          </a:p>
          <a:p>
            <a:pPr lvl="1"/>
            <a:r>
              <a:rPr lang="en-US" dirty="0"/>
              <a:t>But not an incentive for the employee</a:t>
            </a:r>
          </a:p>
          <a:p>
            <a:pPr lvl="1"/>
            <a:r>
              <a:rPr lang="en-US" dirty="0"/>
              <a:t>And a damage payment that is large for an individual is small for a state</a:t>
            </a:r>
          </a:p>
        </p:txBody>
      </p:sp>
    </p:spTree>
    <p:extLst>
      <p:ext uri="{BB962C8B-B14F-4D97-AF65-F5344CB8AC3E}">
        <p14:creationId xmlns:p14="http://schemas.microsoft.com/office/powerpoint/2010/main" val="368640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69"/>
            <a:ext cx="10515600" cy="1079168"/>
          </a:xfrm>
        </p:spPr>
        <p:txBody>
          <a:bodyPr/>
          <a:lstStyle/>
          <a:p>
            <a:pPr algn="ctr"/>
            <a:r>
              <a:rPr lang="en-US" dirty="0"/>
              <a:t>David </a:t>
            </a:r>
            <a:r>
              <a:rPr lang="en-US" dirty="0" err="1"/>
              <a:t>Brin</a:t>
            </a:r>
            <a:r>
              <a:rPr lang="en-US" dirty="0"/>
              <a:t>: </a:t>
            </a:r>
            <a:r>
              <a:rPr lang="en-US" i="1" dirty="0"/>
              <a:t>The Transparent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1437"/>
            <a:ext cx="10515600" cy="57765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Imagine a future with almost complete surveillance</a:t>
            </a:r>
          </a:p>
          <a:p>
            <a:pPr lvl="1"/>
            <a:r>
              <a:rPr lang="en-US" dirty="0"/>
              <a:t>All public places and many not public places covered by video cameras</a:t>
            </a:r>
          </a:p>
          <a:p>
            <a:pPr lvl="1"/>
            <a:r>
              <a:rPr lang="en-US" dirty="0"/>
              <a:t>Face recognition software to identify all the people they record</a:t>
            </a:r>
          </a:p>
          <a:p>
            <a:pPr lvl="1"/>
            <a:r>
              <a:rPr lang="en-US" dirty="0"/>
              <a:t>Database software so that all the information can be easily accessed</a:t>
            </a:r>
          </a:p>
          <a:p>
            <a:r>
              <a:rPr lang="en-US" dirty="0"/>
              <a:t>It could be a nightmare of government control, but …</a:t>
            </a:r>
          </a:p>
          <a:p>
            <a:r>
              <a:rPr lang="en-US" dirty="0"/>
              <a:t>It also makes it easy to observe and prove law enforcement misdeeds</a:t>
            </a:r>
          </a:p>
          <a:p>
            <a:pPr lvl="1"/>
            <a:r>
              <a:rPr lang="en-US" dirty="0"/>
              <a:t>This assumes that the government does not control access to the data</a:t>
            </a:r>
          </a:p>
          <a:p>
            <a:pPr lvl="1"/>
            <a:r>
              <a:rPr lang="en-US" dirty="0"/>
              <a:t>Or arrange for the camera in the police station not to work</a:t>
            </a:r>
          </a:p>
          <a:p>
            <a:r>
              <a:rPr lang="en-US" dirty="0"/>
              <a:t>The real world version so far</a:t>
            </a:r>
          </a:p>
          <a:p>
            <a:pPr lvl="1"/>
            <a:r>
              <a:rPr lang="en-US" dirty="0"/>
              <a:t>Police beat someone up where someone else can video it</a:t>
            </a:r>
          </a:p>
          <a:p>
            <a:pPr lvl="1"/>
            <a:r>
              <a:rPr lang="en-US" dirty="0"/>
              <a:t>And now that everyone has a video camera in his pocket that is quite likely</a:t>
            </a:r>
          </a:p>
          <a:p>
            <a:pPr lvl="1"/>
            <a:r>
              <a:rPr lang="en-US" dirty="0"/>
              <a:t>And the police control neither the cameras nor the data</a:t>
            </a:r>
          </a:p>
          <a:p>
            <a:pPr lvl="1"/>
            <a:r>
              <a:rPr lang="en-US" dirty="0"/>
              <a:t>But this still requires an honest system for punishing misdeeds</a:t>
            </a:r>
          </a:p>
          <a:p>
            <a:pPr lvl="1"/>
            <a:r>
              <a:rPr lang="en-US" dirty="0"/>
              <a:t>And requires a chain of evidence to prove the video isn’t fake</a:t>
            </a:r>
          </a:p>
          <a:p>
            <a:r>
              <a:rPr lang="en-US" dirty="0"/>
              <a:t>The old version: The ruler holds open court for complaints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“Moslem Kings are expected, like the old </a:t>
            </a:r>
            <a:r>
              <a:rPr lang="en-US" dirty="0" err="1"/>
              <a:t>Guebre</a:t>
            </a:r>
            <a:r>
              <a:rPr lang="en-US" dirty="0"/>
              <a:t> Monarchs, to hold “</a:t>
            </a:r>
            <a:r>
              <a:rPr lang="en-US" dirty="0" err="1"/>
              <a:t>Darbar</a:t>
            </a:r>
            <a:r>
              <a:rPr lang="en-US" dirty="0"/>
              <a:t>” (i.e., give public audience) at least twice a day, morning and evening. Neglect of this practice caused the ruin of the Caliphate and of the Persian and Moghul Empires” (Burton)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16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Democracy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rulers don’t control enforcers, vote the rulers out</a:t>
            </a:r>
          </a:p>
          <a:p>
            <a:r>
              <a:rPr lang="en-US" dirty="0"/>
              <a:t>It works on the scale of a pirate ship</a:t>
            </a:r>
          </a:p>
          <a:p>
            <a:pPr lvl="1"/>
            <a:r>
              <a:rPr lang="en-US" dirty="0"/>
              <a:t>Because the crew is small enough that each of them</a:t>
            </a:r>
          </a:p>
          <a:p>
            <a:pPr lvl="1"/>
            <a:r>
              <a:rPr lang="en-US" dirty="0"/>
              <a:t>Knows whether bad things are being done</a:t>
            </a:r>
          </a:p>
          <a:p>
            <a:pPr lvl="1"/>
            <a:r>
              <a:rPr lang="en-US" dirty="0"/>
              <a:t>And has enough influence to make it worth doing something </a:t>
            </a:r>
            <a:r>
              <a:rPr lang="en-US"/>
              <a:t>about it</a:t>
            </a:r>
            <a:endParaRPr lang="en-US" dirty="0"/>
          </a:p>
          <a:p>
            <a:r>
              <a:rPr lang="en-US" dirty="0"/>
              <a:t>In a democracy of three hundred million people</a:t>
            </a:r>
          </a:p>
          <a:p>
            <a:pPr lvl="1"/>
            <a:r>
              <a:rPr lang="en-US" dirty="0"/>
              <a:t>It is hard to know what is happening, whether abuses are real or not</a:t>
            </a:r>
          </a:p>
          <a:p>
            <a:pPr lvl="1"/>
            <a:r>
              <a:rPr lang="en-US" dirty="0"/>
              <a:t>And mostly not worth bothering, since your vote won’t change anything</a:t>
            </a:r>
          </a:p>
        </p:txBody>
      </p:sp>
    </p:spTree>
    <p:extLst>
      <p:ext uri="{BB962C8B-B14F-4D97-AF65-F5344CB8AC3E}">
        <p14:creationId xmlns:p14="http://schemas.microsoft.com/office/powerpoint/2010/main" val="2031399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379" y="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Ideas We Can Use: Marketable Torts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45140"/>
            <a:ext cx="11253281" cy="5505856"/>
          </a:xfrm>
        </p:spPr>
        <p:txBody>
          <a:bodyPr>
            <a:normAutofit/>
          </a:bodyPr>
          <a:lstStyle/>
          <a:p>
            <a:r>
              <a:rPr lang="en-US" dirty="0"/>
              <a:t>In saga period Iceland, you could transfer your tort claim </a:t>
            </a:r>
          </a:p>
          <a:p>
            <a:r>
              <a:rPr lang="en-US" dirty="0"/>
              <a:t>That provided a way in which the weak could get their rights protected</a:t>
            </a:r>
          </a:p>
          <a:p>
            <a:pPr lvl="1"/>
            <a:r>
              <a:rPr lang="en-US" dirty="0"/>
              <a:t>Transfer your claim to someone who can better collect it</a:t>
            </a:r>
          </a:p>
          <a:p>
            <a:pPr lvl="1"/>
            <a:r>
              <a:rPr lang="en-US" dirty="0"/>
              <a:t>And share the damage payment</a:t>
            </a:r>
          </a:p>
          <a:p>
            <a:r>
              <a:rPr lang="en-US" dirty="0"/>
              <a:t>In modern America, it could solve three problems</a:t>
            </a:r>
          </a:p>
          <a:p>
            <a:pPr lvl="1"/>
            <a:r>
              <a:rPr lang="en-US" dirty="0"/>
              <a:t>How to get your rights protected if you can’t afford a lawyer</a:t>
            </a:r>
          </a:p>
          <a:p>
            <a:pPr lvl="1"/>
            <a:r>
              <a:rPr lang="en-US" dirty="0"/>
              <a:t>How to get the most from your claim </a:t>
            </a:r>
          </a:p>
          <a:p>
            <a:pPr lvl="2"/>
            <a:r>
              <a:rPr lang="en-US" dirty="0"/>
              <a:t>You don’t know which lawyers will do the best job for you</a:t>
            </a:r>
          </a:p>
          <a:p>
            <a:pPr lvl="2"/>
            <a:r>
              <a:rPr lang="en-US" dirty="0"/>
              <a:t>But you know which law firm offers you the highest price for your claim</a:t>
            </a:r>
          </a:p>
          <a:p>
            <a:pPr lvl="1"/>
            <a:r>
              <a:rPr lang="en-US" dirty="0"/>
              <a:t>How to deal with torts that have very diffuse effects--$10 each on ten million people</a:t>
            </a:r>
          </a:p>
          <a:p>
            <a:pPr lvl="2"/>
            <a:r>
              <a:rPr lang="en-US" dirty="0"/>
              <a:t>Ten dollars is not worth suing for, a hundred million dollars is</a:t>
            </a:r>
          </a:p>
          <a:p>
            <a:pPr lvl="2"/>
            <a:r>
              <a:rPr lang="en-US" dirty="0"/>
              <a:t>So have a legal entrepreneur buy up lots of the claims and then sue</a:t>
            </a:r>
          </a:p>
          <a:p>
            <a:pPr lvl="2"/>
            <a:r>
              <a:rPr lang="en-US" dirty="0"/>
              <a:t>As a better substitute for the current class action</a:t>
            </a:r>
          </a:p>
        </p:txBody>
      </p:sp>
    </p:spTree>
    <p:extLst>
      <p:ext uri="{BB962C8B-B14F-4D97-AF65-F5344CB8AC3E}">
        <p14:creationId xmlns:p14="http://schemas.microsoft.com/office/powerpoint/2010/main" val="3053886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378" y="0"/>
            <a:ext cx="10515600" cy="1001949"/>
          </a:xfrm>
        </p:spPr>
        <p:txBody>
          <a:bodyPr/>
          <a:lstStyle/>
          <a:p>
            <a:pPr algn="ctr"/>
            <a:r>
              <a:rPr lang="en-US" dirty="0"/>
              <a:t>Liability for Prosecuting the Innocent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089498"/>
            <a:ext cx="11214371" cy="576850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</a:t>
            </a:r>
            <a:r>
              <a:rPr lang="en-US" dirty="0" err="1"/>
              <a:t>Periclean</a:t>
            </a:r>
            <a:r>
              <a:rPr lang="en-US" dirty="0"/>
              <a:t> Athens, to reduce that problem</a:t>
            </a:r>
          </a:p>
          <a:p>
            <a:pPr lvl="1"/>
            <a:r>
              <a:rPr lang="en-US" dirty="0"/>
              <a:t>In tort law, the losing plaintiff could owe damages to the prevailing defendant</a:t>
            </a:r>
          </a:p>
          <a:p>
            <a:pPr lvl="1"/>
            <a:r>
              <a:rPr lang="en-US" dirty="0"/>
              <a:t>In criminal law, the prosecutor who got less than 20% of the jury was fined</a:t>
            </a:r>
          </a:p>
          <a:p>
            <a:r>
              <a:rPr lang="en-US" dirty="0"/>
              <a:t>Since courts make mistakes, it sometimes pays to sue on a weak case</a:t>
            </a:r>
          </a:p>
          <a:p>
            <a:pPr lvl="1"/>
            <a:r>
              <a:rPr lang="en-US" dirty="0"/>
              <a:t>Thus imposing a cost on the innocent defendant who might lose</a:t>
            </a:r>
          </a:p>
          <a:p>
            <a:pPr lvl="1"/>
            <a:r>
              <a:rPr lang="en-US" dirty="0"/>
              <a:t>When the defendant loses, we treat him as certainly guilty, so</a:t>
            </a:r>
          </a:p>
          <a:p>
            <a:pPr lvl="1"/>
            <a:r>
              <a:rPr lang="en-US" dirty="0"/>
              <a:t>When he wins, treat him as certainly innocent, the plaintiff owes him damages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 solution to the patent troll problem?</a:t>
            </a:r>
          </a:p>
          <a:p>
            <a:r>
              <a:rPr lang="en-US" dirty="0"/>
              <a:t>A criminal prosecutor can charge the defendant with things he did not do</a:t>
            </a:r>
          </a:p>
          <a:p>
            <a:pPr lvl="1"/>
            <a:r>
              <a:rPr lang="en-US" dirty="0"/>
              <a:t>In order to get him to plead guilty to a lesser offense</a:t>
            </a:r>
          </a:p>
          <a:p>
            <a:pPr lvl="1"/>
            <a:r>
              <a:rPr lang="en-US" dirty="0"/>
              <a:t>Which it might be in his interest to do, even if innocent, to avoid the risk</a:t>
            </a:r>
          </a:p>
          <a:p>
            <a:pPr lvl="1"/>
            <a:r>
              <a:rPr lang="en-US" dirty="0"/>
              <a:t>We need some way of penalizing the prosecutor for doing so</a:t>
            </a:r>
          </a:p>
          <a:p>
            <a:pPr lvl="1"/>
            <a:r>
              <a:rPr lang="en-US" dirty="0"/>
              <a:t>Perhaps, if in several cases there is a charge on which few jurors vote for conviction</a:t>
            </a:r>
          </a:p>
          <a:p>
            <a:pPr lvl="1"/>
            <a:r>
              <a:rPr lang="en-US" dirty="0"/>
              <a:t>Prosecutor is fired, barred from ever prosecuting a case again </a:t>
            </a:r>
          </a:p>
        </p:txBody>
      </p:sp>
    </p:spTree>
    <p:extLst>
      <p:ext uri="{BB962C8B-B14F-4D97-AF65-F5344CB8AC3E}">
        <p14:creationId xmlns:p14="http://schemas.microsoft.com/office/powerpoint/2010/main" val="150132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477" y="0"/>
            <a:ext cx="10515600" cy="953311"/>
          </a:xfrm>
        </p:spPr>
        <p:txBody>
          <a:bodyPr/>
          <a:lstStyle/>
          <a:p>
            <a:pPr algn="ctr"/>
            <a:r>
              <a:rPr lang="en-US" dirty="0"/>
              <a:t>Rules that Reveal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0043"/>
            <a:ext cx="11353800" cy="5642042"/>
          </a:xfrm>
        </p:spPr>
        <p:txBody>
          <a:bodyPr/>
          <a:lstStyle/>
          <a:p>
            <a:r>
              <a:rPr lang="en-US" dirty="0"/>
              <a:t>In </a:t>
            </a:r>
            <a:r>
              <a:rPr lang="en-US" dirty="0" err="1"/>
              <a:t>Periclean</a:t>
            </a:r>
            <a:r>
              <a:rPr lang="en-US" dirty="0"/>
              <a:t> Athens, the richest Athenians had to produce public goods</a:t>
            </a:r>
          </a:p>
          <a:p>
            <a:pPr lvl="1"/>
            <a:r>
              <a:rPr lang="en-US" dirty="0"/>
              <a:t>To get out of it, you needed to show another Athenian was richer than you</a:t>
            </a:r>
          </a:p>
          <a:p>
            <a:pPr lvl="1"/>
            <a:r>
              <a:rPr lang="en-US" dirty="0"/>
              <a:t>You showed it by offering to trade everything you owned for everything he owned</a:t>
            </a:r>
          </a:p>
          <a:p>
            <a:pPr lvl="1"/>
            <a:r>
              <a:rPr lang="en-US" dirty="0"/>
              <a:t>If he declined, he was admitting he was richer</a:t>
            </a:r>
          </a:p>
          <a:p>
            <a:pPr lvl="1"/>
            <a:r>
              <a:rPr lang="en-US" dirty="0"/>
              <a:t>So he had to do what you had been told to do</a:t>
            </a:r>
          </a:p>
          <a:p>
            <a:r>
              <a:rPr lang="en-US" dirty="0"/>
              <a:t> The same approach can be used in a modern society</a:t>
            </a:r>
          </a:p>
          <a:p>
            <a:pPr lvl="1"/>
            <a:r>
              <a:rPr lang="en-US" dirty="0"/>
              <a:t>The simplest example is “I cut, you choose,” making it in my interest to cut fairly</a:t>
            </a:r>
          </a:p>
          <a:p>
            <a:pPr lvl="1"/>
            <a:r>
              <a:rPr lang="en-US" dirty="0"/>
              <a:t>Entering your horse in a $10,000 dollar claims race is an offer to sell it for $10,000</a:t>
            </a:r>
          </a:p>
          <a:p>
            <a:pPr lvl="1"/>
            <a:r>
              <a:rPr lang="en-US" dirty="0"/>
              <a:t>We could value property for taxation the same way—a self-assessed property tax</a:t>
            </a:r>
          </a:p>
          <a:p>
            <a:pPr lvl="1"/>
            <a:r>
              <a:rPr lang="en-US" dirty="0"/>
              <a:t>If we wanted to tax wealth, we could use the same approach</a:t>
            </a:r>
          </a:p>
          <a:p>
            <a:pPr lvl="2"/>
            <a:r>
              <a:rPr lang="en-US" dirty="0"/>
              <a:t>You declare the total value of everything you own</a:t>
            </a:r>
          </a:p>
          <a:p>
            <a:pPr lvl="2"/>
            <a:r>
              <a:rPr lang="en-US" dirty="0"/>
              <a:t>And must be willing to transfer it all to anyone willing to pay that price</a:t>
            </a:r>
          </a:p>
          <a:p>
            <a:r>
              <a:rPr lang="en-US" dirty="0"/>
              <a:t>Can you suggest other examples, actual or possible, in a modern society?</a:t>
            </a:r>
          </a:p>
        </p:txBody>
      </p:sp>
    </p:spTree>
    <p:extLst>
      <p:ext uri="{BB962C8B-B14F-4D97-AF65-F5344CB8AC3E}">
        <p14:creationId xmlns:p14="http://schemas.microsoft.com/office/powerpoint/2010/main" val="4076064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7964"/>
          </a:xfrm>
        </p:spPr>
        <p:txBody>
          <a:bodyPr/>
          <a:lstStyle/>
          <a:p>
            <a:r>
              <a:rPr lang="en-US" dirty="0"/>
              <a:t>Incentive to Enforce and the Problem of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3173"/>
            <a:ext cx="10515600" cy="561482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Rules require an incentive to enforce or they don’t get enforced</a:t>
            </a:r>
          </a:p>
          <a:p>
            <a:pPr lvl="1"/>
            <a:r>
              <a:rPr lang="en-US" dirty="0"/>
              <a:t>But there are also problems with too much incentive</a:t>
            </a:r>
          </a:p>
          <a:p>
            <a:pPr lvl="1"/>
            <a:r>
              <a:rPr lang="en-US" dirty="0"/>
              <a:t>Of two sorts</a:t>
            </a:r>
          </a:p>
          <a:p>
            <a:r>
              <a:rPr lang="en-US" dirty="0"/>
              <a:t>We may spend more resources enforcing laws than it is worth</a:t>
            </a:r>
          </a:p>
          <a:p>
            <a:r>
              <a:rPr lang="en-US" dirty="0"/>
              <a:t>And a strong incentive to convict may lead to convicting the innocent</a:t>
            </a:r>
          </a:p>
          <a:p>
            <a:pPr lvl="1"/>
            <a:r>
              <a:rPr lang="en-US" dirty="0"/>
              <a:t>Directly, because someone profits from doing so</a:t>
            </a:r>
          </a:p>
          <a:p>
            <a:pPr lvl="1"/>
            <a:r>
              <a:rPr lang="en-US" dirty="0"/>
              <a:t>Indirectly</a:t>
            </a:r>
          </a:p>
          <a:p>
            <a:pPr lvl="2"/>
            <a:r>
              <a:rPr lang="en-US" dirty="0"/>
              <a:t>The lower the standard of proof, the more guilty defendants get convicted, which is good</a:t>
            </a:r>
          </a:p>
          <a:p>
            <a:pPr lvl="2"/>
            <a:r>
              <a:rPr lang="en-US" dirty="0"/>
              <a:t>But also more innocent defendants</a:t>
            </a:r>
          </a:p>
          <a:p>
            <a:pPr lvl="1"/>
            <a:r>
              <a:rPr lang="en-US" dirty="0"/>
              <a:t>We try to prevent that by legal rules for separating innocent from guilty</a:t>
            </a:r>
          </a:p>
          <a:p>
            <a:pPr lvl="1"/>
            <a:r>
              <a:rPr lang="en-US" dirty="0"/>
              <a:t>But it isn’t clear how well that works</a:t>
            </a:r>
          </a:p>
          <a:p>
            <a:pPr lvl="2"/>
            <a:r>
              <a:rPr lang="en-US" dirty="0"/>
              <a:t>The U.S. has elaborate rules for jury trials but</a:t>
            </a:r>
          </a:p>
          <a:p>
            <a:pPr lvl="2"/>
            <a:r>
              <a:rPr lang="en-US" dirty="0"/>
              <a:t>Almost all felony convictions are by plea bargains</a:t>
            </a:r>
          </a:p>
          <a:p>
            <a:pPr lvl="1"/>
            <a:r>
              <a:rPr lang="en-US" dirty="0"/>
              <a:t>How would you estimate the rate of false positives in the criminal justice system?</a:t>
            </a:r>
          </a:p>
          <a:p>
            <a:pPr lvl="2"/>
            <a:r>
              <a:rPr lang="en-US" dirty="0"/>
              <a:t>Apply a new technology to old cases: DNA testing</a:t>
            </a:r>
          </a:p>
          <a:p>
            <a:pPr lvl="2"/>
            <a:r>
              <a:rPr lang="en-US" dirty="0"/>
              <a:t>Several attempts to do that suggest error rates of a few percent</a:t>
            </a:r>
          </a:p>
        </p:txBody>
      </p:sp>
    </p:spTree>
    <p:extLst>
      <p:ext uri="{BB962C8B-B14F-4D97-AF65-F5344CB8AC3E}">
        <p14:creationId xmlns:p14="http://schemas.microsoft.com/office/powerpoint/2010/main" val="50547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322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Privately </a:t>
            </a:r>
            <a:r>
              <a:rPr lang="en-US"/>
              <a:t>Prosecuted Criminal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75489"/>
            <a:ext cx="12192000" cy="598251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</a:t>
            </a:r>
            <a:r>
              <a:rPr lang="en-US" dirty="0" err="1"/>
              <a:t>Periclean</a:t>
            </a:r>
            <a:r>
              <a:rPr lang="en-US" dirty="0"/>
              <a:t> Athens and 18</a:t>
            </a:r>
            <a:r>
              <a:rPr lang="en-US" baseline="30000" dirty="0"/>
              <a:t>th</a:t>
            </a:r>
            <a:r>
              <a:rPr lang="en-US" dirty="0"/>
              <a:t> century England, crimes were privately prosecuted</a:t>
            </a:r>
          </a:p>
          <a:p>
            <a:pPr lvl="1"/>
            <a:r>
              <a:rPr lang="en-US" dirty="0"/>
              <a:t>By any adult citizen (male citizen for Athens)</a:t>
            </a:r>
          </a:p>
          <a:p>
            <a:pPr lvl="1"/>
            <a:r>
              <a:rPr lang="en-US" dirty="0"/>
              <a:t>In U.S. law, some statutes provide for a “private attorney general”</a:t>
            </a:r>
          </a:p>
          <a:p>
            <a:pPr lvl="1"/>
            <a:r>
              <a:rPr lang="en-US" dirty="0"/>
              <a:t>Should we apply that approach more  broadly?</a:t>
            </a:r>
          </a:p>
          <a:p>
            <a:r>
              <a:rPr lang="en-US" dirty="0"/>
              <a:t>The Problem this might help solve: The King’s friends can get away with murder</a:t>
            </a:r>
          </a:p>
          <a:p>
            <a:pPr lvl="1"/>
            <a:r>
              <a:rPr lang="en-US" dirty="0"/>
              <a:t>If criminal law can only be prosecuted by the government</a:t>
            </a:r>
          </a:p>
          <a:p>
            <a:pPr lvl="1"/>
            <a:r>
              <a:rPr lang="en-US" dirty="0"/>
              <a:t>The government can choose not to prosecute crimes it approves of</a:t>
            </a:r>
          </a:p>
          <a:p>
            <a:pPr lvl="1"/>
            <a:r>
              <a:rPr lang="en-US" dirty="0"/>
              <a:t>Most obviously crimes committed by government actors, such as police</a:t>
            </a:r>
          </a:p>
          <a:p>
            <a:pPr lvl="1"/>
            <a:r>
              <a:rPr lang="en-US" dirty="0"/>
              <a:t>And sometimes does</a:t>
            </a:r>
          </a:p>
          <a:p>
            <a:r>
              <a:rPr lang="en-US" dirty="0"/>
              <a:t>Private prosecution would solve that problem, but </a:t>
            </a:r>
            <a:r>
              <a:rPr lang="mr-IN" dirty="0"/>
              <a:t>…</a:t>
            </a:r>
            <a:endParaRPr lang="en-US" dirty="0"/>
          </a:p>
          <a:p>
            <a:pPr lvl="1"/>
            <a:r>
              <a:rPr lang="en-US" dirty="0"/>
              <a:t>It might raise other problems, as individuals used criminal law</a:t>
            </a:r>
          </a:p>
          <a:p>
            <a:pPr lvl="1"/>
            <a:r>
              <a:rPr lang="en-US" dirty="0"/>
              <a:t>To injure people they disliked</a:t>
            </a:r>
          </a:p>
          <a:p>
            <a:pPr lvl="1"/>
            <a:r>
              <a:rPr lang="en-US" dirty="0"/>
              <a:t>Possibly for offenses that are not really worth the trouble of punishing</a:t>
            </a:r>
          </a:p>
          <a:p>
            <a:pPr lvl="1"/>
            <a:r>
              <a:rPr lang="en-US" dirty="0"/>
              <a:t>Is it good for the government to be able to use selective prosecution?</a:t>
            </a:r>
          </a:p>
          <a:p>
            <a:pPr lvl="2"/>
            <a:r>
              <a:rPr lang="en-US" dirty="0"/>
              <a:t>Arguably it transfers to the executive what was supposed to be the job of the legislature</a:t>
            </a:r>
          </a:p>
          <a:p>
            <a:pPr lvl="2"/>
            <a:r>
              <a:rPr lang="en-US" dirty="0"/>
              <a:t>Consider Obama’s controversial immigration policies</a:t>
            </a:r>
          </a:p>
          <a:p>
            <a:pPr lvl="2"/>
            <a:r>
              <a:rPr lang="en-US" dirty="0"/>
              <a:t>On the other hand, it isn’t practical to prosecute all offenses with a limited staff and budget</a:t>
            </a:r>
          </a:p>
          <a:p>
            <a:r>
              <a:rPr lang="en-US" dirty="0"/>
              <a:t>Alternatively, perhaps we shouldn’t pass laws we don’t want enforced</a:t>
            </a:r>
          </a:p>
        </p:txBody>
      </p:sp>
    </p:spTree>
    <p:extLst>
      <p:ext uri="{BB962C8B-B14F-4D97-AF65-F5344CB8AC3E}">
        <p14:creationId xmlns:p14="http://schemas.microsoft.com/office/powerpoint/2010/main" val="2256054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1404"/>
          </a:xfrm>
        </p:spPr>
        <p:txBody>
          <a:bodyPr/>
          <a:lstStyle/>
          <a:p>
            <a:pPr algn="ctr"/>
            <a:r>
              <a:rPr lang="en-US"/>
              <a:t>Feud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18681"/>
            <a:ext cx="11353800" cy="5058282"/>
          </a:xfrm>
        </p:spPr>
        <p:txBody>
          <a:bodyPr/>
          <a:lstStyle/>
          <a:p>
            <a:r>
              <a:rPr lang="en-US" dirty="0"/>
              <a:t>Feud law exists, </a:t>
            </a:r>
            <a:r>
              <a:rPr lang="en-US" i="1" dirty="0"/>
              <a:t>de facto</a:t>
            </a:r>
            <a:endParaRPr lang="en-US" dirty="0"/>
          </a:p>
          <a:p>
            <a:pPr lvl="1"/>
            <a:r>
              <a:rPr lang="en-US" dirty="0"/>
              <a:t>Within some modern subcultures, such as Romani</a:t>
            </a:r>
          </a:p>
          <a:p>
            <a:pPr lvl="1"/>
            <a:r>
              <a:rPr lang="en-US" dirty="0"/>
              <a:t>Implicit in the ways we enforce norms</a:t>
            </a:r>
          </a:p>
          <a:p>
            <a:pPr lvl="1"/>
            <a:r>
              <a:rPr lang="en-US" dirty="0"/>
              <a:t>In many illegal uses of force, such as interactions between street gangs</a:t>
            </a:r>
          </a:p>
          <a:p>
            <a:pPr lvl="1"/>
            <a:r>
              <a:rPr lang="en-US" dirty="0"/>
              <a:t>Arguably in the logic of legal conflicts such as patent infringement suits</a:t>
            </a:r>
          </a:p>
          <a:p>
            <a:pPr lvl="2"/>
            <a:r>
              <a:rPr lang="en-US" dirty="0"/>
              <a:t>My willingness to sue you on a weak case is limited</a:t>
            </a:r>
          </a:p>
          <a:p>
            <a:pPr lvl="2"/>
            <a:r>
              <a:rPr lang="en-US" dirty="0"/>
              <a:t>By the fact that you can retaliate by suing me on a weak case</a:t>
            </a:r>
          </a:p>
          <a:p>
            <a:pPr lvl="2"/>
            <a:r>
              <a:rPr lang="en-US" dirty="0"/>
              <a:t>But that doesn’t work for non-practicing entities aka patent trolls</a:t>
            </a:r>
          </a:p>
          <a:p>
            <a:r>
              <a:rPr lang="en-US" dirty="0"/>
              <a:t>Recognizing its existence and logic helps us understand those systems</a:t>
            </a:r>
          </a:p>
          <a:p>
            <a:r>
              <a:rPr lang="en-US" dirty="0"/>
              <a:t>One could imagine a modern society built on a modern version</a:t>
            </a:r>
          </a:p>
          <a:p>
            <a:pPr lvl="1"/>
            <a:r>
              <a:rPr lang="en-US" dirty="0"/>
              <a:t>If sufficiently curious, see part III of my first book</a:t>
            </a:r>
          </a:p>
          <a:p>
            <a:pPr lvl="1"/>
            <a:r>
              <a:rPr lang="en-US" dirty="0">
                <a:hlinkClick r:id="rId2"/>
              </a:rPr>
              <a:t>Webbed</a:t>
            </a:r>
            <a:r>
              <a:rPr lang="en-US" dirty="0"/>
              <a:t> on my site</a:t>
            </a:r>
          </a:p>
        </p:txBody>
      </p:sp>
    </p:spTree>
    <p:extLst>
      <p:ext uri="{BB962C8B-B14F-4D97-AF65-F5344CB8AC3E}">
        <p14:creationId xmlns:p14="http://schemas.microsoft.com/office/powerpoint/2010/main" val="114740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77152-8A96-1D4D-A879-F980C03BB5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39403"/>
            <a:ext cx="11009243" cy="5518596"/>
          </a:xfrm>
        </p:spPr>
        <p:txBody>
          <a:bodyPr>
            <a:normAutofit/>
          </a:bodyPr>
          <a:lstStyle/>
          <a:p>
            <a:r>
              <a:rPr lang="en-US" sz="3600" dirty="0"/>
              <a:t>Would this Course Work Better if</a:t>
            </a:r>
          </a:p>
          <a:p>
            <a:pPr lvl="1"/>
            <a:r>
              <a:rPr lang="en-US" sz="3200" dirty="0"/>
              <a:t>For each day, you read the relevant chapters</a:t>
            </a:r>
          </a:p>
          <a:p>
            <a:pPr lvl="1"/>
            <a:r>
              <a:rPr lang="en-US" sz="3200" dirty="0"/>
              <a:t>For class, you ask any questions that occur to you</a:t>
            </a:r>
          </a:p>
          <a:p>
            <a:pPr lvl="1"/>
            <a:r>
              <a:rPr lang="en-US" sz="3200" dirty="0"/>
              <a:t>I answer questions until there are none or two hours pass</a:t>
            </a:r>
          </a:p>
          <a:p>
            <a:pPr lvl="1"/>
            <a:r>
              <a:rPr lang="en-US" sz="3200" dirty="0"/>
              <a:t>Then we go home</a:t>
            </a:r>
          </a:p>
          <a:p>
            <a:r>
              <a:rPr lang="en-US" sz="3600" dirty="0"/>
              <a:t>If not, why?</a:t>
            </a:r>
          </a:p>
          <a:p>
            <a:r>
              <a:rPr lang="en-US" sz="3600" dirty="0"/>
              <a:t>More generally, why</a:t>
            </a:r>
          </a:p>
          <a:p>
            <a:pPr lvl="1"/>
            <a:r>
              <a:rPr lang="en-US" sz="3200" dirty="0"/>
              <a:t>Did the mass lecture format, with essentially no interaction</a:t>
            </a:r>
          </a:p>
          <a:p>
            <a:pPr lvl="1"/>
            <a:r>
              <a:rPr lang="en-US" sz="3200" dirty="0"/>
              <a:t>Survive the invention of the printing press?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4B07BE-49F9-9C43-AF5A-6B78C3058403}"/>
              </a:ext>
            </a:extLst>
          </p:cNvPr>
          <p:cNvSpPr txBox="1"/>
          <p:nvPr/>
        </p:nvSpPr>
        <p:spPr>
          <a:xfrm>
            <a:off x="1481070" y="283335"/>
            <a:ext cx="79333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Question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51753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14400"/>
          </a:xfrm>
        </p:spPr>
        <p:txBody>
          <a:bodyPr/>
          <a:lstStyle/>
          <a:p>
            <a:pPr algn="ctr"/>
            <a:r>
              <a:rPr lang="en-US" dirty="0"/>
              <a:t>Trying Too Hard: The Law of Torture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709" y="914400"/>
            <a:ext cx="11044718" cy="5943599"/>
          </a:xfrm>
        </p:spPr>
        <p:txBody>
          <a:bodyPr>
            <a:normAutofit/>
          </a:bodyPr>
          <a:lstStyle/>
          <a:p>
            <a:r>
              <a:rPr lang="en-US" dirty="0"/>
              <a:t>The original medieval solution was an ordeal: Let God judge</a:t>
            </a:r>
          </a:p>
          <a:p>
            <a:pPr lvl="1"/>
            <a:r>
              <a:rPr lang="en-US" dirty="0"/>
              <a:t>They abandoned that on theological grounds: We don’t get to order God around</a:t>
            </a:r>
          </a:p>
          <a:p>
            <a:pPr lvl="1"/>
            <a:r>
              <a:rPr lang="en-US" dirty="0"/>
              <a:t>Replaced it with a very high standard of proof</a:t>
            </a:r>
          </a:p>
          <a:p>
            <a:pPr lvl="2"/>
            <a:r>
              <a:rPr lang="en-US" dirty="0"/>
              <a:t>Evidence clear as the noonday sun</a:t>
            </a:r>
          </a:p>
          <a:p>
            <a:pPr lvl="2"/>
            <a:r>
              <a:rPr lang="en-US" dirty="0"/>
              <a:t>Two eyewitnesses to the crime</a:t>
            </a:r>
          </a:p>
          <a:p>
            <a:pPr lvl="2"/>
            <a:r>
              <a:rPr lang="en-US" dirty="0"/>
              <a:t>Or a voluntary confession</a:t>
            </a:r>
          </a:p>
          <a:p>
            <a:pPr lvl="1"/>
            <a:r>
              <a:rPr lang="en-US" dirty="0"/>
              <a:t>At which point most criminals could not get convicted, so </a:t>
            </a:r>
            <a:r>
              <a:rPr lang="mr-IN" dirty="0"/>
              <a:t>…</a:t>
            </a:r>
            <a:endParaRPr lang="en-US" dirty="0"/>
          </a:p>
          <a:p>
            <a:r>
              <a:rPr lang="en-US" dirty="0"/>
              <a:t>They instituted the law of torture</a:t>
            </a:r>
          </a:p>
          <a:p>
            <a:pPr lvl="1"/>
            <a:r>
              <a:rPr lang="en-US" dirty="0"/>
              <a:t>Once they had half evidence, such as one witness or good circumstantial evidence</a:t>
            </a:r>
          </a:p>
          <a:p>
            <a:pPr lvl="1"/>
            <a:r>
              <a:rPr lang="en-US" dirty="0"/>
              <a:t>They could torture the defendant into confessing</a:t>
            </a:r>
          </a:p>
          <a:p>
            <a:pPr lvl="1"/>
            <a:r>
              <a:rPr lang="en-US" dirty="0"/>
              <a:t>Confessing under torture wasn’t voluntary, so</a:t>
            </a:r>
          </a:p>
          <a:p>
            <a:pPr lvl="1"/>
            <a:r>
              <a:rPr lang="en-US" dirty="0"/>
              <a:t>Stop torturing him, ask if he wants to confess, if he doesn’t torture him again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612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7416"/>
          </a:xfrm>
        </p:spPr>
        <p:txBody>
          <a:bodyPr/>
          <a:lstStyle/>
          <a:p>
            <a:pPr algn="ctr"/>
            <a:r>
              <a:rPr lang="en-US" dirty="0"/>
              <a:t>Other Versions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0431"/>
            <a:ext cx="10658582" cy="5717569"/>
          </a:xfrm>
        </p:spPr>
        <p:txBody>
          <a:bodyPr/>
          <a:lstStyle/>
          <a:p>
            <a:r>
              <a:rPr lang="en-US" dirty="0"/>
              <a:t>Arguably, plea bargaining in the U.S. has the same logic</a:t>
            </a:r>
          </a:p>
          <a:p>
            <a:pPr lvl="1"/>
            <a:r>
              <a:rPr lang="en-US" dirty="0"/>
              <a:t>Give defendants lots of rights in jury trials to avoid convicting the innocent</a:t>
            </a:r>
          </a:p>
          <a:p>
            <a:pPr lvl="1"/>
            <a:r>
              <a:rPr lang="en-US" dirty="0"/>
              <a:t>Now jury trials take too long to use for all felonies, so</a:t>
            </a:r>
          </a:p>
          <a:p>
            <a:pPr lvl="1"/>
            <a:r>
              <a:rPr lang="en-US" dirty="0"/>
              <a:t>Replace trial with confession, not by torture but the threat of higher penalties</a:t>
            </a:r>
          </a:p>
          <a:p>
            <a:r>
              <a:rPr lang="en-US" dirty="0"/>
              <a:t>Jewish law was even stricter for capital offenses</a:t>
            </a:r>
          </a:p>
          <a:p>
            <a:pPr lvl="1"/>
            <a:r>
              <a:rPr lang="en-US" dirty="0"/>
              <a:t>Not only required two eyewitnesses, but</a:t>
            </a:r>
          </a:p>
          <a:p>
            <a:pPr lvl="1"/>
            <a:r>
              <a:rPr lang="en-US" dirty="0"/>
              <a:t>Witnesses who had warned the criminal in advance</a:t>
            </a:r>
          </a:p>
          <a:p>
            <a:pPr lvl="1"/>
            <a:r>
              <a:rPr lang="en-US" dirty="0"/>
              <a:t>But they found various grounds for ignoring that requirement</a:t>
            </a:r>
          </a:p>
          <a:p>
            <a:r>
              <a:rPr lang="en-US" dirty="0"/>
              <a:t>Islamic law requires two witnesses for a </a:t>
            </a:r>
            <a:r>
              <a:rPr lang="en-US" dirty="0" err="1"/>
              <a:t>Hadd</a:t>
            </a:r>
            <a:r>
              <a:rPr lang="en-US" dirty="0"/>
              <a:t> offense</a:t>
            </a:r>
          </a:p>
          <a:p>
            <a:pPr lvl="1"/>
            <a:r>
              <a:rPr lang="en-US" dirty="0"/>
              <a:t>For </a:t>
            </a:r>
            <a:r>
              <a:rPr lang="en-US" i="1" dirty="0"/>
              <a:t>Zina</a:t>
            </a:r>
            <a:r>
              <a:rPr lang="en-US" dirty="0"/>
              <a:t>, four witnesses to the same act of intercourse</a:t>
            </a:r>
          </a:p>
          <a:p>
            <a:pPr lvl="1"/>
            <a:r>
              <a:rPr lang="en-US" dirty="0"/>
              <a:t>But there are multiple alternatives with lower standards: </a:t>
            </a:r>
            <a:r>
              <a:rPr lang="en-US" i="1" dirty="0" err="1"/>
              <a:t>Tazir</a:t>
            </a:r>
            <a:r>
              <a:rPr lang="en-US" dirty="0"/>
              <a:t>, </a:t>
            </a:r>
            <a:r>
              <a:rPr lang="en-US" i="1" dirty="0" err="1"/>
              <a:t>Shurta</a:t>
            </a:r>
            <a:r>
              <a:rPr lang="en-US" dirty="0"/>
              <a:t>, </a:t>
            </a:r>
            <a:r>
              <a:rPr lang="mr-IN" dirty="0"/>
              <a:t>…</a:t>
            </a:r>
            <a:endParaRPr lang="en-US" dirty="0"/>
          </a:p>
          <a:p>
            <a:pPr lvl="1"/>
            <a:r>
              <a:rPr lang="en-US" dirty="0"/>
              <a:t>Some schools hold that in </a:t>
            </a:r>
            <a:r>
              <a:rPr lang="en-US" i="1" dirty="0" err="1"/>
              <a:t>Tazir</a:t>
            </a:r>
            <a:r>
              <a:rPr lang="en-US" dirty="0"/>
              <a:t> the judge can convict on his own knowledge </a:t>
            </a:r>
          </a:p>
        </p:txBody>
      </p:sp>
    </p:spTree>
    <p:extLst>
      <p:ext uri="{BB962C8B-B14F-4D97-AF65-F5344CB8AC3E}">
        <p14:creationId xmlns:p14="http://schemas.microsoft.com/office/powerpoint/2010/main" val="181296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064381"/>
          </a:xfrm>
        </p:spPr>
        <p:txBody>
          <a:bodyPr/>
          <a:lstStyle/>
          <a:p>
            <a:pPr algn="ctr"/>
            <a:r>
              <a:rPr lang="en-US" dirty="0"/>
              <a:t>Standards of Proof and Costs of Error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2094"/>
            <a:ext cx="10845800" cy="5575905"/>
          </a:xfrm>
        </p:spPr>
        <p:txBody>
          <a:bodyPr/>
          <a:lstStyle/>
          <a:p>
            <a:r>
              <a:rPr lang="en-US" dirty="0"/>
              <a:t>In setting how much evidence you require for conviction </a:t>
            </a:r>
          </a:p>
          <a:p>
            <a:pPr lvl="1"/>
            <a:r>
              <a:rPr lang="en-US" dirty="0"/>
              <a:t>You are trading off the benefit of acquitting fewer guilty defendants </a:t>
            </a:r>
          </a:p>
          <a:p>
            <a:pPr lvl="1"/>
            <a:r>
              <a:rPr lang="en-US" dirty="0"/>
              <a:t>Against the cost of convicting more innocent ones</a:t>
            </a:r>
          </a:p>
          <a:p>
            <a:r>
              <a:rPr lang="en-US" dirty="0"/>
              <a:t>Costs and benefits may be different for different offenses</a:t>
            </a:r>
          </a:p>
          <a:p>
            <a:pPr lvl="1"/>
            <a:r>
              <a:rPr lang="en-US" dirty="0"/>
              <a:t>An error in tort means someone pays money unjustly that someone else gets</a:t>
            </a:r>
          </a:p>
          <a:p>
            <a:pPr lvl="1"/>
            <a:r>
              <a:rPr lang="en-US" dirty="0"/>
              <a:t>A capital error in criminal means someone unjustly loses a life that nobody gets</a:t>
            </a:r>
          </a:p>
          <a:p>
            <a:pPr lvl="1"/>
            <a:r>
              <a:rPr lang="en-US" dirty="0"/>
              <a:t>Which is a reason to have a higher standard of proof for criminal punishments</a:t>
            </a:r>
          </a:p>
          <a:p>
            <a:r>
              <a:rPr lang="en-US" i="1" dirty="0" err="1"/>
              <a:t>Jinayat</a:t>
            </a:r>
            <a:r>
              <a:rPr lang="en-US" dirty="0"/>
              <a:t> reduces punishment costs by giving the option of compensation</a:t>
            </a:r>
          </a:p>
          <a:p>
            <a:r>
              <a:rPr lang="en-US" dirty="0"/>
              <a:t>As does feud law, where you can settle instead of fighting</a:t>
            </a:r>
          </a:p>
          <a:p>
            <a:r>
              <a:rPr lang="en-US" dirty="0"/>
              <a:t>And out of court settlements in privately prosecuted criminal law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08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555"/>
            <a:ext cx="10515600" cy="699255"/>
          </a:xfrm>
        </p:spPr>
        <p:txBody>
          <a:bodyPr/>
          <a:lstStyle/>
          <a:p>
            <a:pPr algn="ctr"/>
            <a:r>
              <a:rPr lang="en-US" dirty="0"/>
              <a:t>Technologies for Revealing Truth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239" y="882952"/>
            <a:ext cx="11640084" cy="597504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Jury Selection rules</a:t>
            </a:r>
          </a:p>
          <a:p>
            <a:pPr lvl="1"/>
            <a:r>
              <a:rPr lang="en-US" dirty="0"/>
              <a:t>The medieval informed jury—neighbors—provides relevant information for free</a:t>
            </a:r>
          </a:p>
          <a:p>
            <a:pPr lvl="1"/>
            <a:r>
              <a:rPr lang="en-US" dirty="0"/>
              <a:t>The modern deliberately uninformed jury avoids the bias of neighbors</a:t>
            </a:r>
          </a:p>
          <a:p>
            <a:pPr lvl="1"/>
            <a:r>
              <a:rPr lang="en-US" dirty="0"/>
              <a:t>But requires that someone else pay the cost of providing the needed information</a:t>
            </a:r>
          </a:p>
          <a:p>
            <a:r>
              <a:rPr lang="en-US" dirty="0" err="1"/>
              <a:t>Adverserial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Inquisitorial procedure</a:t>
            </a:r>
          </a:p>
          <a:p>
            <a:pPr lvl="1"/>
            <a:r>
              <a:rPr lang="en-US" dirty="0"/>
              <a:t>With </a:t>
            </a:r>
            <a:r>
              <a:rPr lang="en-US" dirty="0" err="1"/>
              <a:t>adverserial</a:t>
            </a:r>
            <a:r>
              <a:rPr lang="en-US" dirty="0"/>
              <a:t>, each side has an incentive to ignore evidence they find for the other side</a:t>
            </a:r>
          </a:p>
          <a:p>
            <a:pPr lvl="1"/>
            <a:r>
              <a:rPr lang="en-US" dirty="0"/>
              <a:t>Inquisitorial, the court is looking for evidence on both sides. But …</a:t>
            </a:r>
          </a:p>
          <a:p>
            <a:pPr lvl="1"/>
            <a:r>
              <a:rPr lang="en-US" dirty="0"/>
              <a:t>If the court is biased, it can suppress evidence for one side that a partisan would have found</a:t>
            </a:r>
          </a:p>
          <a:p>
            <a:r>
              <a:rPr lang="en-US" dirty="0"/>
              <a:t>Surveillance rules</a:t>
            </a:r>
          </a:p>
          <a:p>
            <a:pPr lvl="1"/>
            <a:r>
              <a:rPr lang="en-US" dirty="0"/>
              <a:t>Wiretapping and the like makes it easier to enforce the law</a:t>
            </a:r>
          </a:p>
          <a:p>
            <a:pPr lvl="1"/>
            <a:r>
              <a:rPr lang="en-US" dirty="0"/>
              <a:t>Also to blackmail people or suppress political opponents</a:t>
            </a:r>
          </a:p>
          <a:p>
            <a:pPr lvl="1"/>
            <a:r>
              <a:rPr lang="en-US" dirty="0"/>
              <a:t>Again a tradeoff</a:t>
            </a:r>
          </a:p>
          <a:p>
            <a:r>
              <a:rPr lang="en-US" dirty="0"/>
              <a:t>Torture</a:t>
            </a:r>
          </a:p>
          <a:p>
            <a:pPr lvl="1"/>
            <a:r>
              <a:rPr lang="en-US" dirty="0"/>
              <a:t>May be a way of forcing someone to admit his crime and where the loot is hidden</a:t>
            </a:r>
          </a:p>
          <a:p>
            <a:pPr lvl="1"/>
            <a:r>
              <a:rPr lang="en-US" dirty="0"/>
              <a:t>But also punishes innocent people, even if they are acquitted. Perhaps deliberately</a:t>
            </a:r>
          </a:p>
          <a:p>
            <a:pPr lvl="1"/>
            <a:r>
              <a:rPr lang="en-US" dirty="0"/>
              <a:t>And may convict innocents who confess under torture. 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Visigothic</a:t>
            </a:r>
            <a:r>
              <a:rPr lang="en-US" dirty="0"/>
              <a:t> solution: Did he reveal something only the criminal would know?</a:t>
            </a:r>
          </a:p>
        </p:txBody>
      </p:sp>
    </p:spTree>
    <p:extLst>
      <p:ext uri="{BB962C8B-B14F-4D97-AF65-F5344CB8AC3E}">
        <p14:creationId xmlns:p14="http://schemas.microsoft.com/office/powerpoint/2010/main" val="1944163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Suppose we had a Truth Pill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benefit of torture without the cost</a:t>
            </a:r>
          </a:p>
          <a:p>
            <a:r>
              <a:rPr lang="en-US" dirty="0"/>
              <a:t>Lie detectors claim to be that but don’t seem very reliable</a:t>
            </a:r>
          </a:p>
          <a:p>
            <a:r>
              <a:rPr lang="en-US" dirty="0"/>
              <a:t>If we did, should we allow its use?</a:t>
            </a:r>
          </a:p>
          <a:p>
            <a:r>
              <a:rPr lang="en-US" dirty="0"/>
              <a:t>Perhaps not</a:t>
            </a:r>
          </a:p>
          <a:p>
            <a:pPr lvl="1"/>
            <a:r>
              <a:rPr lang="en-US" dirty="0"/>
              <a:t>The ability of governments to do bad things is limited in part by law</a:t>
            </a:r>
          </a:p>
          <a:p>
            <a:pPr lvl="1"/>
            <a:r>
              <a:rPr lang="en-US" dirty="0"/>
              <a:t>In part by their inability to enforce their will</a:t>
            </a:r>
          </a:p>
          <a:p>
            <a:pPr lvl="1"/>
            <a:r>
              <a:rPr lang="en-US" dirty="0"/>
              <a:t>Especially to enforce sufficiently unpopular laws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639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569" y="-118684"/>
            <a:ext cx="11393716" cy="111049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Changing Incentives to Avoid Convicting the Innocent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78" y="858762"/>
            <a:ext cx="11833608" cy="591457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Athenian approach: Penalize the clearest cases.</a:t>
            </a:r>
          </a:p>
          <a:p>
            <a:pPr lvl="1"/>
            <a:r>
              <a:rPr lang="en-US" dirty="0"/>
              <a:t>If the prosecutor cannot persuade 20% of the jurors that the defendant is guilty</a:t>
            </a:r>
          </a:p>
          <a:p>
            <a:pPr lvl="1"/>
            <a:r>
              <a:rPr lang="en-US" dirty="0"/>
              <a:t>Fine the prosecutor for prosecuting an obviously innocent man</a:t>
            </a:r>
          </a:p>
          <a:p>
            <a:r>
              <a:rPr lang="en-US" dirty="0"/>
              <a:t>In a modern criminal system, if you can’t get even four jurors to vote for conviction …</a:t>
            </a:r>
          </a:p>
          <a:p>
            <a:pPr lvl="1"/>
            <a:r>
              <a:rPr lang="en-US" dirty="0"/>
              <a:t>Perhaps the rule should be three strikes and you are out of office</a:t>
            </a:r>
          </a:p>
          <a:p>
            <a:pPr lvl="1"/>
            <a:r>
              <a:rPr lang="en-US" dirty="0"/>
              <a:t>Or there could be penalties if someone you have convicted is later shown to be innocent</a:t>
            </a:r>
          </a:p>
          <a:p>
            <a:pPr lvl="1"/>
            <a:r>
              <a:rPr lang="en-US" dirty="0"/>
              <a:t>But … that gives you an incentive to keep your errors from being discovered</a:t>
            </a:r>
          </a:p>
          <a:p>
            <a:r>
              <a:rPr lang="en-US" dirty="0"/>
              <a:t>The tort equivalent, also Athenian: Damage payment to the prevailing defendant</a:t>
            </a:r>
          </a:p>
          <a:p>
            <a:r>
              <a:rPr lang="en-US" dirty="0"/>
              <a:t>Punish false witness</a:t>
            </a:r>
          </a:p>
          <a:p>
            <a:pPr lvl="1"/>
            <a:r>
              <a:rPr lang="en-US" dirty="0"/>
              <a:t>Perjury is a felony in modern U.S. law</a:t>
            </a:r>
          </a:p>
          <a:p>
            <a:pPr lvl="1"/>
            <a:r>
              <a:rPr lang="en-US" dirty="0"/>
              <a:t>Perjury that led to execution is a capital offense in Jewish and Islamic law </a:t>
            </a:r>
          </a:p>
          <a:p>
            <a:r>
              <a:rPr lang="en-US" dirty="0"/>
              <a:t>Private deterrence as the motive for prosecution</a:t>
            </a:r>
          </a:p>
          <a:p>
            <a:pPr lvl="1"/>
            <a:r>
              <a:rPr lang="en-US" dirty="0"/>
              <a:t>If you got the wrong guy, the real criminal knows it, might try again</a:t>
            </a:r>
          </a:p>
          <a:p>
            <a:pPr lvl="1"/>
            <a:r>
              <a:rPr lang="en-US" dirty="0"/>
              <a:t>And other criminals, especially his friends, also know it</a:t>
            </a:r>
          </a:p>
          <a:p>
            <a:pPr lvl="1"/>
            <a:r>
              <a:rPr lang="en-US" dirty="0"/>
              <a:t>So are not deterred. So it matters to you to convict the real criminal</a:t>
            </a:r>
          </a:p>
        </p:txBody>
      </p:sp>
    </p:spTree>
    <p:extLst>
      <p:ext uri="{BB962C8B-B14F-4D97-AF65-F5344CB8AC3E}">
        <p14:creationId xmlns:p14="http://schemas.microsoft.com/office/powerpoint/2010/main" val="394292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4105</Words>
  <Application>Microsoft Macintosh PowerPoint</Application>
  <PresentationFormat>Widescreen</PresentationFormat>
  <Paragraphs>411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Mangal</vt:lpstr>
      <vt:lpstr>Office Theme</vt:lpstr>
      <vt:lpstr>Any Questions on</vt:lpstr>
      <vt:lpstr>Today</vt:lpstr>
      <vt:lpstr>Incentive to Enforce and the Problem of Error</vt:lpstr>
      <vt:lpstr>Trying Too Hard: The Law of Torture</vt:lpstr>
      <vt:lpstr>Other Versions</vt:lpstr>
      <vt:lpstr>Standards of Proof and Costs of Error</vt:lpstr>
      <vt:lpstr>Technologies for Revealing Truth</vt:lpstr>
      <vt:lpstr>Suppose we had a Truth Pill</vt:lpstr>
      <vt:lpstr>Changing Incentives to Avoid Convicting the Innocent</vt:lpstr>
      <vt:lpstr>Systems for Enforcement and their Incentives</vt:lpstr>
      <vt:lpstr>Divine Enforcement</vt:lpstr>
      <vt:lpstr>Correcting Mistakes</vt:lpstr>
      <vt:lpstr>Making Law</vt:lpstr>
      <vt:lpstr>Divine Inspiration: Problems of Inconsistency</vt:lpstr>
      <vt:lpstr>Legislation</vt:lpstr>
      <vt:lpstr>Binding Precedent</vt:lpstr>
      <vt:lpstr>Customary law, Precedent as Evidence</vt:lpstr>
      <vt:lpstr>Real Systems Often Mix These</vt:lpstr>
      <vt:lpstr>How to Make Good Law</vt:lpstr>
      <vt:lpstr>PowerPoint Presentation</vt:lpstr>
      <vt:lpstr>Who Will Guard the Guardians</vt:lpstr>
      <vt:lpstr>Have no Specialized Enforcers</vt:lpstr>
      <vt:lpstr>Have a Second Layer of Enforcers</vt:lpstr>
      <vt:lpstr>Use one part of the law enforcement system against another</vt:lpstr>
      <vt:lpstr>David Brin: The Transparent Society</vt:lpstr>
      <vt:lpstr>Democracy</vt:lpstr>
      <vt:lpstr>Ideas We Can Use: Marketable Torts</vt:lpstr>
      <vt:lpstr>Liability for Prosecuting the Innocent</vt:lpstr>
      <vt:lpstr>Rules that Reveal Information</vt:lpstr>
      <vt:lpstr>Privately Prosecuted Criminal Law</vt:lpstr>
      <vt:lpstr>Feud Law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David Friedman</cp:lastModifiedBy>
  <cp:revision>10</cp:revision>
  <dcterms:created xsi:type="dcterms:W3CDTF">2020-02-03T06:21:57Z</dcterms:created>
  <dcterms:modified xsi:type="dcterms:W3CDTF">2020-02-04T06:26:55Z</dcterms:modified>
</cp:coreProperties>
</file>