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78" r:id="rId14"/>
    <p:sldId id="268" r:id="rId15"/>
    <p:sldId id="269" r:id="rId16"/>
    <p:sldId id="270" r:id="rId17"/>
    <p:sldId id="272" r:id="rId18"/>
    <p:sldId id="271" r:id="rId19"/>
    <p:sldId id="273" r:id="rId20"/>
    <p:sldId id="274" r:id="rId21"/>
    <p:sldId id="275" r:id="rId22"/>
    <p:sldId id="276" r:id="rId23"/>
    <p:sldId id="277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0"/>
    <p:restoredTop sz="94667"/>
  </p:normalViewPr>
  <p:slideViewPr>
    <p:cSldViewPr snapToGrid="0" snapToObjects="1">
      <p:cViewPr varScale="1">
        <p:scale>
          <a:sx n="68" d="100"/>
          <a:sy n="68" d="100"/>
        </p:scale>
        <p:origin x="224" y="2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9CCE1-769F-5045-B4F3-D324F8269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84889-1C6A-454F-89DB-23258DA6E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B31DD-E346-B544-998E-3E1B6F582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45B0-B63D-A54E-8B6F-11325BE08428}" type="datetimeFigureOut">
              <a:rPr lang="en-US" smtClean="0"/>
              <a:t>1/7/20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82D14-2E3C-2542-827F-EA0E424DB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AACDF-277A-6744-B038-1399F1153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E2D3-0DBB-6E46-9F51-A44F73EB8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F0BF2-2753-4C48-A454-14440B1C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A15151-DC04-D141-93DA-A956D1C46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38665-B166-384E-B771-A51C52057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45B0-B63D-A54E-8B6F-11325BE08428}" type="datetimeFigureOut">
              <a:rPr lang="en-US" smtClean="0"/>
              <a:t>1/7/20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8B742-646F-9848-884D-C159B7FF7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60541-D2D0-5F49-952D-94078E284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E2D3-0DBB-6E46-9F51-A44F73EB8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4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CE7E53-974B-734D-B361-2331DFCAB6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5146A2-784C-DB46-8CEF-E08930D0C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6E25B-5F28-6A47-9B02-C3EC5B184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45B0-B63D-A54E-8B6F-11325BE08428}" type="datetimeFigureOut">
              <a:rPr lang="en-US" smtClean="0"/>
              <a:t>1/7/20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9CD13-2E3A-374F-8443-B175D0A14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4E945-C85F-1246-801A-ABB1C6282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E2D3-0DBB-6E46-9F51-A44F73EB8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7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B9838-1083-7D47-969A-C4F2928AB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197A0-9C75-EB45-819E-B294B769C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E3F91-72CE-5048-B409-F9428670D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45B0-B63D-A54E-8B6F-11325BE08428}" type="datetimeFigureOut">
              <a:rPr lang="en-US" smtClean="0"/>
              <a:t>1/7/20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9B3C6-2A83-AD4D-ABFA-C7E38C70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13289-B98D-444C-8A9D-C55335A1A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E2D3-0DBB-6E46-9F51-A44F73EB8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7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E30E2-865B-4344-A9CF-A3EC325F6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E8AC3-EF3C-0A47-943F-2253BBB91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463AF-916A-F44A-AF98-5498AB130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45B0-B63D-A54E-8B6F-11325BE08428}" type="datetimeFigureOut">
              <a:rPr lang="en-US" smtClean="0"/>
              <a:t>1/7/20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1C769-E1AD-554E-8CE9-435771D48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F2B2A-8862-A343-AC0F-9E7A1994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E2D3-0DBB-6E46-9F51-A44F73EB8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0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79AE8-E29E-A94E-AB87-B550E73F8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94507-9DD9-2048-9482-B9BA5F2BC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3EA294-95EE-1549-B2D2-4D04F63AD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6B1234-6BE4-9644-A98F-90138CD61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45B0-B63D-A54E-8B6F-11325BE08428}" type="datetimeFigureOut">
              <a:rPr lang="en-US" smtClean="0"/>
              <a:t>1/7/20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68B7B-E182-F345-88DA-53F21D05F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D7E591-0E6D-014F-BF0B-0A6724E54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E2D3-0DBB-6E46-9F51-A44F73EB8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3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4E683-36FE-0F4E-914F-544BD533A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AEAB1-1761-E545-B76C-A30B8FC00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A275ED-9798-DD42-AE6E-DCCA5A287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329076-C44D-B047-B810-954134D17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C4B1DA-653E-6242-B20F-D7A973288E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BB8B4E-6BE8-154E-B07F-B1B8F50A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45B0-B63D-A54E-8B6F-11325BE08428}" type="datetimeFigureOut">
              <a:rPr lang="en-US" smtClean="0"/>
              <a:t>1/7/20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24CB24-A775-2D40-9906-2253F590F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E97B2D-0DB1-F04D-B81B-3FDA103FA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E2D3-0DBB-6E46-9F51-A44F73EB8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40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DD84B-5D00-2740-AA12-A194D4199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778E72-79DD-324A-AC77-891538A3D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45B0-B63D-A54E-8B6F-11325BE08428}" type="datetimeFigureOut">
              <a:rPr lang="en-US" smtClean="0"/>
              <a:t>1/7/20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32059C-7C2B-4D42-821E-0C441D983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323FFB-8A48-0A45-8441-257869D8B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E2D3-0DBB-6E46-9F51-A44F73EB8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1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586187-894B-CE43-A6B8-54A311CA6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45B0-B63D-A54E-8B6F-11325BE08428}" type="datetimeFigureOut">
              <a:rPr lang="en-US" smtClean="0"/>
              <a:t>1/7/20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27B8F1-531A-7543-AE87-0E72F3B08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9B47B-6771-C74A-B465-FEACDB39F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E2D3-0DBB-6E46-9F51-A44F73EB8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4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F5B2C-55F4-B147-8CA5-2B4A47E82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1B99A-6207-5A46-9072-2A0ACDAFD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61EE27-D817-EC40-B6FB-971645551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3D1CB7-F9F7-A74F-AC06-FA5C469F8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45B0-B63D-A54E-8B6F-11325BE08428}" type="datetimeFigureOut">
              <a:rPr lang="en-US" smtClean="0"/>
              <a:t>1/7/20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B5994-29F6-BE4C-B162-67537C8CF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1F754-6024-4F4E-843E-002FFB9CA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E2D3-0DBB-6E46-9F51-A44F73EB8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20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F87D7-CC46-8A47-B56A-8538E0BF7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A9182C-C770-5B47-9F8F-99C4F2DFBD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0F6976-1E7A-E24B-934A-7E92EB67D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CDF50-9D73-D845-9C58-10EABD22B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45B0-B63D-A54E-8B6F-11325BE08428}" type="datetimeFigureOut">
              <a:rPr lang="en-US" smtClean="0"/>
              <a:t>1/7/20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7F6C8-4D54-B34B-BCFE-D24C227A1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3BC619-A7F0-2745-A4A4-BB1885908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E2D3-0DBB-6E46-9F51-A44F73EB8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8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B1D010-AC4F-294C-8279-05816EAD0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1295B-2E7F-C242-92D2-5FC8C503C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A705D-39EA-D645-9054-B4DDAAF3D2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C45B0-B63D-A54E-8B6F-11325BE08428}" type="datetimeFigureOut">
              <a:rPr lang="en-US" smtClean="0"/>
              <a:t>1/7/20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DCC35-BC21-B24C-B80F-56E15F08C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AC915-A25E-0C43-BAB5-B49FD5F87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EE2D3-0DBB-6E46-9F51-A44F73EB8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viddfriedman.com/Legal%20Systems/LegalSystemsContents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2A420-2E08-CB46-A72E-B85B756EE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591" y="437322"/>
            <a:ext cx="11423374" cy="3551582"/>
          </a:xfrm>
        </p:spPr>
        <p:txBody>
          <a:bodyPr/>
          <a:lstStyle/>
          <a:p>
            <a:r>
              <a:rPr lang="en-US" dirty="0"/>
              <a:t>Legal Systems Very Different from Ours</a:t>
            </a:r>
          </a:p>
        </p:txBody>
      </p:sp>
    </p:spTree>
    <p:extLst>
      <p:ext uri="{BB962C8B-B14F-4D97-AF65-F5344CB8AC3E}">
        <p14:creationId xmlns:p14="http://schemas.microsoft.com/office/powerpoint/2010/main" val="2682416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42C46-2E47-754C-B430-A55470DB9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89498"/>
          </a:xfrm>
        </p:spPr>
        <p:txBody>
          <a:bodyPr/>
          <a:lstStyle/>
          <a:p>
            <a:pPr algn="ctr"/>
            <a:r>
              <a:rPr lang="en-US" dirty="0"/>
              <a:t>The Examination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D1EAA-9D78-834C-9D3F-E0B2B7C89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694"/>
            <a:ext cx="10515600" cy="5418305"/>
          </a:xfrm>
        </p:spPr>
        <p:txBody>
          <a:bodyPr/>
          <a:lstStyle/>
          <a:p>
            <a:r>
              <a:rPr lang="en-US" dirty="0"/>
              <a:t>Pass the first level, you are a licentiate</a:t>
            </a:r>
          </a:p>
          <a:p>
            <a:pPr lvl="1"/>
            <a:r>
              <a:rPr lang="en-US" dirty="0"/>
              <a:t>~1/4% of the population</a:t>
            </a:r>
          </a:p>
          <a:p>
            <a:pPr lvl="1"/>
            <a:r>
              <a:rPr lang="en-US" dirty="0"/>
              <a:t>Some legal and status advantage</a:t>
            </a:r>
          </a:p>
          <a:p>
            <a:pPr lvl="1"/>
            <a:r>
              <a:rPr lang="en-US" dirty="0"/>
              <a:t>Permission to take the second level, pass rate of ~1%</a:t>
            </a:r>
          </a:p>
          <a:p>
            <a:pPr lvl="1"/>
            <a:r>
              <a:rPr lang="en-US" dirty="0"/>
              <a:t>Passing it almost guarantees you some level of Imperial appointment</a:t>
            </a:r>
          </a:p>
          <a:p>
            <a:r>
              <a:rPr lang="en-US" dirty="0"/>
              <a:t>Third level, pass rate of 2-3%</a:t>
            </a:r>
          </a:p>
          <a:p>
            <a:pPr lvl="1"/>
            <a:r>
              <a:rPr lang="en-US" dirty="0"/>
              <a:t>Almost certainly at least in your thirties by then</a:t>
            </a:r>
          </a:p>
          <a:p>
            <a:pPr lvl="1"/>
            <a:r>
              <a:rPr lang="en-US" dirty="0"/>
              <a:t>But get a high level job</a:t>
            </a:r>
          </a:p>
          <a:p>
            <a:r>
              <a:rPr lang="en-US" dirty="0"/>
              <a:t>The exam tested</a:t>
            </a:r>
          </a:p>
          <a:p>
            <a:pPr lvl="1"/>
            <a:r>
              <a:rPr lang="en-US" dirty="0"/>
              <a:t>Ability to write essays, compose poetry, calligraphy</a:t>
            </a:r>
          </a:p>
          <a:p>
            <a:pPr lvl="1"/>
            <a:r>
              <a:rPr lang="en-US" dirty="0"/>
              <a:t>Expert knowledge of Confucian literature</a:t>
            </a:r>
          </a:p>
          <a:p>
            <a:pPr lvl="1"/>
            <a:r>
              <a:rPr lang="en-US" dirty="0"/>
              <a:t>All apparently irrelevant for the job</a:t>
            </a:r>
          </a:p>
        </p:txBody>
      </p:sp>
    </p:spTree>
    <p:extLst>
      <p:ext uri="{BB962C8B-B14F-4D97-AF65-F5344CB8AC3E}">
        <p14:creationId xmlns:p14="http://schemas.microsoft.com/office/powerpoint/2010/main" val="271735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416FB-F4B6-6D41-A24A-632DCA33C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464" y="175098"/>
            <a:ext cx="11958535" cy="6682902"/>
          </a:xfrm>
        </p:spPr>
        <p:txBody>
          <a:bodyPr>
            <a:normAutofit/>
          </a:bodyPr>
          <a:lstStyle/>
          <a:p>
            <a:r>
              <a:rPr lang="en-US" sz="3600" dirty="0"/>
              <a:t>Possible Explanations</a:t>
            </a:r>
          </a:p>
          <a:p>
            <a:pPr lvl="1"/>
            <a:r>
              <a:rPr lang="en-US" sz="3200" dirty="0"/>
              <a:t>A very fancy IQ test</a:t>
            </a:r>
          </a:p>
          <a:p>
            <a:pPr lvl="1"/>
            <a:r>
              <a:rPr lang="en-US" sz="3200" dirty="0"/>
              <a:t>Indoctrinating the bureaucracy with Confucian values</a:t>
            </a:r>
          </a:p>
          <a:p>
            <a:pPr lvl="2"/>
            <a:r>
              <a:rPr lang="en-US" sz="2800" dirty="0"/>
              <a:t>One desideratum in a bureaucrat is knowing how to do a good job</a:t>
            </a:r>
          </a:p>
          <a:p>
            <a:pPr lvl="2"/>
            <a:r>
              <a:rPr lang="en-US" sz="2800" dirty="0"/>
              <a:t>The other is wanting to do a good job</a:t>
            </a:r>
          </a:p>
          <a:p>
            <a:pPr lvl="2"/>
            <a:r>
              <a:rPr lang="en-US" sz="2800" dirty="0"/>
              <a:t>To be the mother/father official caring for the people under him</a:t>
            </a:r>
          </a:p>
          <a:p>
            <a:pPr lvl="2"/>
            <a:r>
              <a:rPr lang="en-US" sz="2800" dirty="0"/>
              <a:t>And obeying the people over him</a:t>
            </a:r>
          </a:p>
          <a:p>
            <a:pPr lvl="1"/>
            <a:r>
              <a:rPr lang="en-US" sz="3200" dirty="0"/>
              <a:t>Indoctrinating all the people who studied for the exams and didn’t pass</a:t>
            </a:r>
          </a:p>
          <a:p>
            <a:r>
              <a:rPr lang="en-US" sz="3600" dirty="0"/>
              <a:t>The System is alive and well in the  modern U.S.</a:t>
            </a:r>
          </a:p>
          <a:p>
            <a:pPr lvl="1"/>
            <a:r>
              <a:rPr lang="en-US" sz="3200" dirty="0"/>
              <a:t>To get a high status job you need a college degree</a:t>
            </a:r>
          </a:p>
          <a:p>
            <a:pPr lvl="1"/>
            <a:r>
              <a:rPr lang="en-US" sz="3200" dirty="0"/>
              <a:t>Much of what is taught will be irrelevant to the job</a:t>
            </a:r>
          </a:p>
          <a:p>
            <a:pPr lvl="1"/>
            <a:r>
              <a:rPr lang="en-US" sz="3200" dirty="0"/>
              <a:t>Indoctrination aka a liberal education</a:t>
            </a:r>
          </a:p>
        </p:txBody>
      </p:sp>
    </p:spTree>
    <p:extLst>
      <p:ext uri="{BB962C8B-B14F-4D97-AF65-F5344CB8AC3E}">
        <p14:creationId xmlns:p14="http://schemas.microsoft.com/office/powerpoint/2010/main" val="329957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311D7-2202-4C4F-96D1-6064F747D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7123"/>
          </a:xfrm>
        </p:spPr>
        <p:txBody>
          <a:bodyPr/>
          <a:lstStyle/>
          <a:p>
            <a:pPr algn="ctr"/>
            <a:r>
              <a:rPr lang="en-US" dirty="0"/>
              <a:t>Ruling a large population with a small bureaucracy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37FDB-EB9B-D940-88A2-AD3FFC7BB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2766"/>
            <a:ext cx="12192000" cy="592222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Subcontract, especially to the extended family</a:t>
            </a:r>
          </a:p>
          <a:p>
            <a:pPr lvl="1"/>
            <a:r>
              <a:rPr lang="en-US" sz="2800" dirty="0"/>
              <a:t>All relatives classified as senior or junior to each other</a:t>
            </a:r>
          </a:p>
          <a:p>
            <a:pPr lvl="1"/>
            <a:r>
              <a:rPr lang="en-US" sz="2800" dirty="0"/>
              <a:t>Offense against a senior relative, punishment ramped up, against a junior, down</a:t>
            </a:r>
          </a:p>
          <a:p>
            <a:pPr lvl="1"/>
            <a:r>
              <a:rPr lang="en-US" sz="2800" dirty="0"/>
              <a:t>Expected to obey a senior relative</a:t>
            </a:r>
          </a:p>
          <a:p>
            <a:pPr lvl="1"/>
            <a:r>
              <a:rPr lang="en-US" sz="2800" dirty="0"/>
              <a:t>Illegal to accuse your parent of a crime</a:t>
            </a:r>
          </a:p>
          <a:p>
            <a:r>
              <a:rPr lang="en-US" sz="3200" dirty="0"/>
              <a:t>Making the use of law unpleasant — witnesses could be tortured</a:t>
            </a:r>
          </a:p>
          <a:p>
            <a:pPr lvl="1"/>
            <a:r>
              <a:rPr lang="en-US" sz="2800" dirty="0"/>
              <a:t>Pushes dispute settlement away from the courts</a:t>
            </a:r>
          </a:p>
          <a:p>
            <a:pPr lvl="1"/>
            <a:r>
              <a:rPr lang="en-US" sz="2800" dirty="0"/>
              <a:t>Get someone in trouble by accusing him — you were in trouble too</a:t>
            </a:r>
          </a:p>
          <a:p>
            <a:pPr lvl="1"/>
            <a:r>
              <a:rPr lang="en-US" sz="2800" dirty="0"/>
              <a:t>So an anonymous accusation? Illegal for the magistrate to read it</a:t>
            </a:r>
          </a:p>
          <a:p>
            <a:r>
              <a:rPr lang="en-US" sz="3200" dirty="0"/>
              <a:t>Using norms, indoctrination, to control</a:t>
            </a:r>
          </a:p>
          <a:p>
            <a:pPr lvl="1"/>
            <a:r>
              <a:rPr lang="en-US" sz="2800" dirty="0"/>
              <a:t>Part of the underlying theory for “doing what ought not to be done”</a:t>
            </a:r>
          </a:p>
          <a:p>
            <a:pPr lvl="1"/>
            <a:r>
              <a:rPr lang="en-US" sz="2800" dirty="0"/>
              <a:t>Was that people should know right from wrong</a:t>
            </a:r>
          </a:p>
          <a:p>
            <a:pPr lvl="1"/>
            <a:r>
              <a:rPr lang="en-US" sz="2800" dirty="0"/>
              <a:t>Goes back to the Confucian vs Legalist split — ruling by example, not punishment</a:t>
            </a:r>
          </a:p>
          <a:p>
            <a:pPr lvl="1"/>
            <a:r>
              <a:rPr lang="en-US" sz="2800" dirty="0"/>
              <a:t>But they never fully relied on it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93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8FB9-2BB5-4340-81DA-395A8AC7E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Romani and Amish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9E044-6D65-5B40-9E42-8B48DCAFD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6"/>
          </a:xfrm>
        </p:spPr>
        <p:txBody>
          <a:bodyPr>
            <a:normAutofit/>
          </a:bodyPr>
          <a:lstStyle/>
          <a:p>
            <a:r>
              <a:rPr lang="en-US" sz="3200" dirty="0"/>
              <a:t>Two different examples of embedded legal systems</a:t>
            </a:r>
          </a:p>
          <a:p>
            <a:r>
              <a:rPr lang="en-US" sz="3200" dirty="0"/>
              <a:t>Enforcing their own legal rules on their own members</a:t>
            </a:r>
          </a:p>
          <a:p>
            <a:r>
              <a:rPr lang="en-US" sz="3200" dirty="0"/>
              <a:t>Underneath the official legal systems</a:t>
            </a:r>
          </a:p>
          <a:p>
            <a:pPr lvl="1"/>
            <a:r>
              <a:rPr lang="en-US" sz="2800" dirty="0"/>
              <a:t>Romani did it by staying below the radar</a:t>
            </a:r>
          </a:p>
          <a:p>
            <a:pPr lvl="1"/>
            <a:r>
              <a:rPr lang="en-US" sz="2800" dirty="0"/>
              <a:t>Amish by fooling the rest of us into seeing them as idealized 19</a:t>
            </a:r>
            <a:r>
              <a:rPr lang="en-US" sz="2800" baseline="30000" dirty="0"/>
              <a:t>th</a:t>
            </a:r>
            <a:r>
              <a:rPr lang="en-US" sz="2800" dirty="0"/>
              <a:t> c. farmers</a:t>
            </a:r>
          </a:p>
          <a:p>
            <a:pPr lvl="1"/>
            <a:r>
              <a:rPr lang="en-US" sz="2800" dirty="0"/>
              <a:t>And both enforce, ultimately, by the threat of expulsion</a:t>
            </a:r>
          </a:p>
        </p:txBody>
      </p:sp>
    </p:spTree>
    <p:extLst>
      <p:ext uri="{BB962C8B-B14F-4D97-AF65-F5344CB8AC3E}">
        <p14:creationId xmlns:p14="http://schemas.microsoft.com/office/powerpoint/2010/main" val="128285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94EA7-FFC2-B44E-BCE9-D33C9CDC4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675"/>
            <a:ext cx="10515600" cy="965499"/>
          </a:xfrm>
        </p:spPr>
        <p:txBody>
          <a:bodyPr/>
          <a:lstStyle/>
          <a:p>
            <a:pPr algn="ctr"/>
            <a:r>
              <a:rPr lang="en-US" dirty="0"/>
              <a:t>Romani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9B5D7-0CB7-DF4F-852F-6D272E061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89" y="927278"/>
            <a:ext cx="11900079" cy="5930721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Romani, aka Gypsies, left India about a thousand years ago</a:t>
            </a:r>
          </a:p>
          <a:p>
            <a:r>
              <a:rPr lang="en-US" sz="3600" dirty="0"/>
              <a:t>Split into multiple isolated populations</a:t>
            </a:r>
          </a:p>
          <a:p>
            <a:pPr lvl="1"/>
            <a:r>
              <a:rPr lang="en-US" sz="3200" dirty="0"/>
              <a:t>Some speaking dialects of Romani</a:t>
            </a:r>
          </a:p>
          <a:p>
            <a:pPr lvl="1"/>
            <a:r>
              <a:rPr lang="en-US" sz="3200" dirty="0"/>
              <a:t>Some local dialects with Romani loan words</a:t>
            </a:r>
          </a:p>
          <a:p>
            <a:r>
              <a:rPr lang="en-US" sz="3600" dirty="0"/>
              <a:t>Traditionally nomadic, but, instead of herding cattle</a:t>
            </a:r>
          </a:p>
          <a:p>
            <a:pPr lvl="1"/>
            <a:r>
              <a:rPr lang="en-US" sz="3200" dirty="0"/>
              <a:t>Live off the surrounding non-Romani population</a:t>
            </a:r>
          </a:p>
          <a:p>
            <a:pPr lvl="1"/>
            <a:r>
              <a:rPr lang="en-US" sz="3200" dirty="0"/>
              <a:t>By blacksmithing, horse trading, but also</a:t>
            </a:r>
          </a:p>
          <a:p>
            <a:pPr lvl="1"/>
            <a:r>
              <a:rPr lang="en-US" sz="3200" dirty="0"/>
              <a:t>Con games, fortune telling, …</a:t>
            </a:r>
          </a:p>
          <a:p>
            <a:r>
              <a:rPr lang="en-US" sz="3600" dirty="0">
                <a:solidFill>
                  <a:srgbClr val="FF0000"/>
                </a:solidFill>
              </a:rPr>
              <a:t>Pollution</a:t>
            </a:r>
            <a:r>
              <a:rPr lang="en-US" sz="3600" dirty="0"/>
              <a:t>: like Orthodox Judaism on Steroids</a:t>
            </a:r>
          </a:p>
          <a:p>
            <a:pPr lvl="1"/>
            <a:r>
              <a:rPr lang="en-US" sz="3200" dirty="0"/>
              <a:t>Top half of the body clean, bottom half unclean</a:t>
            </a:r>
          </a:p>
          <a:p>
            <a:pPr lvl="1"/>
            <a:r>
              <a:rPr lang="en-US" sz="3200" dirty="0"/>
              <a:t>Separate wash tubs for men’s upper garments, lower garments, women’s upper, lower, children’s garments, eating utensils</a:t>
            </a:r>
          </a:p>
          <a:p>
            <a:pPr lvl="1"/>
            <a:r>
              <a:rPr lang="en-US" sz="3200" dirty="0"/>
              <a:t>Pollution, </a:t>
            </a:r>
            <a:r>
              <a:rPr lang="en-US" sz="3200" i="1" dirty="0" err="1"/>
              <a:t>marimé</a:t>
            </a:r>
            <a:r>
              <a:rPr lang="en-US" sz="3200" i="1" dirty="0"/>
              <a:t>, </a:t>
            </a:r>
            <a:r>
              <a:rPr lang="en-US" sz="3200" dirty="0"/>
              <a:t>is contagious</a:t>
            </a:r>
          </a:p>
          <a:p>
            <a:pPr lvl="1"/>
            <a:r>
              <a:rPr lang="en-US" sz="3200" dirty="0"/>
              <a:t>And therefor results in ostracism</a:t>
            </a:r>
          </a:p>
        </p:txBody>
      </p:sp>
    </p:spTree>
    <p:extLst>
      <p:ext uri="{BB962C8B-B14F-4D97-AF65-F5344CB8AC3E}">
        <p14:creationId xmlns:p14="http://schemas.microsoft.com/office/powerpoint/2010/main" val="188608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5B051-F573-204E-B022-15A3E89E6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Three groups (among many)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62BD5-C4CE-0C4B-84C0-5F8332982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1825625"/>
            <a:ext cx="11290853" cy="4351338"/>
          </a:xfrm>
        </p:spPr>
        <p:txBody>
          <a:bodyPr>
            <a:normAutofit/>
          </a:bodyPr>
          <a:lstStyle/>
          <a:p>
            <a:r>
              <a:rPr lang="en-US" sz="3600" dirty="0"/>
              <a:t>Vlach Rom: Descendants of Romani </a:t>
            </a:r>
            <a:r>
              <a:rPr lang="en-US" sz="3600" dirty="0" err="1"/>
              <a:t>inserfed</a:t>
            </a:r>
            <a:r>
              <a:rPr lang="en-US" sz="3600" dirty="0"/>
              <a:t> in Romania for 400 years</a:t>
            </a:r>
          </a:p>
          <a:p>
            <a:pPr lvl="1"/>
            <a:r>
              <a:rPr lang="en-US" sz="3200" dirty="0"/>
              <a:t>The largest of the Rom groups</a:t>
            </a:r>
          </a:p>
          <a:p>
            <a:pPr lvl="1"/>
            <a:r>
              <a:rPr lang="en-US" sz="3200" dirty="0"/>
              <a:t>Probably the most studied</a:t>
            </a:r>
          </a:p>
          <a:p>
            <a:r>
              <a:rPr lang="en-US" sz="3600" dirty="0"/>
              <a:t>Romanichal: The largest group of British Rom</a:t>
            </a:r>
          </a:p>
          <a:p>
            <a:r>
              <a:rPr lang="en-US" sz="3600" dirty="0" err="1"/>
              <a:t>Kaale</a:t>
            </a:r>
            <a:r>
              <a:rPr lang="en-US" sz="3600" dirty="0"/>
              <a:t>: The Finnish Rom</a:t>
            </a:r>
          </a:p>
        </p:txBody>
      </p:sp>
    </p:spTree>
    <p:extLst>
      <p:ext uri="{BB962C8B-B14F-4D97-AF65-F5344CB8AC3E}">
        <p14:creationId xmlns:p14="http://schemas.microsoft.com/office/powerpoint/2010/main" val="3585535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BA897-4018-B24F-8F3B-17154C0E4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39302"/>
          </a:xfrm>
        </p:spPr>
        <p:txBody>
          <a:bodyPr/>
          <a:lstStyle/>
          <a:p>
            <a:pPr algn="ctr"/>
            <a:r>
              <a:rPr lang="en-US" dirty="0"/>
              <a:t>Vlach 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59F7B-8033-1D4F-A899-35B0C5493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39302"/>
            <a:ext cx="12192000" cy="6118698"/>
          </a:xfrm>
        </p:spPr>
        <p:txBody>
          <a:bodyPr>
            <a:normAutofit/>
          </a:bodyPr>
          <a:lstStyle/>
          <a:p>
            <a:r>
              <a:rPr lang="en-US" dirty="0"/>
              <a:t>Legal System: Kris Romani</a:t>
            </a:r>
          </a:p>
          <a:p>
            <a:pPr lvl="1"/>
            <a:r>
              <a:rPr lang="en-US" dirty="0"/>
              <a:t>A dispute can go to a meeting of all men, possibly women too, in a community</a:t>
            </a:r>
          </a:p>
          <a:p>
            <a:pPr lvl="1"/>
            <a:r>
              <a:rPr lang="en-US" dirty="0"/>
              <a:t>When consensus is reached on a verdict, the parties must obey it</a:t>
            </a:r>
          </a:p>
          <a:p>
            <a:pPr lvl="1"/>
            <a:r>
              <a:rPr lang="en-US" dirty="0"/>
              <a:t>Or be </a:t>
            </a:r>
            <a:r>
              <a:rPr lang="en-US" i="1" dirty="0" err="1"/>
              <a:t>marimé</a:t>
            </a:r>
            <a:r>
              <a:rPr lang="en-US" dirty="0">
                <a:effectLst/>
              </a:rPr>
              <a:t> , and so ostracized</a:t>
            </a:r>
          </a:p>
          <a:p>
            <a:pPr lvl="1"/>
            <a:r>
              <a:rPr lang="en-US" dirty="0"/>
              <a:t>But disputes are also settled by feud</a:t>
            </a:r>
          </a:p>
          <a:p>
            <a:pPr lvl="2"/>
            <a:r>
              <a:rPr lang="en-US" dirty="0"/>
              <a:t>In the U.S., we are their main tools for feud</a:t>
            </a:r>
          </a:p>
          <a:p>
            <a:pPr lvl="2"/>
            <a:r>
              <a:rPr lang="en-US" dirty="0"/>
              <a:t>You wronged me, I accuse you to law enforcement of some crime of which you may or may not be guilty</a:t>
            </a:r>
          </a:p>
          <a:p>
            <a:pPr lvl="2"/>
            <a:r>
              <a:rPr lang="en-US" dirty="0"/>
              <a:t>When we reach a settlement I withdraw charges, refuse to testify</a:t>
            </a:r>
          </a:p>
          <a:p>
            <a:pPr lvl="2"/>
            <a:r>
              <a:rPr lang="en-US" dirty="0"/>
              <a:t>Also sometimes feud by violence</a:t>
            </a:r>
          </a:p>
          <a:p>
            <a:r>
              <a:rPr lang="en-US" dirty="0"/>
              <a:t>Family structure</a:t>
            </a:r>
          </a:p>
          <a:p>
            <a:pPr lvl="1"/>
            <a:r>
              <a:rPr lang="en-US" dirty="0"/>
              <a:t>Household, run by senior male, extended family sharing a house and a room in it</a:t>
            </a:r>
          </a:p>
          <a:p>
            <a:pPr lvl="1"/>
            <a:r>
              <a:rPr lang="en-US" dirty="0"/>
              <a:t>Marriage by purchase, producing disputes and feuds when marriage breaks down</a:t>
            </a:r>
          </a:p>
          <a:p>
            <a:pPr lvl="1"/>
            <a:r>
              <a:rPr lang="en-US" dirty="0"/>
              <a:t>Daughter in law low status flunky until she produces children</a:t>
            </a:r>
          </a:p>
          <a:p>
            <a:pPr lvl="1"/>
            <a:r>
              <a:rPr lang="en-US" dirty="0"/>
              <a:t>Extended kin group, some choice in identifying with mother or father’s</a:t>
            </a:r>
          </a:p>
          <a:p>
            <a:pPr lvl="1"/>
            <a:r>
              <a:rPr lang="en-US" dirty="0"/>
              <a:t>Four ”Nations” of Vlach Rom, mostly endogamous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62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E410-89A3-CF4C-BEE4-B497A063D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Romanichal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C35CA-1783-E64B-B976-E59B366F5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43" y="1690689"/>
            <a:ext cx="12036357" cy="4982486"/>
          </a:xfrm>
        </p:spPr>
        <p:txBody>
          <a:bodyPr>
            <a:normAutofit/>
          </a:bodyPr>
          <a:lstStyle/>
          <a:p>
            <a:r>
              <a:rPr lang="en-US" sz="3600" dirty="0"/>
              <a:t>Feud system</a:t>
            </a:r>
          </a:p>
          <a:p>
            <a:pPr lvl="1"/>
            <a:r>
              <a:rPr lang="en-US" sz="3200" dirty="0"/>
              <a:t>You wronged me, I demand compensation, threaten to beat you up if I don’t get it.</a:t>
            </a:r>
          </a:p>
          <a:p>
            <a:pPr lvl="1"/>
            <a:r>
              <a:rPr lang="en-US" sz="3200" dirty="0"/>
              <a:t>If you did wrong me, according to the customs of our community</a:t>
            </a:r>
          </a:p>
          <a:p>
            <a:pPr lvl="2"/>
            <a:r>
              <a:rPr lang="en-US" sz="2800" dirty="0"/>
              <a:t>My friends will back me, your friends won’t back you</a:t>
            </a:r>
          </a:p>
          <a:p>
            <a:pPr lvl="2"/>
            <a:r>
              <a:rPr lang="en-US" sz="2800" dirty="0"/>
              <a:t>So you pay up or leave town</a:t>
            </a:r>
          </a:p>
          <a:p>
            <a:r>
              <a:rPr lang="en-US" sz="3600" dirty="0"/>
              <a:t>Marriage by choice, elopement</a:t>
            </a:r>
          </a:p>
          <a:p>
            <a:pPr lvl="1"/>
            <a:r>
              <a:rPr lang="en-US" sz="3200" dirty="0"/>
              <a:t>“Those Vlach Rom, they sell their daughters”</a:t>
            </a:r>
          </a:p>
          <a:p>
            <a:pPr lvl="1"/>
            <a:r>
              <a:rPr lang="en-US" sz="3200" dirty="0"/>
              <a:t>“Those Romanichal, they steal their wives.”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3263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EC8A5-4621-7B45-835D-2146B79E9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821" y="1"/>
            <a:ext cx="10515600" cy="1033670"/>
          </a:xfrm>
        </p:spPr>
        <p:txBody>
          <a:bodyPr/>
          <a:lstStyle/>
          <a:p>
            <a:pPr algn="ctr"/>
            <a:r>
              <a:rPr lang="en-US" dirty="0" err="1"/>
              <a:t>Kaale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98E70-0B59-5349-8DE3-10C6BAA43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" y="1498060"/>
            <a:ext cx="11353800" cy="5359939"/>
          </a:xfrm>
        </p:spPr>
        <p:txBody>
          <a:bodyPr/>
          <a:lstStyle/>
          <a:p>
            <a:r>
              <a:rPr lang="en-US" dirty="0"/>
              <a:t>No institution of marriage</a:t>
            </a:r>
          </a:p>
          <a:p>
            <a:r>
              <a:rPr lang="en-US" dirty="0"/>
              <a:t>No open recognition of the facts of human reproduction</a:t>
            </a:r>
          </a:p>
          <a:p>
            <a:pPr lvl="1"/>
            <a:r>
              <a:rPr lang="en-US" dirty="0"/>
              <a:t>Pregnancy is concealed</a:t>
            </a:r>
          </a:p>
          <a:p>
            <a:pPr lvl="1"/>
            <a:r>
              <a:rPr lang="en-US" dirty="0"/>
              <a:t>The couple elope far enough so the woman’s family can’t find them</a:t>
            </a:r>
          </a:p>
          <a:p>
            <a:pPr lvl="1"/>
            <a:r>
              <a:rPr lang="en-US" dirty="0"/>
              <a:t>Return when the baby has been weaned, so no longer obvious link to mother</a:t>
            </a:r>
          </a:p>
          <a:p>
            <a:pPr lvl="1"/>
            <a:r>
              <a:rPr lang="en-US" dirty="0"/>
              <a:t>Smuggle mother and baby back into household</a:t>
            </a:r>
          </a:p>
          <a:p>
            <a:pPr lvl="1"/>
            <a:r>
              <a:rPr lang="en-US" dirty="0"/>
              <a:t>Mother and father acting as if they are ashamed of their transgression</a:t>
            </a:r>
          </a:p>
          <a:p>
            <a:pPr lvl="1"/>
            <a:r>
              <a:rPr lang="en-US" dirty="0"/>
              <a:t>Child does not openly distinguish between its mother and its aunts</a:t>
            </a:r>
          </a:p>
          <a:p>
            <a:r>
              <a:rPr lang="en-US" dirty="0"/>
              <a:t>Feud between households</a:t>
            </a:r>
          </a:p>
          <a:p>
            <a:pPr lvl="1"/>
            <a:r>
              <a:rPr lang="en-US" dirty="0"/>
              <a:t>By physical force</a:t>
            </a:r>
          </a:p>
          <a:p>
            <a:pPr lvl="1"/>
            <a:r>
              <a:rPr lang="en-US" dirty="0"/>
              <a:t>Mostly leading to avoidance until everyone has forgotten the issues</a:t>
            </a:r>
          </a:p>
        </p:txBody>
      </p:sp>
    </p:spTree>
    <p:extLst>
      <p:ext uri="{BB962C8B-B14F-4D97-AF65-F5344CB8AC3E}">
        <p14:creationId xmlns:p14="http://schemas.microsoft.com/office/powerpoint/2010/main" val="271527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0AEF1-E9C8-9E43-9F06-947673FFE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08953"/>
          </a:xfrm>
        </p:spPr>
        <p:txBody>
          <a:bodyPr/>
          <a:lstStyle/>
          <a:p>
            <a:pPr algn="ctr"/>
            <a:r>
              <a:rPr lang="en-US" dirty="0"/>
              <a:t>Toleration vs Diversity: Vlach 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5DA71-2F96-C847-BB36-B33F2D695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8954"/>
            <a:ext cx="10515600" cy="5749046"/>
          </a:xfrm>
        </p:spPr>
        <p:txBody>
          <a:bodyPr/>
          <a:lstStyle/>
          <a:p>
            <a:r>
              <a:rPr lang="en-US" dirty="0"/>
              <a:t>Romani has words for </a:t>
            </a:r>
          </a:p>
          <a:p>
            <a:pPr lvl="1"/>
            <a:r>
              <a:rPr lang="en-US" dirty="0"/>
              <a:t>a Rom male, Rom female</a:t>
            </a:r>
          </a:p>
          <a:p>
            <a:pPr lvl="1"/>
            <a:r>
              <a:rPr lang="en-US" dirty="0"/>
              <a:t>A non-rom male (</a:t>
            </a:r>
            <a:r>
              <a:rPr lang="en-US" dirty="0" err="1"/>
              <a:t>gadjo</a:t>
            </a:r>
            <a:r>
              <a:rPr lang="en-US" dirty="0"/>
              <a:t>), female (</a:t>
            </a:r>
            <a:r>
              <a:rPr lang="en-US" dirty="0" err="1"/>
              <a:t>gadji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 word for a male human, a female human</a:t>
            </a:r>
          </a:p>
          <a:p>
            <a:r>
              <a:rPr lang="en-US" dirty="0"/>
              <a:t>Their legal system was powerful because</a:t>
            </a:r>
          </a:p>
          <a:p>
            <a:pPr lvl="1"/>
            <a:r>
              <a:rPr lang="en-US" dirty="0"/>
              <a:t>All </a:t>
            </a:r>
            <a:r>
              <a:rPr lang="en-US" dirty="0" err="1"/>
              <a:t>Gaje</a:t>
            </a:r>
            <a:r>
              <a:rPr lang="en-US" dirty="0"/>
              <a:t> were viewed by Rom as filthy, polluted, ignorant</a:t>
            </a:r>
          </a:p>
          <a:p>
            <a:pPr lvl="1"/>
            <a:r>
              <a:rPr lang="en-US" dirty="0"/>
              <a:t>All Rom were seen by </a:t>
            </a:r>
            <a:r>
              <a:rPr lang="en-US" dirty="0" err="1"/>
              <a:t>Gaje</a:t>
            </a:r>
            <a:r>
              <a:rPr lang="en-US" dirty="0"/>
              <a:t> as dishonest, thieves, con men</a:t>
            </a:r>
          </a:p>
          <a:p>
            <a:pPr lvl="1"/>
            <a:r>
              <a:rPr lang="en-US" dirty="0"/>
              <a:t>So the threat of ostracism was a powerful weapon</a:t>
            </a:r>
          </a:p>
          <a:p>
            <a:r>
              <a:rPr lang="en-US" dirty="0"/>
              <a:t>System appears to be breaking down in the U.S.</a:t>
            </a:r>
          </a:p>
          <a:p>
            <a:pPr lvl="1"/>
            <a:r>
              <a:rPr lang="en-US" dirty="0"/>
              <a:t>Because the system is sufficiently tolerant</a:t>
            </a:r>
          </a:p>
          <a:p>
            <a:pPr lvl="1"/>
            <a:r>
              <a:rPr lang="en-US" dirty="0"/>
              <a:t>That an ostracized Rom has other options</a:t>
            </a:r>
          </a:p>
          <a:p>
            <a:r>
              <a:rPr lang="en-US" dirty="0"/>
              <a:t>Two books by Anne Sutherland, one from the 1970’s, one recent</a:t>
            </a:r>
          </a:p>
        </p:txBody>
      </p:sp>
    </p:spTree>
    <p:extLst>
      <p:ext uri="{BB962C8B-B14F-4D97-AF65-F5344CB8AC3E}">
        <p14:creationId xmlns:p14="http://schemas.microsoft.com/office/powerpoint/2010/main" val="361449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22839-ED5F-7D45-922C-B7F57700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idea of the course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0DB24-71DA-D54B-AA26-52F3EDD6A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hangingPunct="0"/>
            <a:r>
              <a:rPr lang="en-US" sz="3600" dirty="0"/>
              <a:t>All human societies face about the same problems</a:t>
            </a:r>
          </a:p>
          <a:p>
            <a:pPr hangingPunct="0"/>
            <a:r>
              <a:rPr lang="en-US" sz="3600" dirty="0"/>
              <a:t>They solve them in an interesting variety of ways and</a:t>
            </a:r>
          </a:p>
          <a:p>
            <a:pPr hangingPunct="0"/>
            <a:r>
              <a:rPr lang="en-US" sz="3600" dirty="0"/>
              <a:t>They are all grownups</a:t>
            </a:r>
          </a:p>
          <a:p>
            <a:pPr hangingPunct="0"/>
            <a:r>
              <a:rPr lang="en-US" sz="3600" dirty="0"/>
              <a:t>So their solutions should be taken seriously</a:t>
            </a:r>
          </a:p>
          <a:p>
            <a:pPr hangingPunct="0"/>
            <a:r>
              <a:rPr lang="en-US" sz="3600" dirty="0"/>
              <a:t>It is a way of</a:t>
            </a:r>
          </a:p>
          <a:p>
            <a:pPr lvl="1" hangingPunct="0"/>
            <a:r>
              <a:rPr lang="en-US" sz="3200" dirty="0"/>
              <a:t>Learning more about the law</a:t>
            </a:r>
          </a:p>
          <a:p>
            <a:pPr lvl="1" hangingPunct="0"/>
            <a:r>
              <a:rPr lang="en-US" sz="3200" dirty="0"/>
              <a:t>Getting ideas for our law</a:t>
            </a:r>
          </a:p>
          <a:p>
            <a:pPr hangingPunct="0"/>
            <a:r>
              <a:rPr lang="en-US" sz="3600" dirty="0"/>
              <a:t>Also fun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44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0FBDF-52BE-464A-9072-350C5997F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/>
          <a:lstStyle/>
          <a:p>
            <a:pPr algn="ctr"/>
            <a:r>
              <a:rPr lang="en-US" dirty="0"/>
              <a:t>Amish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93751-29D1-3C44-88FE-891C618CE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943599"/>
          </a:xfrm>
        </p:spPr>
        <p:txBody>
          <a:bodyPr/>
          <a:lstStyle/>
          <a:p>
            <a:r>
              <a:rPr lang="en-US" dirty="0"/>
              <a:t>Technology affects society</a:t>
            </a:r>
          </a:p>
          <a:p>
            <a:pPr lvl="1"/>
            <a:r>
              <a:rPr lang="en-US" dirty="0"/>
              <a:t>Consider the effects on our society of the birth control pill</a:t>
            </a:r>
          </a:p>
          <a:p>
            <a:pPr lvl="1"/>
            <a:r>
              <a:rPr lang="en-US" dirty="0"/>
              <a:t>Or the internet</a:t>
            </a:r>
          </a:p>
          <a:p>
            <a:r>
              <a:rPr lang="en-US" dirty="0"/>
              <a:t>The Amish attempt to control that</a:t>
            </a:r>
          </a:p>
          <a:p>
            <a:pPr lvl="1"/>
            <a:r>
              <a:rPr lang="en-US" dirty="0"/>
              <a:t>By deciding which technologies will or will not disrupt their social structure</a:t>
            </a:r>
          </a:p>
          <a:p>
            <a:pPr lvl="1"/>
            <a:r>
              <a:rPr lang="en-US" dirty="0"/>
              <a:t>And banning those that will. </a:t>
            </a:r>
          </a:p>
          <a:p>
            <a:r>
              <a:rPr lang="en-US" dirty="0"/>
              <a:t>Their system is congregation, a small group of families, interacting within the group and with similar adjacent groups</a:t>
            </a:r>
          </a:p>
          <a:p>
            <a:pPr lvl="1"/>
            <a:r>
              <a:rPr lang="en-US" dirty="0"/>
              <a:t>Owning and driving cars disrupts that</a:t>
            </a:r>
          </a:p>
          <a:p>
            <a:pPr lvl="1"/>
            <a:r>
              <a:rPr lang="en-US" dirty="0"/>
              <a:t>So do telephones in the house</a:t>
            </a:r>
          </a:p>
          <a:p>
            <a:pPr lvl="1"/>
            <a:r>
              <a:rPr lang="en-US" dirty="0"/>
              <a:t>So both are banned by Old Order Amish congregations</a:t>
            </a:r>
          </a:p>
          <a:p>
            <a:r>
              <a:rPr lang="en-US" dirty="0"/>
              <a:t>They are arguably more modern than the rest of us, not less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1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D68DD-069A-B641-B7FF-BCCA5A7F0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50587"/>
          </a:xfrm>
        </p:spPr>
        <p:txBody>
          <a:bodyPr/>
          <a:lstStyle/>
          <a:p>
            <a:pPr algn="ctr"/>
            <a:r>
              <a:rPr lang="en-US" dirty="0"/>
              <a:t>Amish Political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368A8-75A1-CB49-A3B3-849242A94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64596"/>
            <a:ext cx="12192000" cy="5458467"/>
          </a:xfrm>
        </p:spPr>
        <p:txBody>
          <a:bodyPr>
            <a:normAutofit/>
          </a:bodyPr>
          <a:lstStyle/>
          <a:p>
            <a:r>
              <a:rPr lang="en-US" dirty="0"/>
              <a:t>The highest unit of authority is the congregation</a:t>
            </a:r>
          </a:p>
          <a:p>
            <a:pPr lvl="1"/>
            <a:r>
              <a:rPr lang="en-US" dirty="0"/>
              <a:t>25 to 40 households</a:t>
            </a:r>
          </a:p>
          <a:p>
            <a:pPr lvl="1"/>
            <a:r>
              <a:rPr lang="en-US" dirty="0"/>
              <a:t>And each congregation has its own </a:t>
            </a:r>
            <a:r>
              <a:rPr lang="en-US" i="1" dirty="0" err="1"/>
              <a:t>Ordnung</a:t>
            </a:r>
            <a:r>
              <a:rPr lang="en-US" dirty="0"/>
              <a:t> (legal rules)</a:t>
            </a:r>
          </a:p>
          <a:p>
            <a:pPr lvl="1"/>
            <a:r>
              <a:rPr lang="en-US" dirty="0"/>
              <a:t>Congregations with similar </a:t>
            </a:r>
            <a:r>
              <a:rPr lang="en-US" i="1" dirty="0" err="1"/>
              <a:t>Ordnungen</a:t>
            </a:r>
            <a:r>
              <a:rPr lang="en-US" dirty="0"/>
              <a:t> are in fellowship with each other</a:t>
            </a:r>
          </a:p>
          <a:p>
            <a:pPr lvl="2"/>
            <a:r>
              <a:rPr lang="en-US" dirty="0"/>
              <a:t>Which has no legal authority</a:t>
            </a:r>
          </a:p>
          <a:p>
            <a:pPr lvl="2"/>
            <a:r>
              <a:rPr lang="en-US" dirty="0"/>
              <a:t>But courtship and other social interaction are more likely within fellowship</a:t>
            </a:r>
          </a:p>
          <a:p>
            <a:r>
              <a:rPr lang="en-US" dirty="0"/>
              <a:t>The individual is only bound to the </a:t>
            </a:r>
            <a:r>
              <a:rPr lang="en-US" i="1" dirty="0" err="1"/>
              <a:t>ordnung</a:t>
            </a:r>
            <a:r>
              <a:rPr lang="en-US" dirty="0"/>
              <a:t> of his congregation</a:t>
            </a:r>
          </a:p>
          <a:p>
            <a:pPr lvl="1"/>
            <a:r>
              <a:rPr lang="en-US" dirty="0"/>
              <a:t>After, as an adult, he has sworn to be</a:t>
            </a:r>
          </a:p>
          <a:p>
            <a:pPr lvl="1"/>
            <a:r>
              <a:rPr lang="en-US" dirty="0"/>
              <a:t>Before that, his parents may have authority over him, the congregation does not</a:t>
            </a:r>
          </a:p>
          <a:p>
            <a:pPr lvl="1"/>
            <a:r>
              <a:rPr lang="en-US" dirty="0"/>
              <a:t>And the </a:t>
            </a:r>
            <a:r>
              <a:rPr lang="en-US" i="1" dirty="0" err="1"/>
              <a:t>Ordnung</a:t>
            </a:r>
            <a:r>
              <a:rPr lang="en-US" dirty="0"/>
              <a:t> changes by unanimous assent</a:t>
            </a:r>
          </a:p>
          <a:p>
            <a:r>
              <a:rPr lang="en-US" dirty="0"/>
              <a:t>Each congregation has a bishop, two ministers, and a deacon</a:t>
            </a:r>
          </a:p>
          <a:p>
            <a:pPr lvl="1"/>
            <a:r>
              <a:rPr lang="en-US" dirty="0"/>
              <a:t>All selected by lot</a:t>
            </a:r>
          </a:p>
          <a:p>
            <a:pPr lvl="1"/>
            <a:r>
              <a:rPr lang="en-US" dirty="0"/>
              <a:t>For an unpaid lifetime appointment</a:t>
            </a:r>
          </a:p>
        </p:txBody>
      </p:sp>
    </p:spTree>
    <p:extLst>
      <p:ext uri="{BB962C8B-B14F-4D97-AF65-F5344CB8AC3E}">
        <p14:creationId xmlns:p14="http://schemas.microsoft.com/office/powerpoint/2010/main" val="70633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7F2E8-465B-6A47-840B-8F1814F81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72766"/>
          </a:xfrm>
        </p:spPr>
        <p:txBody>
          <a:bodyPr/>
          <a:lstStyle/>
          <a:p>
            <a:pPr algn="ctr"/>
            <a:r>
              <a:rPr lang="en-US" dirty="0"/>
              <a:t>Interaction with the Outside Society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70FFD-E1FD-244B-8B49-5CAEC28BE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2766"/>
            <a:ext cx="12192000" cy="5885234"/>
          </a:xfrm>
        </p:spPr>
        <p:txBody>
          <a:bodyPr/>
          <a:lstStyle/>
          <a:p>
            <a:r>
              <a:rPr lang="en-US" dirty="0"/>
              <a:t>Schools</a:t>
            </a:r>
          </a:p>
          <a:p>
            <a:pPr lvl="1"/>
            <a:r>
              <a:rPr lang="en-US" dirty="0"/>
              <a:t>After a long series of conflicts and civil disobedience</a:t>
            </a:r>
          </a:p>
          <a:p>
            <a:pPr lvl="1"/>
            <a:r>
              <a:rPr lang="en-US" dirty="0"/>
              <a:t>The Amish won a unanimous Supreme Court decision</a:t>
            </a:r>
          </a:p>
          <a:p>
            <a:pPr lvl="2"/>
            <a:r>
              <a:rPr lang="en-US" dirty="0"/>
              <a:t>Allowing them to take their children out of school after seventh grade</a:t>
            </a:r>
          </a:p>
          <a:p>
            <a:pPr lvl="2"/>
            <a:r>
              <a:rPr lang="en-US" dirty="0"/>
              <a:t>For home schooling in running a farm or household</a:t>
            </a:r>
          </a:p>
          <a:p>
            <a:pPr lvl="1"/>
            <a:r>
              <a:rPr lang="en-US" dirty="0"/>
              <a:t>They have their own one or two room schools</a:t>
            </a:r>
          </a:p>
          <a:p>
            <a:r>
              <a:rPr lang="en-US" dirty="0"/>
              <a:t>The draft</a:t>
            </a:r>
          </a:p>
          <a:p>
            <a:pPr lvl="1"/>
            <a:r>
              <a:rPr lang="en-US" dirty="0"/>
              <a:t>Amish were generally recognized as conscientious objectors, but …</a:t>
            </a:r>
          </a:p>
          <a:p>
            <a:pPr lvl="1"/>
            <a:r>
              <a:rPr lang="en-US" dirty="0"/>
              <a:t>That led to service in urban hospitals, dating non-</a:t>
            </a:r>
            <a:r>
              <a:rPr lang="en-US" dirty="0" err="1"/>
              <a:t>amish</a:t>
            </a:r>
            <a:r>
              <a:rPr lang="en-US" dirty="0"/>
              <a:t> nurses, …</a:t>
            </a:r>
          </a:p>
          <a:p>
            <a:pPr lvl="1"/>
            <a:r>
              <a:rPr lang="en-US" dirty="0"/>
              <a:t>And a serious defection problem</a:t>
            </a:r>
          </a:p>
          <a:p>
            <a:pPr lvl="1"/>
            <a:r>
              <a:rPr lang="en-US" dirty="0"/>
              <a:t>Eventually allowed to do their service on farms run by Amish and Mennonites.</a:t>
            </a:r>
          </a:p>
          <a:p>
            <a:r>
              <a:rPr lang="en-US" dirty="0"/>
              <a:t>Social Security</a:t>
            </a:r>
          </a:p>
          <a:p>
            <a:pPr lvl="1"/>
            <a:r>
              <a:rPr lang="en-US" dirty="0"/>
              <a:t>Objected to it as a gamble and because they were supposed to take care of their own</a:t>
            </a:r>
          </a:p>
          <a:p>
            <a:pPr lvl="1"/>
            <a:r>
              <a:rPr lang="en-US" dirty="0"/>
              <a:t>Except for Amish employed by non-Amish, do not pay the taxes or collect the benefits</a:t>
            </a:r>
          </a:p>
        </p:txBody>
      </p:sp>
    </p:spTree>
    <p:extLst>
      <p:ext uri="{BB962C8B-B14F-4D97-AF65-F5344CB8AC3E}">
        <p14:creationId xmlns:p14="http://schemas.microsoft.com/office/powerpoint/2010/main" val="406259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7458-7225-F743-819C-D5DDDDC77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208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81B00-8B14-D049-9D67-011082E65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1825625"/>
            <a:ext cx="11423373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So far, a very successful social/legal system</a:t>
            </a:r>
          </a:p>
          <a:p>
            <a:r>
              <a:rPr lang="en-US" sz="3200" dirty="0"/>
              <a:t>Traditional birth rates plus modern medicine</a:t>
            </a:r>
          </a:p>
          <a:p>
            <a:pPr lvl="1"/>
            <a:r>
              <a:rPr lang="en-US" sz="2800" dirty="0"/>
              <a:t>A defection rate of 10-20%/generation</a:t>
            </a:r>
          </a:p>
          <a:p>
            <a:pPr lvl="1"/>
            <a:r>
              <a:rPr lang="en-US" sz="2800" dirty="0"/>
              <a:t>Members can leave, external world is not hostile</a:t>
            </a:r>
          </a:p>
          <a:p>
            <a:pPr lvl="1"/>
            <a:r>
              <a:rPr lang="en-US" sz="2800" dirty="0"/>
              <a:t>But mostly don’t choose to</a:t>
            </a:r>
          </a:p>
          <a:p>
            <a:pPr lvl="1"/>
            <a:r>
              <a:rPr lang="en-US" sz="2800" dirty="0"/>
              <a:t>Giving a population doubling time of about twenty years</a:t>
            </a:r>
          </a:p>
          <a:p>
            <a:r>
              <a:rPr lang="en-US" sz="3200" dirty="0"/>
              <a:t>As farm land has become more expensive</a:t>
            </a:r>
          </a:p>
          <a:p>
            <a:pPr lvl="1"/>
            <a:r>
              <a:rPr lang="en-US" sz="2800" dirty="0"/>
              <a:t>Set up new settlements where it is less expensive</a:t>
            </a:r>
          </a:p>
          <a:p>
            <a:pPr lvl="1"/>
            <a:r>
              <a:rPr lang="en-US" sz="2800" dirty="0"/>
              <a:t>Expand into a variety of small business, entrepreneurial niches</a:t>
            </a:r>
          </a:p>
          <a:p>
            <a:pPr lvl="1"/>
            <a:r>
              <a:rPr lang="en-US" sz="2800" dirty="0"/>
              <a:t>Work construction trades, often with a non-Amish boss providing transport</a:t>
            </a:r>
          </a:p>
        </p:txBody>
      </p:sp>
    </p:spTree>
    <p:extLst>
      <p:ext uri="{BB962C8B-B14F-4D97-AF65-F5344CB8AC3E}">
        <p14:creationId xmlns:p14="http://schemas.microsoft.com/office/powerpoint/2010/main" val="122766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9F379-EEB6-9149-B0D5-D4F26F6D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09AEA-B388-7042-96B7-231A74FF4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Jewish Law </a:t>
            </a:r>
            <a:endParaRPr lang="en-US" sz="5400" dirty="0"/>
          </a:p>
          <a:p>
            <a:r>
              <a:rPr lang="en-US" sz="4000" dirty="0"/>
              <a:t>Islamic Law </a:t>
            </a:r>
            <a:endParaRPr lang="en-US" sz="5400" dirty="0"/>
          </a:p>
          <a:p>
            <a:r>
              <a:rPr lang="en-US" sz="4000" dirty="0"/>
              <a:t>When God Is the Legislator </a:t>
            </a:r>
            <a:endParaRPr lang="en-US" sz="5400" dirty="0"/>
          </a:p>
          <a:p>
            <a:r>
              <a:rPr lang="en-US" sz="4000" dirty="0"/>
              <a:t>Embedded and </a:t>
            </a:r>
            <a:r>
              <a:rPr lang="en-US" sz="4000" dirty="0" err="1"/>
              <a:t>Polylegal</a:t>
            </a:r>
            <a:r>
              <a:rPr lang="en-US" sz="4000" dirty="0"/>
              <a:t> Systems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841867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088A2-A6FC-F14D-AD25-AD2EEEC5B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The Mechanics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850D7-B997-8741-A630-E38968870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9499"/>
            <a:ext cx="12192000" cy="5768502"/>
          </a:xfrm>
        </p:spPr>
        <p:txBody>
          <a:bodyPr>
            <a:normAutofit/>
          </a:bodyPr>
          <a:lstStyle/>
          <a:p>
            <a:r>
              <a:rPr lang="en-US" sz="3200" dirty="0"/>
              <a:t>I taught the course every other year at SCU</a:t>
            </a:r>
          </a:p>
          <a:p>
            <a:r>
              <a:rPr lang="en-US" sz="3200" dirty="0"/>
              <a:t>And eventually produced a book</a:t>
            </a:r>
          </a:p>
          <a:p>
            <a:pPr lvl="1"/>
            <a:r>
              <a:rPr lang="en-US" sz="2800" dirty="0"/>
              <a:t>Available on Amazon as print and kindle</a:t>
            </a:r>
          </a:p>
          <a:p>
            <a:pPr lvl="1"/>
            <a:r>
              <a:rPr lang="en-US" sz="2800" dirty="0"/>
              <a:t>And a late draft can be read for free at</a:t>
            </a:r>
          </a:p>
          <a:p>
            <a:pPr marL="457200" lvl="1" indent="0">
              <a:buNone/>
            </a:pPr>
            <a:r>
              <a:rPr lang="en-US" sz="2800" dirty="0">
                <a:hlinkClick r:id="rId2"/>
              </a:rPr>
              <a:t>http://www.daviddfriedman.com/Legal%20Systems/LegalSystemsContents.htm</a:t>
            </a:r>
            <a:endParaRPr lang="en-US" sz="2800" dirty="0"/>
          </a:p>
          <a:p>
            <a:r>
              <a:rPr lang="en-US" sz="3200" dirty="0"/>
              <a:t>There are two kinds of chapters</a:t>
            </a:r>
          </a:p>
          <a:p>
            <a:pPr lvl="1"/>
            <a:r>
              <a:rPr lang="en-US" sz="2800" dirty="0"/>
              <a:t>System chapters, describing some legal system, past or present</a:t>
            </a:r>
          </a:p>
          <a:p>
            <a:pPr lvl="1"/>
            <a:r>
              <a:rPr lang="en-US" sz="2800" dirty="0"/>
              <a:t>Thread chapters, discussing issues that run through multiple systems</a:t>
            </a:r>
          </a:p>
          <a:p>
            <a:r>
              <a:rPr lang="en-US" sz="3200" dirty="0"/>
              <a:t>I will be following the order of topics in the book</a:t>
            </a:r>
          </a:p>
          <a:p>
            <a:pPr lvl="1"/>
            <a:r>
              <a:rPr lang="en-US" sz="2800" dirty="0"/>
              <a:t>Omitting two chapters written by other people (but feel free to read them)</a:t>
            </a:r>
          </a:p>
          <a:p>
            <a:pPr lvl="1"/>
            <a:r>
              <a:rPr lang="en-US" sz="2800" dirty="0"/>
              <a:t>May or may not make it to the end</a:t>
            </a:r>
          </a:p>
        </p:txBody>
      </p:sp>
    </p:spTree>
    <p:extLst>
      <p:ext uri="{BB962C8B-B14F-4D97-AF65-F5344CB8AC3E}">
        <p14:creationId xmlns:p14="http://schemas.microsoft.com/office/powerpoint/2010/main" val="369280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FCC09-29D1-3B42-8BD0-0F09047E7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4BEDE-B87D-9A49-B9DF-F112A5DC6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/>
          </a:bodyPr>
          <a:lstStyle/>
          <a:p>
            <a:r>
              <a:rPr lang="en-US" sz="3200" dirty="0"/>
              <a:t>I taught the course as a seminar</a:t>
            </a:r>
          </a:p>
          <a:p>
            <a:pPr lvl="1"/>
            <a:r>
              <a:rPr lang="en-US" sz="2800" dirty="0"/>
              <a:t>Each student wrote a paper on a legal system</a:t>
            </a:r>
          </a:p>
          <a:p>
            <a:pPr lvl="1"/>
            <a:r>
              <a:rPr lang="en-US" sz="2800" dirty="0"/>
              <a:t>And about half the course consisted of discussing the papers</a:t>
            </a:r>
          </a:p>
          <a:p>
            <a:pPr lvl="1"/>
            <a:r>
              <a:rPr lang="en-US" sz="2800" dirty="0"/>
              <a:t>Many of those papers are webbed on my web site</a:t>
            </a:r>
          </a:p>
          <a:p>
            <a:pPr lvl="1"/>
            <a:r>
              <a:rPr lang="en-US" sz="2800" dirty="0"/>
              <a:t>If you are interested I will set up a page for you to access them</a:t>
            </a:r>
          </a:p>
          <a:p>
            <a:r>
              <a:rPr lang="en-US" sz="3200" dirty="0"/>
              <a:t>I assume most of you will not want to write papers, but …</a:t>
            </a:r>
          </a:p>
          <a:p>
            <a:r>
              <a:rPr lang="en-US" sz="3200" dirty="0"/>
              <a:t>If anyone does</a:t>
            </a:r>
          </a:p>
          <a:p>
            <a:pPr lvl="1"/>
            <a:r>
              <a:rPr lang="en-US" sz="2800" dirty="0"/>
              <a:t>Pick a legal system not covered in the book, not close to ours</a:t>
            </a:r>
          </a:p>
          <a:p>
            <a:pPr lvl="1"/>
            <a:r>
              <a:rPr lang="en-US" sz="2800" dirty="0"/>
              <a:t>Ideally one that you have some interest in or connection to</a:t>
            </a:r>
          </a:p>
          <a:p>
            <a:pPr lvl="1"/>
            <a:r>
              <a:rPr lang="en-US" sz="2800" dirty="0"/>
              <a:t>I can web your paper and we can discuss it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6885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D5ACA-9785-7C47-A69A-8DE43A02D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Things to Think About As We 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E643F-4B7C-8244-A2DB-C34699F87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God is the legislator</a:t>
            </a:r>
          </a:p>
          <a:p>
            <a:r>
              <a:rPr lang="en-US" dirty="0"/>
              <a:t>Embedded and </a:t>
            </a:r>
            <a:r>
              <a:rPr lang="en-US" dirty="0" err="1"/>
              <a:t>Polylegal</a:t>
            </a:r>
            <a:r>
              <a:rPr lang="en-US" dirty="0"/>
              <a:t> systems</a:t>
            </a:r>
          </a:p>
          <a:p>
            <a:r>
              <a:rPr lang="en-US" dirty="0"/>
              <a:t>Enforcement Mechanisms: Civil, Criminal, Mixes, Other</a:t>
            </a:r>
          </a:p>
          <a:p>
            <a:r>
              <a:rPr lang="en-US" dirty="0"/>
              <a:t>The Problem of Error: Preventing it, dealing with it</a:t>
            </a:r>
          </a:p>
          <a:p>
            <a:r>
              <a:rPr lang="en-US" dirty="0"/>
              <a:t>Guarding the Guardians</a:t>
            </a:r>
          </a:p>
          <a:p>
            <a:r>
              <a:rPr lang="en-US" dirty="0"/>
              <a:t>Applications to our legal system</a:t>
            </a:r>
          </a:p>
          <a:p>
            <a:pPr lvl="1"/>
            <a:r>
              <a:rPr lang="en-US" dirty="0"/>
              <a:t>Parallels</a:t>
            </a:r>
          </a:p>
          <a:p>
            <a:pPr lvl="1"/>
            <a:r>
              <a:rPr lang="en-US" dirty="0"/>
              <a:t>Evidence of how things can go wrong</a:t>
            </a:r>
          </a:p>
          <a:p>
            <a:pPr lvl="1"/>
            <a:r>
              <a:rPr lang="en-US" dirty="0"/>
              <a:t>Ideas we might want to borrow</a:t>
            </a:r>
          </a:p>
        </p:txBody>
      </p:sp>
    </p:spTree>
    <p:extLst>
      <p:ext uri="{BB962C8B-B14F-4D97-AF65-F5344CB8AC3E}">
        <p14:creationId xmlns:p14="http://schemas.microsoft.com/office/powerpoint/2010/main" val="261646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47FDB-E92A-E14E-B1B3-A21030EFD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65"/>
            <a:ext cx="10515600" cy="1163435"/>
          </a:xfrm>
        </p:spPr>
        <p:txBody>
          <a:bodyPr/>
          <a:lstStyle/>
          <a:p>
            <a:pPr algn="ctr"/>
            <a:r>
              <a:rPr lang="en-US" dirty="0"/>
              <a:t>Imperial China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C74D8-8DEE-BE4C-9ED3-60AE14FAB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328"/>
            <a:ext cx="10515600" cy="5476671"/>
          </a:xfrm>
        </p:spPr>
        <p:txBody>
          <a:bodyPr/>
          <a:lstStyle/>
          <a:p>
            <a:r>
              <a:rPr lang="en-US" dirty="0"/>
              <a:t>200 B.C. to 1912, with occasional intermissions</a:t>
            </a:r>
          </a:p>
          <a:p>
            <a:r>
              <a:rPr lang="en-US" dirty="0"/>
              <a:t>Odd features</a:t>
            </a:r>
          </a:p>
          <a:p>
            <a:pPr lvl="1"/>
            <a:r>
              <a:rPr lang="en-US" dirty="0"/>
              <a:t>A pure criminal system</a:t>
            </a:r>
          </a:p>
          <a:p>
            <a:pPr lvl="1"/>
            <a:r>
              <a:rPr lang="en-US" dirty="0"/>
              <a:t>Intended as a complete mapping of offense to punishment</a:t>
            </a:r>
          </a:p>
          <a:p>
            <a:pPr lvl="1"/>
            <a:r>
              <a:rPr lang="en-US" dirty="0"/>
              <a:t>Accusing your parent of an offense of which he was guilty</a:t>
            </a:r>
          </a:p>
          <a:p>
            <a:pPr lvl="2"/>
            <a:r>
              <a:rPr lang="en-US" dirty="0"/>
              <a:t>Was a criminal offense</a:t>
            </a:r>
          </a:p>
          <a:p>
            <a:pPr lvl="2"/>
            <a:r>
              <a:rPr lang="en-US" dirty="0"/>
              <a:t>By you</a:t>
            </a:r>
          </a:p>
          <a:p>
            <a:pPr lvl="1"/>
            <a:r>
              <a:rPr lang="en-US" dirty="0"/>
              <a:t>A bureaucracy staffed via the original civil service exam system</a:t>
            </a:r>
          </a:p>
          <a:p>
            <a:pPr lvl="2"/>
            <a:r>
              <a:rPr lang="en-US" dirty="0"/>
              <a:t>Three levels, pass rates of 1-2% in the second and third</a:t>
            </a:r>
          </a:p>
          <a:p>
            <a:pPr lvl="2"/>
            <a:r>
              <a:rPr lang="en-US" dirty="0"/>
              <a:t>Testing calligraphy, knowledge of classical literature, …</a:t>
            </a:r>
          </a:p>
          <a:p>
            <a:pPr lvl="2"/>
            <a:r>
              <a:rPr lang="en-US" dirty="0"/>
              <a:t>Not anything relevant to the job you were being tested for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57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05B7E-31A4-B14C-B95A-FBDB26638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 Pure Criminal System: On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BFB56-ABD4-C24C-A1AC-29C60693A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7320"/>
            <a:ext cx="10515600" cy="5690680"/>
          </a:xfrm>
        </p:spPr>
        <p:txBody>
          <a:bodyPr>
            <a:normAutofit/>
          </a:bodyPr>
          <a:lstStyle/>
          <a:p>
            <a:r>
              <a:rPr lang="en-US" sz="3200" dirty="0"/>
              <a:t>I lend you money, you don’t pay it back</a:t>
            </a:r>
          </a:p>
          <a:p>
            <a:pPr lvl="1"/>
            <a:r>
              <a:rPr lang="en-US" sz="2800" dirty="0"/>
              <a:t>There is no mechanism by which I can sue you, so</a:t>
            </a:r>
          </a:p>
          <a:p>
            <a:pPr lvl="1"/>
            <a:r>
              <a:rPr lang="en-US" sz="2800" dirty="0"/>
              <a:t>I go to the district magistrate and charge you with being a swindler</a:t>
            </a:r>
          </a:p>
          <a:p>
            <a:pPr lvl="1"/>
            <a:r>
              <a:rPr lang="en-US" sz="2800" dirty="0"/>
              <a:t>The case is now in his hands, not mine.</a:t>
            </a:r>
          </a:p>
          <a:p>
            <a:pPr lvl="1"/>
            <a:r>
              <a:rPr lang="en-US" sz="2800" dirty="0"/>
              <a:t>That is the system as seen from above, but …</a:t>
            </a:r>
          </a:p>
          <a:p>
            <a:r>
              <a:rPr lang="en-US" sz="3200" dirty="0"/>
              <a:t>Minor matters: Debt, Property, Marriage, and Inheritance</a:t>
            </a:r>
          </a:p>
          <a:p>
            <a:pPr lvl="1"/>
            <a:r>
              <a:rPr lang="en-US" sz="2800" dirty="0"/>
              <a:t>On paper the same system, but…</a:t>
            </a:r>
          </a:p>
          <a:p>
            <a:pPr lvl="1"/>
            <a:r>
              <a:rPr lang="en-US" sz="2800" dirty="0"/>
              <a:t>The magistrate is a busy man, so</a:t>
            </a:r>
          </a:p>
          <a:p>
            <a:pPr lvl="1"/>
            <a:r>
              <a:rPr lang="en-US" sz="2800" dirty="0"/>
              <a:t>When we come to an agreement on the debt</a:t>
            </a:r>
          </a:p>
          <a:p>
            <a:pPr lvl="1"/>
            <a:r>
              <a:rPr lang="en-US" sz="2800" dirty="0"/>
              <a:t>After I charge you but before the case is tried and resolved</a:t>
            </a:r>
          </a:p>
          <a:p>
            <a:pPr lvl="1"/>
            <a:r>
              <a:rPr lang="en-US" sz="2800" dirty="0"/>
              <a:t>The magistrate accepts our humble petition to drop the case</a:t>
            </a:r>
          </a:p>
          <a:p>
            <a:pPr lvl="1"/>
            <a:r>
              <a:rPr lang="en-US" sz="2800" dirty="0"/>
              <a:t>Civil law in the form of criminal law</a:t>
            </a:r>
          </a:p>
        </p:txBody>
      </p:sp>
    </p:spTree>
    <p:extLst>
      <p:ext uri="{BB962C8B-B14F-4D97-AF65-F5344CB8AC3E}">
        <p14:creationId xmlns:p14="http://schemas.microsoft.com/office/powerpoint/2010/main" val="333573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2B5CC-D0E9-764F-A148-DB58A1CF0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626" y="0"/>
            <a:ext cx="10515600" cy="1325563"/>
          </a:xfrm>
        </p:spPr>
        <p:txBody>
          <a:bodyPr/>
          <a:lstStyle/>
          <a:p>
            <a:r>
              <a:rPr lang="en-US" dirty="0"/>
              <a:t>For every case an exact punishment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19A83-CAB6-BA44-A324-617B6E5A8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107" y="1361872"/>
            <a:ext cx="11478638" cy="549612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theory, but ..</a:t>
            </a:r>
          </a:p>
          <a:p>
            <a:pPr lvl="1"/>
            <a:r>
              <a:rPr lang="en-US" dirty="0"/>
              <a:t>Rules for interpolating</a:t>
            </a:r>
          </a:p>
          <a:p>
            <a:pPr lvl="1"/>
            <a:r>
              <a:rPr lang="en-US" dirty="0"/>
              <a:t>To fill in gaps</a:t>
            </a:r>
          </a:p>
          <a:p>
            <a:pPr lvl="2"/>
            <a:r>
              <a:rPr lang="en-US" dirty="0"/>
              <a:t>Doing what ought not to be done</a:t>
            </a:r>
          </a:p>
          <a:p>
            <a:pPr lvl="2"/>
            <a:r>
              <a:rPr lang="en-US" dirty="0"/>
              <a:t>Violating an imperial edict (that the Emperor hadn’t gotten around to making)</a:t>
            </a:r>
          </a:p>
          <a:p>
            <a:pPr lvl="2"/>
            <a:r>
              <a:rPr lang="en-US" dirty="0"/>
              <a:t>Because people ought to know good from evil without being told</a:t>
            </a:r>
          </a:p>
          <a:p>
            <a:r>
              <a:rPr lang="en-US" dirty="0"/>
              <a:t>And punishments were not always what they appeared to be</a:t>
            </a:r>
          </a:p>
          <a:p>
            <a:pPr lvl="1"/>
            <a:r>
              <a:rPr lang="en-US" dirty="0"/>
              <a:t>Nominally capital punishments mostly were not</a:t>
            </a:r>
          </a:p>
          <a:p>
            <a:pPr lvl="2"/>
            <a:r>
              <a:rPr lang="en-US" dirty="0"/>
              <a:t>Decapitation or strangulation after the assizes</a:t>
            </a:r>
          </a:p>
          <a:p>
            <a:pPr lvl="2"/>
            <a:r>
              <a:rPr lang="en-US" dirty="0"/>
              <a:t>Almost always got turned into a lighter non-capital punishment</a:t>
            </a:r>
          </a:p>
          <a:p>
            <a:pPr lvl="1"/>
            <a:r>
              <a:rPr lang="en-US" dirty="0"/>
              <a:t>Fifty blows of the light bamboo meant twenty</a:t>
            </a:r>
          </a:p>
          <a:p>
            <a:pPr lvl="1"/>
            <a:r>
              <a:rPr lang="en-US" dirty="0"/>
              <a:t>The court could permit monetary redemption of the penalty if it chose to</a:t>
            </a:r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Because the rigid system sometimes gave the wrong answer?</a:t>
            </a:r>
          </a:p>
          <a:p>
            <a:pPr lvl="1"/>
            <a:r>
              <a:rPr lang="en-US" dirty="0"/>
              <a:t>To satisfy cosmic balance — a (nominal) life for a life</a:t>
            </a:r>
          </a:p>
          <a:p>
            <a:pPr lvl="1"/>
            <a:r>
              <a:rPr lang="en-US" dirty="0"/>
              <a:t>To frighten potential criminals?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6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BB9D0-5AB3-614F-8CF7-780638424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254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Function or Culture as 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B7034-17C0-5140-ADE5-33DD237B6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5"/>
            <a:ext cx="11926111" cy="4828094"/>
          </a:xfrm>
        </p:spPr>
        <p:txBody>
          <a:bodyPr>
            <a:normAutofit/>
          </a:bodyPr>
          <a:lstStyle/>
          <a:p>
            <a:r>
              <a:rPr lang="en-US" sz="3200" dirty="0"/>
              <a:t>My rule: Try to find a functional explanation, works across systems</a:t>
            </a:r>
          </a:p>
          <a:p>
            <a:r>
              <a:rPr lang="en-US" sz="3200" dirty="0"/>
              <a:t>But one may not always succeed</a:t>
            </a:r>
          </a:p>
          <a:p>
            <a:pPr lvl="1"/>
            <a:r>
              <a:rPr lang="en-US" sz="2800" dirty="0"/>
              <a:t>If an official’s parent died, he was out for 27 months of required morning</a:t>
            </a:r>
          </a:p>
          <a:p>
            <a:pPr lvl="1"/>
            <a:r>
              <a:rPr lang="en-US" sz="2800" dirty="0"/>
              <a:t>Punishment depends on outcome, not motivation</a:t>
            </a:r>
          </a:p>
          <a:p>
            <a:pPr lvl="1"/>
            <a:r>
              <a:rPr lang="en-US" sz="2800" dirty="0"/>
              <a:t>To kill two or more members of the same family a very serious offense</a:t>
            </a:r>
          </a:p>
          <a:p>
            <a:pPr lvl="2"/>
            <a:r>
              <a:rPr lang="en-US" sz="2400" dirty="0"/>
              <a:t>Even when they were the attackers</a:t>
            </a:r>
          </a:p>
          <a:p>
            <a:pPr lvl="2"/>
            <a:r>
              <a:rPr lang="en-US" sz="2400" dirty="0"/>
              <a:t>And one of them had just killed the man’s father</a:t>
            </a:r>
          </a:p>
          <a:p>
            <a:r>
              <a:rPr lang="en-US" sz="3200" dirty="0"/>
              <a:t>Executions forbidden in many parts of the year</a:t>
            </a:r>
          </a:p>
          <a:p>
            <a:r>
              <a:rPr lang="en-US" sz="3200" dirty="0"/>
              <a:t>Fears that disturbing cosmic balance would cause natural disasters?</a:t>
            </a:r>
          </a:p>
        </p:txBody>
      </p:sp>
    </p:spTree>
    <p:extLst>
      <p:ext uri="{BB962C8B-B14F-4D97-AF65-F5344CB8AC3E}">
        <p14:creationId xmlns:p14="http://schemas.microsoft.com/office/powerpoint/2010/main" val="88048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2222</Words>
  <Application>Microsoft Macintosh PowerPoint</Application>
  <PresentationFormat>Widescreen</PresentationFormat>
  <Paragraphs>269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Legal Systems Very Different from Ours</vt:lpstr>
      <vt:lpstr>The idea of the course </vt:lpstr>
      <vt:lpstr>The Mechanics</vt:lpstr>
      <vt:lpstr>Papers</vt:lpstr>
      <vt:lpstr>Things to Think About As We Go</vt:lpstr>
      <vt:lpstr>Imperial China</vt:lpstr>
      <vt:lpstr>A Pure Criminal System: On Paper</vt:lpstr>
      <vt:lpstr>For every case an exact punishment</vt:lpstr>
      <vt:lpstr>Function or Culture as Explanation</vt:lpstr>
      <vt:lpstr>The Examination System</vt:lpstr>
      <vt:lpstr>PowerPoint Presentation</vt:lpstr>
      <vt:lpstr>Ruling a large population with a small bureaucracy</vt:lpstr>
      <vt:lpstr>Romani and Amish</vt:lpstr>
      <vt:lpstr>Romani</vt:lpstr>
      <vt:lpstr>Three groups (among many)</vt:lpstr>
      <vt:lpstr>Vlach Rom</vt:lpstr>
      <vt:lpstr>Romanichal</vt:lpstr>
      <vt:lpstr>Kaale</vt:lpstr>
      <vt:lpstr>Toleration vs Diversity: Vlach Rom</vt:lpstr>
      <vt:lpstr>Amish</vt:lpstr>
      <vt:lpstr>Amish Political Structure</vt:lpstr>
      <vt:lpstr>Interaction with the Outside Society</vt:lpstr>
      <vt:lpstr>Outcome</vt:lpstr>
      <vt:lpstr>Next Week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Systems Very Different from Ours</dc:title>
  <dc:creator>David Friedman</dc:creator>
  <cp:lastModifiedBy>David Friedman</cp:lastModifiedBy>
  <cp:revision>26</cp:revision>
  <dcterms:created xsi:type="dcterms:W3CDTF">2020-01-07T04:37:00Z</dcterms:created>
  <dcterms:modified xsi:type="dcterms:W3CDTF">2020-01-07T19:49:03Z</dcterms:modified>
</cp:coreProperties>
</file>